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6"/>
    <p:sldId id="257" r:id="rId17"/>
    <p:sldId id="258" r:id="rId18"/>
    <p:sldId id="259" r:id="rId19"/>
    <p:sldId id="260" r:id="rId20"/>
    <p:sldId id="261" r:id="rId21"/>
    <p:sldId id="262" r:id="rId22"/>
    <p:sldId id="263" r:id="rId23"/>
    <p:sldId id="264" r:id="rId24"/>
    <p:sldId id="265" r:id="rId25"/>
    <p:sldId id="266" r:id="rId26"/>
    <p:sldId id="267" r:id="rId27"/>
    <p:sldId id="268" r:id="rId28"/>
    <p:sldId id="269" r:id="rId29"/>
    <p:sldId id="270" r:id="rId30"/>
    <p:sldId id="271" r:id="rId31"/>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Canva Sans" charset="1" panose="020B0503030501040103"/>
      <p:regular r:id="rId10"/>
    </p:embeddedFont>
    <p:embeddedFont>
      <p:font typeface="Canva Sans Bold" charset="1" panose="020B0803030501040103"/>
      <p:regular r:id="rId11"/>
    </p:embeddedFont>
    <p:embeddedFont>
      <p:font typeface="Canva Sans Italics" charset="1" panose="020B0503030501040103"/>
      <p:regular r:id="rId12"/>
    </p:embeddedFont>
    <p:embeddedFont>
      <p:font typeface="Canva Sans Bold Italics" charset="1" panose="020B0803030501040103"/>
      <p:regular r:id="rId13"/>
    </p:embeddedFont>
    <p:embeddedFont>
      <p:font typeface="Canva Sans Medium" charset="1" panose="020B0603030501040103"/>
      <p:regular r:id="rId14"/>
    </p:embeddedFont>
    <p:embeddedFont>
      <p:font typeface="Canva Sans Medium Italics" charset="1" panose="020B0603030501040103"/>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slides/slide1.xml" Type="http://schemas.openxmlformats.org/officeDocument/2006/relationships/slide"/><Relationship Id="rId17" Target="slides/slide2.xml" Type="http://schemas.openxmlformats.org/officeDocument/2006/relationships/slide"/><Relationship Id="rId18" Target="slides/slide3.xml" Type="http://schemas.openxmlformats.org/officeDocument/2006/relationships/slide"/><Relationship Id="rId19" Target="slides/slide4.xml" Type="http://schemas.openxmlformats.org/officeDocument/2006/relationships/slide"/><Relationship Id="rId2" Target="presProps.xml" Type="http://schemas.openxmlformats.org/officeDocument/2006/relationships/presProps"/><Relationship Id="rId20" Target="slides/slide5.xml" Type="http://schemas.openxmlformats.org/officeDocument/2006/relationships/slide"/><Relationship Id="rId21" Target="slides/slide6.xml" Type="http://schemas.openxmlformats.org/officeDocument/2006/relationships/slide"/><Relationship Id="rId22" Target="slides/slide7.xml" Type="http://schemas.openxmlformats.org/officeDocument/2006/relationships/slide"/><Relationship Id="rId23" Target="slides/slide8.xml" Type="http://schemas.openxmlformats.org/officeDocument/2006/relationships/slide"/><Relationship Id="rId24" Target="slides/slide9.xml" Type="http://schemas.openxmlformats.org/officeDocument/2006/relationships/slide"/><Relationship Id="rId25" Target="slides/slide10.xml" Type="http://schemas.openxmlformats.org/officeDocument/2006/relationships/slide"/><Relationship Id="rId26" Target="slides/slide11.xml" Type="http://schemas.openxmlformats.org/officeDocument/2006/relationships/slide"/><Relationship Id="rId27" Target="slides/slide12.xml" Type="http://schemas.openxmlformats.org/officeDocument/2006/relationships/slide"/><Relationship Id="rId28" Target="slides/slide13.xml" Type="http://schemas.openxmlformats.org/officeDocument/2006/relationships/slide"/><Relationship Id="rId29" Target="slides/slide14.xml" Type="http://schemas.openxmlformats.org/officeDocument/2006/relationships/slide"/><Relationship Id="rId3" Target="viewProps.xml" Type="http://schemas.openxmlformats.org/officeDocument/2006/relationships/viewProps"/><Relationship Id="rId30" Target="slides/slide15.xml" Type="http://schemas.openxmlformats.org/officeDocument/2006/relationships/slide"/><Relationship Id="rId31" Target="slides/slide16.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1245500"/>
            <a:ext cx="16230600" cy="7279919"/>
          </a:xfrm>
          <a:prstGeom prst="rect">
            <a:avLst/>
          </a:prstGeom>
        </p:spPr>
        <p:txBody>
          <a:bodyPr anchor="t" rtlCol="false" tIns="0" lIns="0" bIns="0" rIns="0">
            <a:spAutoFit/>
          </a:bodyPr>
          <a:lstStyle/>
          <a:p>
            <a:pPr algn="ctr">
              <a:lnSpc>
                <a:spcPts val="14544"/>
              </a:lnSpc>
            </a:pPr>
            <a:r>
              <a:rPr lang="en-US" sz="10389">
                <a:solidFill>
                  <a:srgbClr val="000000"/>
                </a:solidFill>
                <a:latin typeface="Canva Sans Bold"/>
              </a:rPr>
              <a:t>Optimizing Sales Strategies and Enhancing Customer Experience</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89674" y="1705177"/>
            <a:ext cx="16108652" cy="4309109"/>
          </a:xfrm>
          <a:prstGeom prst="rect">
            <a:avLst/>
          </a:prstGeom>
        </p:spPr>
        <p:txBody>
          <a:bodyPr anchor="t" rtlCol="false" tIns="0" lIns="0" bIns="0" rIns="0">
            <a:spAutoFit/>
          </a:bodyPr>
          <a:lstStyle/>
          <a:p>
            <a:pPr algn="just">
              <a:lnSpc>
                <a:spcPts val="4290"/>
              </a:lnSpc>
            </a:pPr>
            <a:r>
              <a:rPr lang="en-US" sz="2600">
                <a:solidFill>
                  <a:srgbClr val="000000"/>
                </a:solidFill>
                <a:latin typeface="Canva Sans Bold"/>
              </a:rPr>
              <a:t>Sales by product category</a:t>
            </a:r>
          </a:p>
          <a:p>
            <a:pPr algn="just" marL="1122688" indent="-374229" lvl="2">
              <a:lnSpc>
                <a:spcPts val="4290"/>
              </a:lnSpc>
              <a:buFont typeface="Arial"/>
              <a:buChar char="•"/>
            </a:pPr>
            <a:r>
              <a:rPr lang="en-US" sz="2600">
                <a:solidFill>
                  <a:srgbClr val="000000"/>
                </a:solidFill>
                <a:latin typeface="Canva Sans Bold"/>
              </a:rPr>
              <a:t>Sports shoes</a:t>
            </a:r>
            <a:r>
              <a:rPr lang="en-US" sz="2600">
                <a:solidFill>
                  <a:srgbClr val="000000"/>
                </a:solidFill>
                <a:latin typeface="Canva Sans"/>
              </a:rPr>
              <a:t> is the best-selling category, generating </a:t>
            </a:r>
            <a:r>
              <a:rPr lang="en-US" sz="2600">
                <a:solidFill>
                  <a:srgbClr val="000000"/>
                </a:solidFill>
                <a:latin typeface="Canva Sans Bold"/>
              </a:rPr>
              <a:t>$75,654.75</a:t>
            </a:r>
            <a:r>
              <a:rPr lang="en-US" sz="2600">
                <a:solidFill>
                  <a:srgbClr val="000000"/>
                </a:solidFill>
                <a:latin typeface="Canva Sans"/>
              </a:rPr>
              <a:t> in sales. This is followed by </a:t>
            </a:r>
            <a:r>
              <a:rPr lang="en-US" sz="2600">
                <a:solidFill>
                  <a:srgbClr val="000000"/>
                </a:solidFill>
                <a:latin typeface="Canva Sans Bold"/>
              </a:rPr>
              <a:t>formal shoes</a:t>
            </a:r>
            <a:r>
              <a:rPr lang="en-US" sz="2600">
                <a:solidFill>
                  <a:srgbClr val="000000"/>
                </a:solidFill>
                <a:latin typeface="Canva Sans"/>
              </a:rPr>
              <a:t> at</a:t>
            </a:r>
            <a:r>
              <a:rPr lang="en-US" sz="2600">
                <a:solidFill>
                  <a:srgbClr val="000000"/>
                </a:solidFill>
                <a:latin typeface="Canva Sans Bold"/>
              </a:rPr>
              <a:t> $58,711.50</a:t>
            </a:r>
            <a:r>
              <a:rPr lang="en-US" sz="2600">
                <a:solidFill>
                  <a:srgbClr val="000000"/>
                </a:solidFill>
                <a:latin typeface="Canva Sans"/>
              </a:rPr>
              <a:t> and </a:t>
            </a:r>
            <a:r>
              <a:rPr lang="en-US" sz="2600">
                <a:solidFill>
                  <a:srgbClr val="000000"/>
                </a:solidFill>
                <a:latin typeface="Canva Sans Bold"/>
              </a:rPr>
              <a:t>hiking shoes at $4,320</a:t>
            </a:r>
            <a:r>
              <a:rPr lang="en-US" sz="2600">
                <a:solidFill>
                  <a:srgbClr val="000000"/>
                </a:solidFill>
                <a:latin typeface="Canva Sans"/>
              </a:rPr>
              <a:t>.</a:t>
            </a:r>
          </a:p>
          <a:p>
            <a:pPr algn="just" marL="1122688" indent="-374229" lvl="2">
              <a:lnSpc>
                <a:spcPts val="4290"/>
              </a:lnSpc>
              <a:buFont typeface="Arial"/>
              <a:buChar char="•"/>
            </a:pPr>
            <a:r>
              <a:rPr lang="en-US" sz="2600">
                <a:solidFill>
                  <a:srgbClr val="000000"/>
                </a:solidFill>
                <a:latin typeface="Canva Sans Bold"/>
              </a:rPr>
              <a:t>Sports shoes</a:t>
            </a:r>
            <a:r>
              <a:rPr lang="en-US" sz="2600">
                <a:solidFill>
                  <a:srgbClr val="000000"/>
                </a:solidFill>
                <a:latin typeface="Canva Sans"/>
              </a:rPr>
              <a:t> also has the </a:t>
            </a:r>
            <a:r>
              <a:rPr lang="en-US" sz="2600">
                <a:solidFill>
                  <a:srgbClr val="000000"/>
                </a:solidFill>
                <a:latin typeface="Canva Sans Bold"/>
              </a:rPr>
              <a:t>highest profit margin</a:t>
            </a:r>
            <a:r>
              <a:rPr lang="en-US" sz="2600">
                <a:solidFill>
                  <a:srgbClr val="000000"/>
                </a:solidFill>
                <a:latin typeface="Canva Sans"/>
              </a:rPr>
              <a:t> at</a:t>
            </a:r>
            <a:r>
              <a:rPr lang="en-US" sz="2600">
                <a:solidFill>
                  <a:srgbClr val="000000"/>
                </a:solidFill>
                <a:latin typeface="Canva Sans Bold"/>
              </a:rPr>
              <a:t> 21.30%</a:t>
            </a:r>
            <a:r>
              <a:rPr lang="en-US" sz="2600">
                <a:solidFill>
                  <a:srgbClr val="000000"/>
                </a:solidFill>
                <a:latin typeface="Canva Sans"/>
              </a:rPr>
              <a:t>, followed by </a:t>
            </a:r>
            <a:r>
              <a:rPr lang="en-US" sz="2600">
                <a:solidFill>
                  <a:srgbClr val="000000"/>
                </a:solidFill>
                <a:latin typeface="Canva Sans Bold"/>
              </a:rPr>
              <a:t>gym shoes </a:t>
            </a:r>
            <a:r>
              <a:rPr lang="en-US" sz="2600">
                <a:solidFill>
                  <a:srgbClr val="000000"/>
                </a:solidFill>
                <a:latin typeface="Canva Sans"/>
              </a:rPr>
              <a:t>at </a:t>
            </a:r>
            <a:r>
              <a:rPr lang="en-US" sz="2600">
                <a:solidFill>
                  <a:srgbClr val="000000"/>
                </a:solidFill>
                <a:latin typeface="Canva Sans Bold"/>
              </a:rPr>
              <a:t>12.11%</a:t>
            </a:r>
            <a:r>
              <a:rPr lang="en-US" sz="2600">
                <a:solidFill>
                  <a:srgbClr val="000000"/>
                </a:solidFill>
                <a:latin typeface="Canva Sans"/>
              </a:rPr>
              <a:t> and </a:t>
            </a:r>
            <a:r>
              <a:rPr lang="en-US" sz="2600">
                <a:solidFill>
                  <a:srgbClr val="000000"/>
                </a:solidFill>
                <a:latin typeface="Canva Sans Bold"/>
              </a:rPr>
              <a:t>formal shoes</a:t>
            </a:r>
            <a:r>
              <a:rPr lang="en-US" sz="2600">
                <a:solidFill>
                  <a:srgbClr val="000000"/>
                </a:solidFill>
                <a:latin typeface="Canva Sans"/>
              </a:rPr>
              <a:t> at </a:t>
            </a:r>
            <a:r>
              <a:rPr lang="en-US" sz="2600">
                <a:solidFill>
                  <a:srgbClr val="000000"/>
                </a:solidFill>
                <a:latin typeface="Canva Sans Bold"/>
              </a:rPr>
              <a:t>8.23%</a:t>
            </a:r>
            <a:r>
              <a:rPr lang="en-US" sz="2600">
                <a:solidFill>
                  <a:srgbClr val="000000"/>
                </a:solidFill>
                <a:latin typeface="Canva Sans"/>
              </a:rPr>
              <a:t>.</a:t>
            </a:r>
          </a:p>
          <a:p>
            <a:pPr algn="just" marL="1122688" indent="-374229" lvl="2">
              <a:lnSpc>
                <a:spcPts val="4290"/>
              </a:lnSpc>
              <a:buFont typeface="Arial"/>
              <a:buChar char="•"/>
            </a:pPr>
            <a:r>
              <a:rPr lang="en-US" sz="2600">
                <a:solidFill>
                  <a:srgbClr val="000000"/>
                </a:solidFill>
                <a:latin typeface="Canva Sans Bold"/>
              </a:rPr>
              <a:t>Indoor shoes</a:t>
            </a:r>
            <a:r>
              <a:rPr lang="en-US" sz="2600">
                <a:solidFill>
                  <a:srgbClr val="000000"/>
                </a:solidFill>
                <a:latin typeface="Canva Sans"/>
              </a:rPr>
              <a:t> has the </a:t>
            </a:r>
            <a:r>
              <a:rPr lang="en-US" sz="2600">
                <a:solidFill>
                  <a:srgbClr val="000000"/>
                </a:solidFill>
                <a:latin typeface="Canva Sans Bold"/>
              </a:rPr>
              <a:t>lowest profit margin</a:t>
            </a:r>
            <a:r>
              <a:rPr lang="en-US" sz="2600">
                <a:solidFill>
                  <a:srgbClr val="000000"/>
                </a:solidFill>
                <a:latin typeface="Canva Sans"/>
              </a:rPr>
              <a:t> at </a:t>
            </a:r>
            <a:r>
              <a:rPr lang="en-US" sz="2600">
                <a:solidFill>
                  <a:srgbClr val="000000"/>
                </a:solidFill>
                <a:latin typeface="Canva Sans Bold"/>
              </a:rPr>
              <a:t>-2.65%.</a:t>
            </a:r>
          </a:p>
          <a:p>
            <a:pPr algn="just">
              <a:lnSpc>
                <a:spcPts val="4290"/>
              </a:lnSpc>
            </a:pPr>
          </a:p>
          <a:p>
            <a:pPr algn="just">
              <a:lnSpc>
                <a:spcPts val="4290"/>
              </a:lnSpc>
            </a:pPr>
          </a:p>
        </p:txBody>
      </p:sp>
      <p:sp>
        <p:nvSpPr>
          <p:cNvPr name="TextBox 3" id="3"/>
          <p:cNvSpPr txBox="true"/>
          <p:nvPr/>
        </p:nvSpPr>
        <p:spPr>
          <a:xfrm rot="0">
            <a:off x="1089674" y="5506082"/>
            <a:ext cx="16299729" cy="3232140"/>
          </a:xfrm>
          <a:prstGeom prst="rect">
            <a:avLst/>
          </a:prstGeom>
        </p:spPr>
        <p:txBody>
          <a:bodyPr anchor="t" rtlCol="false" tIns="0" lIns="0" bIns="0" rIns="0">
            <a:spAutoFit/>
          </a:bodyPr>
          <a:lstStyle/>
          <a:p>
            <a:pPr algn="just">
              <a:lnSpc>
                <a:spcPts val="4308"/>
              </a:lnSpc>
            </a:pPr>
            <a:r>
              <a:rPr lang="en-US" sz="2611">
                <a:solidFill>
                  <a:srgbClr val="000000"/>
                </a:solidFill>
                <a:latin typeface="Canva Sans Bold"/>
              </a:rPr>
              <a:t>Sales by discount type</a:t>
            </a:r>
          </a:p>
          <a:p>
            <a:pPr algn="just" marL="1127552" indent="-375851" lvl="2">
              <a:lnSpc>
                <a:spcPts val="4308"/>
              </a:lnSpc>
              <a:buFont typeface="Arial"/>
              <a:buChar char="•"/>
            </a:pPr>
            <a:r>
              <a:rPr lang="en-US" sz="2611">
                <a:solidFill>
                  <a:srgbClr val="000000"/>
                </a:solidFill>
                <a:latin typeface="Canva Sans Bold"/>
              </a:rPr>
              <a:t>No discount</a:t>
            </a:r>
            <a:r>
              <a:rPr lang="en-US" sz="2611">
                <a:solidFill>
                  <a:srgbClr val="000000"/>
                </a:solidFill>
                <a:latin typeface="Canva Sans"/>
              </a:rPr>
              <a:t> sales were the highest at </a:t>
            </a:r>
            <a:r>
              <a:rPr lang="en-US" sz="2611">
                <a:solidFill>
                  <a:srgbClr val="000000"/>
                </a:solidFill>
                <a:latin typeface="Canva Sans Bold"/>
              </a:rPr>
              <a:t>$112,385,</a:t>
            </a:r>
            <a:r>
              <a:rPr lang="en-US" sz="2611">
                <a:solidFill>
                  <a:srgbClr val="000000"/>
                </a:solidFill>
                <a:latin typeface="Canva Sans"/>
              </a:rPr>
              <a:t> followed by </a:t>
            </a:r>
            <a:r>
              <a:rPr lang="en-US" sz="2611">
                <a:solidFill>
                  <a:srgbClr val="000000"/>
                </a:solidFill>
                <a:latin typeface="Canva Sans Bold"/>
              </a:rPr>
              <a:t>clearance sale</a:t>
            </a:r>
            <a:r>
              <a:rPr lang="en-US" sz="2611">
                <a:solidFill>
                  <a:srgbClr val="000000"/>
                </a:solidFill>
                <a:latin typeface="Canva Sans"/>
              </a:rPr>
              <a:t> at </a:t>
            </a:r>
            <a:r>
              <a:rPr lang="en-US" sz="2611">
                <a:solidFill>
                  <a:srgbClr val="000000"/>
                </a:solidFill>
                <a:latin typeface="Canva Sans Bold"/>
              </a:rPr>
              <a:t>$99,687.50 </a:t>
            </a:r>
            <a:r>
              <a:rPr lang="en-US" sz="2611">
                <a:solidFill>
                  <a:srgbClr val="000000"/>
                </a:solidFill>
                <a:latin typeface="Canva Sans"/>
              </a:rPr>
              <a:t>and flash sale at</a:t>
            </a:r>
            <a:r>
              <a:rPr lang="en-US" sz="2611">
                <a:solidFill>
                  <a:srgbClr val="000000"/>
                </a:solidFill>
                <a:latin typeface="Canva Sans Bold"/>
              </a:rPr>
              <a:t> $56,449</a:t>
            </a:r>
            <a:r>
              <a:rPr lang="en-US" sz="2611">
                <a:solidFill>
                  <a:srgbClr val="000000"/>
                </a:solidFill>
                <a:latin typeface="Canva Sans"/>
              </a:rPr>
              <a:t>.</a:t>
            </a:r>
          </a:p>
          <a:p>
            <a:pPr algn="just" marL="1127552" indent="-375851" lvl="2">
              <a:lnSpc>
                <a:spcPts val="4308"/>
              </a:lnSpc>
              <a:buFont typeface="Arial"/>
              <a:buChar char="•"/>
            </a:pPr>
            <a:r>
              <a:rPr lang="en-US" sz="2611">
                <a:solidFill>
                  <a:srgbClr val="000000"/>
                </a:solidFill>
                <a:latin typeface="Canva Sans Bold"/>
              </a:rPr>
              <a:t>No discount</a:t>
            </a:r>
            <a:r>
              <a:rPr lang="en-US" sz="2611">
                <a:solidFill>
                  <a:srgbClr val="000000"/>
                </a:solidFill>
                <a:latin typeface="Canva Sans"/>
              </a:rPr>
              <a:t> sales also had the </a:t>
            </a:r>
            <a:r>
              <a:rPr lang="en-US" sz="2611">
                <a:solidFill>
                  <a:srgbClr val="000000"/>
                </a:solidFill>
                <a:latin typeface="Canva Sans Bold"/>
              </a:rPr>
              <a:t>highest profit margin</a:t>
            </a:r>
            <a:r>
              <a:rPr lang="en-US" sz="2611">
                <a:solidFill>
                  <a:srgbClr val="000000"/>
                </a:solidFill>
                <a:latin typeface="Canva Sans"/>
              </a:rPr>
              <a:t> at </a:t>
            </a:r>
            <a:r>
              <a:rPr lang="en-US" sz="2611">
                <a:solidFill>
                  <a:srgbClr val="000000"/>
                </a:solidFill>
                <a:latin typeface="Canva Sans Bold"/>
              </a:rPr>
              <a:t>44.42%</a:t>
            </a:r>
            <a:r>
              <a:rPr lang="en-US" sz="2611">
                <a:solidFill>
                  <a:srgbClr val="000000"/>
                </a:solidFill>
                <a:latin typeface="Canva Sans"/>
              </a:rPr>
              <a:t>, followed by </a:t>
            </a:r>
            <a:r>
              <a:rPr lang="en-US" sz="2611">
                <a:solidFill>
                  <a:srgbClr val="000000"/>
                </a:solidFill>
                <a:latin typeface="Canva Sans Bold"/>
              </a:rPr>
              <a:t>clearance sale</a:t>
            </a:r>
            <a:r>
              <a:rPr lang="en-US" sz="2611">
                <a:solidFill>
                  <a:srgbClr val="000000"/>
                </a:solidFill>
                <a:latin typeface="Canva Sans"/>
              </a:rPr>
              <a:t> at </a:t>
            </a:r>
            <a:r>
              <a:rPr lang="en-US" sz="2611">
                <a:solidFill>
                  <a:srgbClr val="000000"/>
                </a:solidFill>
                <a:latin typeface="Canva Sans Bold"/>
              </a:rPr>
              <a:t>01.19%</a:t>
            </a:r>
            <a:r>
              <a:rPr lang="en-US" sz="2611">
                <a:solidFill>
                  <a:srgbClr val="000000"/>
                </a:solidFill>
                <a:latin typeface="Canva Sans"/>
              </a:rPr>
              <a:t> and </a:t>
            </a:r>
            <a:r>
              <a:rPr lang="en-US" sz="2611">
                <a:solidFill>
                  <a:srgbClr val="000000"/>
                </a:solidFill>
                <a:latin typeface="Canva Sans Bold"/>
              </a:rPr>
              <a:t>seasonal sale</a:t>
            </a:r>
            <a:r>
              <a:rPr lang="en-US" sz="2611">
                <a:solidFill>
                  <a:srgbClr val="000000"/>
                </a:solidFill>
                <a:latin typeface="Canva Sans"/>
              </a:rPr>
              <a:t> at </a:t>
            </a:r>
            <a:r>
              <a:rPr lang="en-US" sz="2611">
                <a:solidFill>
                  <a:srgbClr val="000000"/>
                </a:solidFill>
                <a:latin typeface="Canva Sans Bold"/>
              </a:rPr>
              <a:t>12.98%.</a:t>
            </a:r>
          </a:p>
          <a:p>
            <a:pPr algn="just" marL="1127552" indent="-375851" lvl="2">
              <a:lnSpc>
                <a:spcPts val="4308"/>
              </a:lnSpc>
              <a:buFont typeface="Arial"/>
              <a:buChar char="•"/>
            </a:pPr>
            <a:r>
              <a:rPr lang="en-US" sz="2611">
                <a:solidFill>
                  <a:srgbClr val="000000"/>
                </a:solidFill>
                <a:latin typeface="Canva Sans Bold"/>
              </a:rPr>
              <a:t>Flash sale</a:t>
            </a:r>
            <a:r>
              <a:rPr lang="en-US" sz="2611">
                <a:solidFill>
                  <a:srgbClr val="000000"/>
                </a:solidFill>
                <a:latin typeface="Canva Sans"/>
              </a:rPr>
              <a:t> had the </a:t>
            </a:r>
            <a:r>
              <a:rPr lang="en-US" sz="2611">
                <a:solidFill>
                  <a:srgbClr val="000000"/>
                </a:solidFill>
                <a:latin typeface="Canva Sans Bold"/>
              </a:rPr>
              <a:t>lowest profit margin </a:t>
            </a:r>
            <a:r>
              <a:rPr lang="en-US" sz="2611">
                <a:solidFill>
                  <a:srgbClr val="000000"/>
                </a:solidFill>
                <a:latin typeface="Canva Sans"/>
              </a:rPr>
              <a:t>at </a:t>
            </a:r>
            <a:r>
              <a:rPr lang="en-US" sz="2611">
                <a:solidFill>
                  <a:srgbClr val="000000"/>
                </a:solidFill>
                <a:latin typeface="Canva Sans Bold"/>
              </a:rPr>
              <a:t>1.14%.</a:t>
            </a:r>
          </a:p>
        </p:txBody>
      </p:sp>
      <p:sp>
        <p:nvSpPr>
          <p:cNvPr name="TextBox 4" id="4"/>
          <p:cNvSpPr txBox="true"/>
          <p:nvPr/>
        </p:nvSpPr>
        <p:spPr>
          <a:xfrm rot="0">
            <a:off x="1028700" y="537527"/>
            <a:ext cx="4539407" cy="887095"/>
          </a:xfrm>
          <a:prstGeom prst="rect">
            <a:avLst/>
          </a:prstGeom>
        </p:spPr>
        <p:txBody>
          <a:bodyPr anchor="t" rtlCol="false" tIns="0" lIns="0" bIns="0" rIns="0">
            <a:spAutoFit/>
          </a:bodyPr>
          <a:lstStyle/>
          <a:p>
            <a:pPr algn="ctr">
              <a:lnSpc>
                <a:spcPts val="7279"/>
              </a:lnSpc>
            </a:pPr>
            <a:r>
              <a:rPr lang="en-US" sz="5199">
                <a:solidFill>
                  <a:srgbClr val="004AAD"/>
                </a:solidFill>
                <a:latin typeface="Canva Sans Bold"/>
              </a:rPr>
              <a:t>Sales Analysis</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89674" y="1705177"/>
            <a:ext cx="16108652" cy="4852034"/>
          </a:xfrm>
          <a:prstGeom prst="rect">
            <a:avLst/>
          </a:prstGeom>
        </p:spPr>
        <p:txBody>
          <a:bodyPr anchor="t" rtlCol="false" tIns="0" lIns="0" bIns="0" rIns="0">
            <a:spAutoFit/>
          </a:bodyPr>
          <a:lstStyle/>
          <a:p>
            <a:pPr algn="just">
              <a:lnSpc>
                <a:spcPts val="4290"/>
              </a:lnSpc>
            </a:pPr>
            <a:r>
              <a:rPr lang="en-US" sz="2600">
                <a:solidFill>
                  <a:srgbClr val="000000"/>
                </a:solidFill>
                <a:latin typeface="Canva Sans Bold"/>
              </a:rPr>
              <a:t>Sales by product class</a:t>
            </a:r>
          </a:p>
          <a:p>
            <a:pPr algn="just" marL="1122688" indent="-374229" lvl="2">
              <a:lnSpc>
                <a:spcPts val="4290"/>
              </a:lnSpc>
              <a:buFont typeface="Arial"/>
              <a:buChar char="•"/>
            </a:pPr>
            <a:r>
              <a:rPr lang="en-US" sz="2600">
                <a:solidFill>
                  <a:srgbClr val="000000"/>
                </a:solidFill>
                <a:latin typeface="Canva Sans Bold"/>
              </a:rPr>
              <a:t>Elite </a:t>
            </a:r>
            <a:r>
              <a:rPr lang="en-US" sz="2600">
                <a:solidFill>
                  <a:srgbClr val="000000"/>
                </a:solidFill>
                <a:latin typeface="Canva Sans"/>
              </a:rPr>
              <a:t>is the best-selling product class, generating </a:t>
            </a:r>
            <a:r>
              <a:rPr lang="en-US" sz="2600">
                <a:solidFill>
                  <a:srgbClr val="000000"/>
                </a:solidFill>
                <a:latin typeface="Canva Sans Bold"/>
              </a:rPr>
              <a:t>$66,494.50</a:t>
            </a:r>
            <a:r>
              <a:rPr lang="en-US" sz="2600">
                <a:solidFill>
                  <a:srgbClr val="000000"/>
                </a:solidFill>
                <a:latin typeface="Canva Sans"/>
              </a:rPr>
              <a:t> in sales. This is followed by </a:t>
            </a:r>
            <a:r>
              <a:rPr lang="en-US" sz="2600">
                <a:solidFill>
                  <a:srgbClr val="000000"/>
                </a:solidFill>
                <a:latin typeface="Canva Sans Bold"/>
              </a:rPr>
              <a:t>Standard </a:t>
            </a:r>
            <a:r>
              <a:rPr lang="en-US" sz="2600">
                <a:solidFill>
                  <a:srgbClr val="000000"/>
                </a:solidFill>
                <a:latin typeface="Canva Sans"/>
              </a:rPr>
              <a:t>at </a:t>
            </a:r>
            <a:r>
              <a:rPr lang="en-US" sz="2600">
                <a:solidFill>
                  <a:srgbClr val="000000"/>
                </a:solidFill>
                <a:latin typeface="Canva Sans Bold"/>
              </a:rPr>
              <a:t>$52,000</a:t>
            </a:r>
            <a:r>
              <a:rPr lang="en-US" sz="2600">
                <a:solidFill>
                  <a:srgbClr val="000000"/>
                </a:solidFill>
                <a:latin typeface="Canva Sans"/>
              </a:rPr>
              <a:t> and </a:t>
            </a:r>
            <a:r>
              <a:rPr lang="en-US" sz="2600">
                <a:solidFill>
                  <a:srgbClr val="000000"/>
                </a:solidFill>
                <a:latin typeface="Canva Sans Bold"/>
              </a:rPr>
              <a:t>Premium </a:t>
            </a:r>
            <a:r>
              <a:rPr lang="en-US" sz="2600">
                <a:solidFill>
                  <a:srgbClr val="000000"/>
                </a:solidFill>
                <a:latin typeface="Canva Sans"/>
              </a:rPr>
              <a:t>at </a:t>
            </a:r>
            <a:r>
              <a:rPr lang="en-US" sz="2600">
                <a:solidFill>
                  <a:srgbClr val="000000"/>
                </a:solidFill>
                <a:latin typeface="Canva Sans Bold"/>
              </a:rPr>
              <a:t>$47,000.</a:t>
            </a:r>
          </a:p>
          <a:p>
            <a:pPr algn="just" marL="1122688" indent="-374229" lvl="2">
              <a:lnSpc>
                <a:spcPts val="4290"/>
              </a:lnSpc>
              <a:buFont typeface="Arial"/>
              <a:buChar char="•"/>
            </a:pPr>
            <a:r>
              <a:rPr lang="en-US" sz="2600">
                <a:solidFill>
                  <a:srgbClr val="000000"/>
                </a:solidFill>
                <a:latin typeface="Canva Sans Bold"/>
              </a:rPr>
              <a:t>Elite </a:t>
            </a:r>
            <a:r>
              <a:rPr lang="en-US" sz="2600">
                <a:solidFill>
                  <a:srgbClr val="000000"/>
                </a:solidFill>
                <a:latin typeface="Canva Sans"/>
              </a:rPr>
              <a:t>also has the </a:t>
            </a:r>
            <a:r>
              <a:rPr lang="en-US" sz="2600">
                <a:solidFill>
                  <a:srgbClr val="000000"/>
                </a:solidFill>
                <a:latin typeface="Canva Sans Bold"/>
              </a:rPr>
              <a:t>highest profit margin</a:t>
            </a:r>
            <a:r>
              <a:rPr lang="en-US" sz="2600">
                <a:solidFill>
                  <a:srgbClr val="000000"/>
                </a:solidFill>
                <a:latin typeface="Canva Sans"/>
              </a:rPr>
              <a:t> at </a:t>
            </a:r>
            <a:r>
              <a:rPr lang="en-US" sz="2600">
                <a:solidFill>
                  <a:srgbClr val="000000"/>
                </a:solidFill>
                <a:latin typeface="Canva Sans Bold"/>
              </a:rPr>
              <a:t>36.23%,</a:t>
            </a:r>
            <a:r>
              <a:rPr lang="en-US" sz="2600">
                <a:solidFill>
                  <a:srgbClr val="000000"/>
                </a:solidFill>
                <a:latin typeface="Canva Sans"/>
              </a:rPr>
              <a:t> followed by </a:t>
            </a:r>
            <a:r>
              <a:rPr lang="en-US" sz="2600">
                <a:solidFill>
                  <a:srgbClr val="000000"/>
                </a:solidFill>
                <a:latin typeface="Canva Sans Bold"/>
              </a:rPr>
              <a:t>Premium </a:t>
            </a:r>
            <a:r>
              <a:rPr lang="en-US" sz="2600">
                <a:solidFill>
                  <a:srgbClr val="000000"/>
                </a:solidFill>
                <a:latin typeface="Canva Sans"/>
              </a:rPr>
              <a:t>at </a:t>
            </a:r>
            <a:r>
              <a:rPr lang="en-US" sz="2600">
                <a:solidFill>
                  <a:srgbClr val="000000"/>
                </a:solidFill>
                <a:latin typeface="Canva Sans Bold"/>
              </a:rPr>
              <a:t>23.40% </a:t>
            </a:r>
            <a:r>
              <a:rPr lang="en-US" sz="2600">
                <a:solidFill>
                  <a:srgbClr val="000000"/>
                </a:solidFill>
                <a:latin typeface="Canva Sans"/>
              </a:rPr>
              <a:t>and </a:t>
            </a:r>
            <a:r>
              <a:rPr lang="en-US" sz="2600">
                <a:solidFill>
                  <a:srgbClr val="000000"/>
                </a:solidFill>
                <a:latin typeface="Canva Sans Bold"/>
              </a:rPr>
              <a:t>Standard </a:t>
            </a:r>
            <a:r>
              <a:rPr lang="en-US" sz="2600">
                <a:solidFill>
                  <a:srgbClr val="000000"/>
                </a:solidFill>
                <a:latin typeface="Canva Sans"/>
              </a:rPr>
              <a:t>at </a:t>
            </a:r>
            <a:r>
              <a:rPr lang="en-US" sz="2600">
                <a:solidFill>
                  <a:srgbClr val="000000"/>
                </a:solidFill>
                <a:latin typeface="Canva Sans Bold"/>
              </a:rPr>
              <a:t>21.15%.</a:t>
            </a:r>
          </a:p>
          <a:p>
            <a:pPr algn="just" marL="1122688" indent="-374229" lvl="2">
              <a:lnSpc>
                <a:spcPts val="4290"/>
              </a:lnSpc>
              <a:buFont typeface="Arial"/>
              <a:buChar char="•"/>
            </a:pPr>
            <a:r>
              <a:rPr lang="en-US" sz="2600">
                <a:solidFill>
                  <a:srgbClr val="000000"/>
                </a:solidFill>
                <a:latin typeface="Canva Sans Bold"/>
              </a:rPr>
              <a:t>Deluxe </a:t>
            </a:r>
            <a:r>
              <a:rPr lang="en-US" sz="2600">
                <a:solidFill>
                  <a:srgbClr val="000000"/>
                </a:solidFill>
                <a:latin typeface="Canva Sans"/>
              </a:rPr>
              <a:t>has the</a:t>
            </a:r>
            <a:r>
              <a:rPr lang="en-US" sz="2600">
                <a:solidFill>
                  <a:srgbClr val="000000"/>
                </a:solidFill>
                <a:latin typeface="Canva Sans Bold"/>
              </a:rPr>
              <a:t> lowest profit margin </a:t>
            </a:r>
            <a:r>
              <a:rPr lang="en-US" sz="2600">
                <a:solidFill>
                  <a:srgbClr val="000000"/>
                </a:solidFill>
                <a:latin typeface="Canva Sans"/>
              </a:rPr>
              <a:t>at </a:t>
            </a:r>
            <a:r>
              <a:rPr lang="en-US" sz="2600">
                <a:solidFill>
                  <a:srgbClr val="000000"/>
                </a:solidFill>
                <a:latin typeface="Canva Sans Bold"/>
              </a:rPr>
              <a:t>13.82%.</a:t>
            </a:r>
          </a:p>
          <a:p>
            <a:pPr algn="just">
              <a:lnSpc>
                <a:spcPts val="4290"/>
              </a:lnSpc>
            </a:pPr>
          </a:p>
          <a:p>
            <a:pPr algn="just">
              <a:lnSpc>
                <a:spcPts val="4290"/>
              </a:lnSpc>
            </a:pPr>
          </a:p>
          <a:p>
            <a:pPr algn="just">
              <a:lnSpc>
                <a:spcPts val="4290"/>
              </a:lnSpc>
            </a:pPr>
          </a:p>
        </p:txBody>
      </p:sp>
      <p:sp>
        <p:nvSpPr>
          <p:cNvPr name="TextBox 3" id="3"/>
          <p:cNvSpPr txBox="true"/>
          <p:nvPr/>
        </p:nvSpPr>
        <p:spPr>
          <a:xfrm rot="0">
            <a:off x="658163" y="5426085"/>
            <a:ext cx="16601137" cy="4860915"/>
          </a:xfrm>
          <a:prstGeom prst="rect">
            <a:avLst/>
          </a:prstGeom>
        </p:spPr>
        <p:txBody>
          <a:bodyPr anchor="t" rtlCol="false" tIns="0" lIns="0" bIns="0" rIns="0">
            <a:spAutoFit/>
          </a:bodyPr>
          <a:lstStyle/>
          <a:p>
            <a:pPr algn="just">
              <a:lnSpc>
                <a:spcPts val="4308"/>
              </a:lnSpc>
            </a:pPr>
            <a:r>
              <a:rPr lang="en-US" sz="2611">
                <a:solidFill>
                  <a:srgbClr val="000000"/>
                </a:solidFill>
                <a:latin typeface="Canva Sans Bold"/>
              </a:rPr>
              <a:t>Sales by geographic region</a:t>
            </a:r>
          </a:p>
          <a:p>
            <a:pPr algn="just" marL="1127552" indent="-375851" lvl="2">
              <a:lnSpc>
                <a:spcPts val="4308"/>
              </a:lnSpc>
              <a:buFont typeface="Arial"/>
              <a:buChar char="•"/>
            </a:pPr>
            <a:r>
              <a:rPr lang="en-US" sz="2611">
                <a:solidFill>
                  <a:srgbClr val="000000"/>
                </a:solidFill>
                <a:latin typeface="Canva Sans Bold"/>
              </a:rPr>
              <a:t>America </a:t>
            </a:r>
            <a:r>
              <a:rPr lang="en-US" sz="2611">
                <a:solidFill>
                  <a:srgbClr val="000000"/>
                </a:solidFill>
                <a:latin typeface="Canva Sans"/>
              </a:rPr>
              <a:t>is the largest market, generating </a:t>
            </a:r>
            <a:r>
              <a:rPr lang="en-US" sz="2611">
                <a:solidFill>
                  <a:srgbClr val="000000"/>
                </a:solidFill>
                <a:latin typeface="Canva Sans Bold"/>
              </a:rPr>
              <a:t>$242,841.25</a:t>
            </a:r>
            <a:r>
              <a:rPr lang="en-US" sz="2611">
                <a:solidFill>
                  <a:srgbClr val="000000"/>
                </a:solidFill>
                <a:latin typeface="Canva Sans"/>
              </a:rPr>
              <a:t> in sales. This is followed by </a:t>
            </a:r>
            <a:r>
              <a:rPr lang="en-US" sz="2611">
                <a:solidFill>
                  <a:srgbClr val="000000"/>
                </a:solidFill>
                <a:latin typeface="Canva Sans Bold"/>
              </a:rPr>
              <a:t>Europe </a:t>
            </a:r>
            <a:r>
              <a:rPr lang="en-US" sz="2611">
                <a:solidFill>
                  <a:srgbClr val="000000"/>
                </a:solidFill>
                <a:latin typeface="Canva Sans"/>
              </a:rPr>
              <a:t>at </a:t>
            </a:r>
            <a:r>
              <a:rPr lang="en-US" sz="2611">
                <a:solidFill>
                  <a:srgbClr val="000000"/>
                </a:solidFill>
                <a:latin typeface="Canva Sans Bold"/>
              </a:rPr>
              <a:t>$132,989 </a:t>
            </a:r>
            <a:r>
              <a:rPr lang="en-US" sz="2611">
                <a:solidFill>
                  <a:srgbClr val="000000"/>
                </a:solidFill>
                <a:latin typeface="Canva Sans"/>
              </a:rPr>
              <a:t>and </a:t>
            </a:r>
            <a:r>
              <a:rPr lang="en-US" sz="2611">
                <a:solidFill>
                  <a:srgbClr val="000000"/>
                </a:solidFill>
                <a:latin typeface="Canva Sans Bold"/>
              </a:rPr>
              <a:t>Asia </a:t>
            </a:r>
            <a:r>
              <a:rPr lang="en-US" sz="2611">
                <a:solidFill>
                  <a:srgbClr val="000000"/>
                </a:solidFill>
                <a:latin typeface="Canva Sans"/>
              </a:rPr>
              <a:t>at </a:t>
            </a:r>
            <a:r>
              <a:rPr lang="en-US" sz="2611">
                <a:solidFill>
                  <a:srgbClr val="000000"/>
                </a:solidFill>
                <a:latin typeface="Canva Sans Bold"/>
              </a:rPr>
              <a:t>$48,237.50.</a:t>
            </a:r>
          </a:p>
          <a:p>
            <a:pPr algn="just" marL="1127552" indent="-375851" lvl="2">
              <a:lnSpc>
                <a:spcPts val="4308"/>
              </a:lnSpc>
              <a:buFont typeface="Arial"/>
              <a:buChar char="•"/>
            </a:pPr>
            <a:r>
              <a:rPr lang="en-US" sz="2611">
                <a:solidFill>
                  <a:srgbClr val="000000"/>
                </a:solidFill>
                <a:latin typeface="Canva Sans Bold"/>
              </a:rPr>
              <a:t>America </a:t>
            </a:r>
            <a:r>
              <a:rPr lang="en-US" sz="2611">
                <a:solidFill>
                  <a:srgbClr val="000000"/>
                </a:solidFill>
                <a:latin typeface="Canva Sans"/>
              </a:rPr>
              <a:t>also has the </a:t>
            </a:r>
            <a:r>
              <a:rPr lang="en-US" sz="2611">
                <a:solidFill>
                  <a:srgbClr val="000000"/>
                </a:solidFill>
                <a:latin typeface="Canva Sans Bold"/>
              </a:rPr>
              <a:t>highest profit margin</a:t>
            </a:r>
            <a:r>
              <a:rPr lang="en-US" sz="2611">
                <a:solidFill>
                  <a:srgbClr val="000000"/>
                </a:solidFill>
                <a:latin typeface="Canva Sans"/>
              </a:rPr>
              <a:t> at</a:t>
            </a:r>
            <a:r>
              <a:rPr lang="en-US" sz="2611">
                <a:solidFill>
                  <a:srgbClr val="000000"/>
                </a:solidFill>
                <a:latin typeface="Canva Sans Bold"/>
              </a:rPr>
              <a:t> 28.03%</a:t>
            </a:r>
            <a:r>
              <a:rPr lang="en-US" sz="2611">
                <a:solidFill>
                  <a:srgbClr val="000000"/>
                </a:solidFill>
                <a:latin typeface="Canva Sans"/>
              </a:rPr>
              <a:t>, followed by </a:t>
            </a:r>
            <a:r>
              <a:rPr lang="en-US" sz="2611">
                <a:solidFill>
                  <a:srgbClr val="000000"/>
                </a:solidFill>
                <a:latin typeface="Canva Sans Bold"/>
              </a:rPr>
              <a:t>Europe </a:t>
            </a:r>
            <a:r>
              <a:rPr lang="en-US" sz="2611">
                <a:solidFill>
                  <a:srgbClr val="000000"/>
                </a:solidFill>
                <a:latin typeface="Canva Sans"/>
              </a:rPr>
              <a:t>at </a:t>
            </a:r>
            <a:r>
              <a:rPr lang="en-US" sz="2611">
                <a:solidFill>
                  <a:srgbClr val="000000"/>
                </a:solidFill>
                <a:latin typeface="Canva Sans Bold"/>
              </a:rPr>
              <a:t>22.72%</a:t>
            </a:r>
            <a:r>
              <a:rPr lang="en-US" sz="2611">
                <a:solidFill>
                  <a:srgbClr val="000000"/>
                </a:solidFill>
                <a:latin typeface="Canva Sans"/>
              </a:rPr>
              <a:t> and </a:t>
            </a:r>
            <a:r>
              <a:rPr lang="en-US" sz="2611">
                <a:solidFill>
                  <a:srgbClr val="000000"/>
                </a:solidFill>
                <a:latin typeface="Canva Sans Bold"/>
              </a:rPr>
              <a:t>Oceania</a:t>
            </a:r>
            <a:r>
              <a:rPr lang="en-US" sz="2611">
                <a:solidFill>
                  <a:srgbClr val="000000"/>
                </a:solidFill>
                <a:latin typeface="Canva Sans"/>
              </a:rPr>
              <a:t> at </a:t>
            </a:r>
            <a:r>
              <a:rPr lang="en-US" sz="2611">
                <a:solidFill>
                  <a:srgbClr val="000000"/>
                </a:solidFill>
                <a:latin typeface="Canva Sans Bold"/>
              </a:rPr>
              <a:t>21.05%.</a:t>
            </a:r>
          </a:p>
          <a:p>
            <a:pPr algn="just" marL="1127552" indent="-375851" lvl="2">
              <a:lnSpc>
                <a:spcPts val="4308"/>
              </a:lnSpc>
              <a:buFont typeface="Arial"/>
              <a:buChar char="•"/>
            </a:pPr>
            <a:r>
              <a:rPr lang="en-US" sz="2611">
                <a:solidFill>
                  <a:srgbClr val="000000"/>
                </a:solidFill>
                <a:latin typeface="Canva Sans Bold"/>
              </a:rPr>
              <a:t>Asia </a:t>
            </a:r>
            <a:r>
              <a:rPr lang="en-US" sz="2611">
                <a:solidFill>
                  <a:srgbClr val="000000"/>
                </a:solidFill>
                <a:latin typeface="Canva Sans"/>
              </a:rPr>
              <a:t>has the </a:t>
            </a:r>
            <a:r>
              <a:rPr lang="en-US" sz="2611">
                <a:solidFill>
                  <a:srgbClr val="000000"/>
                </a:solidFill>
                <a:latin typeface="Canva Sans Bold"/>
              </a:rPr>
              <a:t>lowest profit margin </a:t>
            </a:r>
            <a:r>
              <a:rPr lang="en-US" sz="2611">
                <a:solidFill>
                  <a:srgbClr val="000000"/>
                </a:solidFill>
                <a:latin typeface="Canva Sans"/>
              </a:rPr>
              <a:t>at </a:t>
            </a:r>
            <a:r>
              <a:rPr lang="en-US" sz="2611">
                <a:solidFill>
                  <a:srgbClr val="000000"/>
                </a:solidFill>
                <a:latin typeface="Canva Sans Bold"/>
              </a:rPr>
              <a:t>12.50%.</a:t>
            </a:r>
          </a:p>
          <a:p>
            <a:pPr algn="just">
              <a:lnSpc>
                <a:spcPts val="4308"/>
              </a:lnSpc>
            </a:pPr>
          </a:p>
          <a:p>
            <a:pPr algn="just">
              <a:lnSpc>
                <a:spcPts val="4308"/>
              </a:lnSpc>
            </a:pPr>
          </a:p>
          <a:p>
            <a:pPr algn="just">
              <a:lnSpc>
                <a:spcPts val="4308"/>
              </a:lnSpc>
            </a:pPr>
          </a:p>
        </p:txBody>
      </p:sp>
      <p:sp>
        <p:nvSpPr>
          <p:cNvPr name="TextBox 4" id="4"/>
          <p:cNvSpPr txBox="true"/>
          <p:nvPr/>
        </p:nvSpPr>
        <p:spPr>
          <a:xfrm rot="0">
            <a:off x="1028700" y="537527"/>
            <a:ext cx="4539407" cy="887095"/>
          </a:xfrm>
          <a:prstGeom prst="rect">
            <a:avLst/>
          </a:prstGeom>
        </p:spPr>
        <p:txBody>
          <a:bodyPr anchor="t" rtlCol="false" tIns="0" lIns="0" bIns="0" rIns="0">
            <a:spAutoFit/>
          </a:bodyPr>
          <a:lstStyle/>
          <a:p>
            <a:pPr algn="ctr">
              <a:lnSpc>
                <a:spcPts val="7279"/>
              </a:lnSpc>
            </a:pPr>
            <a:r>
              <a:rPr lang="en-US" sz="5199">
                <a:solidFill>
                  <a:srgbClr val="004AAD"/>
                </a:solidFill>
                <a:latin typeface="Canva Sans Bold"/>
              </a:rPr>
              <a:t>Sales Analysis</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89674" y="1638502"/>
            <a:ext cx="16108652" cy="6861681"/>
          </a:xfrm>
          <a:prstGeom prst="rect">
            <a:avLst/>
          </a:prstGeom>
        </p:spPr>
        <p:txBody>
          <a:bodyPr anchor="t" rtlCol="false" tIns="0" lIns="0" bIns="0" rIns="0">
            <a:spAutoFit/>
          </a:bodyPr>
          <a:lstStyle/>
          <a:p>
            <a:pPr algn="just">
              <a:lnSpc>
                <a:spcPts val="4966"/>
              </a:lnSpc>
            </a:pPr>
            <a:r>
              <a:rPr lang="en-US" sz="2600">
                <a:solidFill>
                  <a:srgbClr val="000000"/>
                </a:solidFill>
                <a:latin typeface="Canva Sans Bold"/>
              </a:rPr>
              <a:t>Year-over-year trends</a:t>
            </a:r>
          </a:p>
          <a:p>
            <a:pPr algn="just" marL="1122688" indent="-374229" lvl="2">
              <a:lnSpc>
                <a:spcPts val="4966"/>
              </a:lnSpc>
              <a:buFont typeface="Arial"/>
              <a:buChar char="•"/>
            </a:pPr>
            <a:r>
              <a:rPr lang="en-US" sz="2600">
                <a:solidFill>
                  <a:srgbClr val="000000"/>
                </a:solidFill>
                <a:latin typeface="Canva Sans Bold"/>
              </a:rPr>
              <a:t>Total sales</a:t>
            </a:r>
            <a:r>
              <a:rPr lang="en-US" sz="2600">
                <a:solidFill>
                  <a:srgbClr val="000000"/>
                </a:solidFill>
                <a:latin typeface="Canva Sans"/>
              </a:rPr>
              <a:t> are down </a:t>
            </a:r>
            <a:r>
              <a:rPr lang="en-US" sz="2600">
                <a:solidFill>
                  <a:srgbClr val="000000"/>
                </a:solidFill>
                <a:latin typeface="Canva Sans Bold"/>
              </a:rPr>
              <a:t>4.20%</a:t>
            </a:r>
            <a:r>
              <a:rPr lang="en-US" sz="2600">
                <a:solidFill>
                  <a:srgbClr val="000000"/>
                </a:solidFill>
                <a:latin typeface="Canva Sans"/>
              </a:rPr>
              <a:t> year-over-year.</a:t>
            </a:r>
          </a:p>
          <a:p>
            <a:pPr algn="just" marL="1122688" indent="-374229" lvl="2">
              <a:lnSpc>
                <a:spcPts val="4966"/>
              </a:lnSpc>
              <a:buFont typeface="Arial"/>
              <a:buChar char="•"/>
            </a:pPr>
            <a:r>
              <a:rPr lang="en-US" sz="2600">
                <a:solidFill>
                  <a:srgbClr val="000000"/>
                </a:solidFill>
                <a:latin typeface="Canva Sans Bold"/>
              </a:rPr>
              <a:t>Total profit</a:t>
            </a:r>
            <a:r>
              <a:rPr lang="en-US" sz="2600">
                <a:solidFill>
                  <a:srgbClr val="000000"/>
                </a:solidFill>
                <a:latin typeface="Canva Sans"/>
              </a:rPr>
              <a:t> is down </a:t>
            </a:r>
            <a:r>
              <a:rPr lang="en-US" sz="2600">
                <a:solidFill>
                  <a:srgbClr val="000000"/>
                </a:solidFill>
                <a:latin typeface="Canva Sans Bold"/>
              </a:rPr>
              <a:t>20.04%</a:t>
            </a:r>
            <a:r>
              <a:rPr lang="en-US" sz="2600">
                <a:solidFill>
                  <a:srgbClr val="000000"/>
                </a:solidFill>
                <a:latin typeface="Canva Sans"/>
              </a:rPr>
              <a:t> year-over-year.</a:t>
            </a:r>
          </a:p>
          <a:p>
            <a:pPr algn="just" marL="1122688" indent="-374229" lvl="2">
              <a:lnSpc>
                <a:spcPts val="4966"/>
              </a:lnSpc>
              <a:buFont typeface="Arial"/>
              <a:buChar char="•"/>
            </a:pPr>
            <a:r>
              <a:rPr lang="en-US" sz="2600">
                <a:solidFill>
                  <a:srgbClr val="000000"/>
                </a:solidFill>
                <a:latin typeface="Canva Sans Bold"/>
              </a:rPr>
              <a:t>Sales by channel</a:t>
            </a:r>
            <a:r>
              <a:rPr lang="en-US" sz="2600">
                <a:solidFill>
                  <a:srgbClr val="000000"/>
                </a:solidFill>
                <a:latin typeface="Canva Sans"/>
              </a:rPr>
              <a:t> are mixed, with some channels growing and others declining.</a:t>
            </a:r>
          </a:p>
          <a:p>
            <a:pPr algn="just" marL="1122688" indent="-374229" lvl="2">
              <a:lnSpc>
                <a:spcPts val="4966"/>
              </a:lnSpc>
              <a:buFont typeface="Arial"/>
              <a:buChar char="•"/>
            </a:pPr>
            <a:r>
              <a:rPr lang="en-US" sz="2600">
                <a:solidFill>
                  <a:srgbClr val="000000"/>
                </a:solidFill>
                <a:latin typeface="Canva Sans Bold"/>
              </a:rPr>
              <a:t>Sales by product category</a:t>
            </a:r>
            <a:r>
              <a:rPr lang="en-US" sz="2600">
                <a:solidFill>
                  <a:srgbClr val="000000"/>
                </a:solidFill>
                <a:latin typeface="Canva Sans"/>
              </a:rPr>
              <a:t> are also mixed, with some categories growing and others declining.</a:t>
            </a:r>
          </a:p>
          <a:p>
            <a:pPr algn="just" marL="1122688" indent="-374229" lvl="2">
              <a:lnSpc>
                <a:spcPts val="4966"/>
              </a:lnSpc>
              <a:buFont typeface="Arial"/>
              <a:buChar char="•"/>
            </a:pPr>
            <a:r>
              <a:rPr lang="en-US" sz="2600">
                <a:solidFill>
                  <a:srgbClr val="000000"/>
                </a:solidFill>
                <a:latin typeface="Canva Sans Bold"/>
              </a:rPr>
              <a:t>Sales by discount type</a:t>
            </a:r>
            <a:r>
              <a:rPr lang="en-US" sz="2600">
                <a:solidFill>
                  <a:srgbClr val="000000"/>
                </a:solidFill>
                <a:latin typeface="Canva Sans"/>
              </a:rPr>
              <a:t> are mixed, with some discount types growing and others declining.</a:t>
            </a:r>
          </a:p>
          <a:p>
            <a:pPr algn="just" marL="1122688" indent="-374229" lvl="2">
              <a:lnSpc>
                <a:spcPts val="4966"/>
              </a:lnSpc>
              <a:buFont typeface="Arial"/>
              <a:buChar char="•"/>
            </a:pPr>
            <a:r>
              <a:rPr lang="en-US" sz="2600">
                <a:solidFill>
                  <a:srgbClr val="000000"/>
                </a:solidFill>
                <a:latin typeface="Canva Sans Bold"/>
              </a:rPr>
              <a:t>Sales by product class</a:t>
            </a:r>
            <a:r>
              <a:rPr lang="en-US" sz="2600">
                <a:solidFill>
                  <a:srgbClr val="000000"/>
                </a:solidFill>
                <a:latin typeface="Canva Sans"/>
              </a:rPr>
              <a:t> are mixed, with some product classes growing and others declining.</a:t>
            </a:r>
          </a:p>
          <a:p>
            <a:pPr algn="just" marL="1122688" indent="-374229" lvl="2">
              <a:lnSpc>
                <a:spcPts val="4966"/>
              </a:lnSpc>
              <a:buFont typeface="Arial"/>
              <a:buChar char="•"/>
            </a:pPr>
            <a:r>
              <a:rPr lang="en-US" sz="2600">
                <a:solidFill>
                  <a:srgbClr val="000000"/>
                </a:solidFill>
                <a:latin typeface="Canva Sans Bold"/>
              </a:rPr>
              <a:t>Sales by geographic region</a:t>
            </a:r>
            <a:r>
              <a:rPr lang="en-US" sz="2600">
                <a:solidFill>
                  <a:srgbClr val="000000"/>
                </a:solidFill>
                <a:latin typeface="Canva Sans"/>
              </a:rPr>
              <a:t> are mixed, with some regions growing and others declining.</a:t>
            </a:r>
          </a:p>
          <a:p>
            <a:pPr algn="just">
              <a:lnSpc>
                <a:spcPts val="4966"/>
              </a:lnSpc>
            </a:pPr>
          </a:p>
          <a:p>
            <a:pPr algn="just">
              <a:lnSpc>
                <a:spcPts val="4966"/>
              </a:lnSpc>
            </a:pPr>
          </a:p>
          <a:p>
            <a:pPr algn="just">
              <a:lnSpc>
                <a:spcPts val="4966"/>
              </a:lnSpc>
            </a:pPr>
          </a:p>
        </p:txBody>
      </p:sp>
      <p:sp>
        <p:nvSpPr>
          <p:cNvPr name="TextBox 3" id="3"/>
          <p:cNvSpPr txBox="true"/>
          <p:nvPr/>
        </p:nvSpPr>
        <p:spPr>
          <a:xfrm rot="0">
            <a:off x="1028700" y="537527"/>
            <a:ext cx="4539407" cy="887095"/>
          </a:xfrm>
          <a:prstGeom prst="rect">
            <a:avLst/>
          </a:prstGeom>
        </p:spPr>
        <p:txBody>
          <a:bodyPr anchor="t" rtlCol="false" tIns="0" lIns="0" bIns="0" rIns="0">
            <a:spAutoFit/>
          </a:bodyPr>
          <a:lstStyle/>
          <a:p>
            <a:pPr algn="ctr">
              <a:lnSpc>
                <a:spcPts val="7279"/>
              </a:lnSpc>
            </a:pPr>
            <a:r>
              <a:rPr lang="en-US" sz="5199">
                <a:solidFill>
                  <a:srgbClr val="004AAD"/>
                </a:solidFill>
                <a:latin typeface="Canva Sans Bold"/>
              </a:rPr>
              <a:t>Sales Analysis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57250" y="298459"/>
            <a:ext cx="16672283" cy="9690082"/>
          </a:xfrm>
          <a:custGeom>
            <a:avLst/>
            <a:gdLst/>
            <a:ahLst/>
            <a:cxnLst/>
            <a:rect r="r" b="b" t="t" l="l"/>
            <a:pathLst>
              <a:path h="9690082" w="16672283">
                <a:moveTo>
                  <a:pt x="0" y="0"/>
                </a:moveTo>
                <a:lnTo>
                  <a:pt x="16672283" y="0"/>
                </a:lnTo>
                <a:lnTo>
                  <a:pt x="16672283" y="9690082"/>
                </a:lnTo>
                <a:lnTo>
                  <a:pt x="0" y="9690082"/>
                </a:lnTo>
                <a:lnTo>
                  <a:pt x="0" y="0"/>
                </a:lnTo>
                <a:close/>
              </a:path>
            </a:pathLst>
          </a:custGeom>
          <a:blipFill>
            <a:blip r:embed="rId2"/>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89674" y="537527"/>
            <a:ext cx="6433245" cy="887095"/>
          </a:xfrm>
          <a:prstGeom prst="rect">
            <a:avLst/>
          </a:prstGeom>
        </p:spPr>
        <p:txBody>
          <a:bodyPr anchor="t" rtlCol="false" tIns="0" lIns="0" bIns="0" rIns="0">
            <a:spAutoFit/>
          </a:bodyPr>
          <a:lstStyle/>
          <a:p>
            <a:pPr algn="ctr">
              <a:lnSpc>
                <a:spcPts val="7279"/>
              </a:lnSpc>
            </a:pPr>
            <a:r>
              <a:rPr lang="en-US" sz="5199">
                <a:solidFill>
                  <a:srgbClr val="004AAD"/>
                </a:solidFill>
                <a:latin typeface="Canva Sans Bold"/>
              </a:rPr>
              <a:t>Customer Feedback</a:t>
            </a:r>
          </a:p>
        </p:txBody>
      </p:sp>
      <p:sp>
        <p:nvSpPr>
          <p:cNvPr name="TextBox 3" id="3"/>
          <p:cNvSpPr txBox="true"/>
          <p:nvPr/>
        </p:nvSpPr>
        <p:spPr>
          <a:xfrm rot="0">
            <a:off x="1089674" y="1638502"/>
            <a:ext cx="16108652" cy="6861681"/>
          </a:xfrm>
          <a:prstGeom prst="rect">
            <a:avLst/>
          </a:prstGeom>
        </p:spPr>
        <p:txBody>
          <a:bodyPr anchor="t" rtlCol="false" tIns="0" lIns="0" bIns="0" rIns="0">
            <a:spAutoFit/>
          </a:bodyPr>
          <a:lstStyle/>
          <a:p>
            <a:pPr algn="just">
              <a:lnSpc>
                <a:spcPts val="4966"/>
              </a:lnSpc>
            </a:pPr>
            <a:r>
              <a:rPr lang="en-US" sz="2600">
                <a:solidFill>
                  <a:srgbClr val="000000"/>
                </a:solidFill>
                <a:latin typeface="Canva Sans Bold"/>
              </a:rPr>
              <a:t>Customer Satisfaction</a:t>
            </a:r>
          </a:p>
          <a:p>
            <a:pPr algn="just" marL="1122688" indent="-374229" lvl="2">
              <a:lnSpc>
                <a:spcPts val="4966"/>
              </a:lnSpc>
              <a:buFont typeface="Arial"/>
              <a:buChar char="•"/>
            </a:pPr>
            <a:r>
              <a:rPr lang="en-US" sz="2600">
                <a:solidFill>
                  <a:srgbClr val="000000"/>
                </a:solidFill>
                <a:latin typeface="Canva Sans"/>
              </a:rPr>
              <a:t>Overall customer satisfaction is </a:t>
            </a:r>
            <a:r>
              <a:rPr lang="en-US" sz="2600">
                <a:solidFill>
                  <a:srgbClr val="000000"/>
                </a:solidFill>
                <a:latin typeface="Canva Sans Bold"/>
              </a:rPr>
              <a:t>4.28 out of 5,</a:t>
            </a:r>
            <a:r>
              <a:rPr lang="en-US" sz="2600">
                <a:solidFill>
                  <a:srgbClr val="000000"/>
                </a:solidFill>
                <a:latin typeface="Canva Sans"/>
              </a:rPr>
              <a:t> which is a slight decrease from last year's 4.32.</a:t>
            </a:r>
          </a:p>
          <a:p>
            <a:pPr algn="just" marL="1122688" indent="-374229" lvl="2">
              <a:lnSpc>
                <a:spcPts val="4966"/>
              </a:lnSpc>
              <a:buFont typeface="Arial"/>
              <a:buChar char="•"/>
            </a:pPr>
            <a:r>
              <a:rPr lang="en-US" sz="2600">
                <a:solidFill>
                  <a:srgbClr val="000000"/>
                </a:solidFill>
                <a:latin typeface="Canva Sans"/>
              </a:rPr>
              <a:t>The highest-rated product class is </a:t>
            </a:r>
            <a:r>
              <a:rPr lang="en-US" sz="2600">
                <a:solidFill>
                  <a:srgbClr val="000000"/>
                </a:solidFill>
                <a:latin typeface="Canva Sans Bold"/>
              </a:rPr>
              <a:t>Deluxe </a:t>
            </a:r>
            <a:r>
              <a:rPr lang="en-US" sz="2600">
                <a:solidFill>
                  <a:srgbClr val="000000"/>
                </a:solidFill>
                <a:latin typeface="Canva Sans"/>
              </a:rPr>
              <a:t>with a rating of 4.67, followed by </a:t>
            </a:r>
            <a:r>
              <a:rPr lang="en-US" sz="2600">
                <a:solidFill>
                  <a:srgbClr val="000000"/>
                </a:solidFill>
                <a:latin typeface="Canva Sans Bold"/>
              </a:rPr>
              <a:t>Premium </a:t>
            </a:r>
            <a:r>
              <a:rPr lang="en-US" sz="2600">
                <a:solidFill>
                  <a:srgbClr val="000000"/>
                </a:solidFill>
                <a:latin typeface="Canva Sans"/>
              </a:rPr>
              <a:t>at 4.63 and </a:t>
            </a:r>
            <a:r>
              <a:rPr lang="en-US" sz="2600">
                <a:solidFill>
                  <a:srgbClr val="000000"/>
                </a:solidFill>
                <a:latin typeface="Canva Sans Bold"/>
              </a:rPr>
              <a:t>Standard </a:t>
            </a:r>
            <a:r>
              <a:rPr lang="en-US" sz="2600">
                <a:solidFill>
                  <a:srgbClr val="000000"/>
                </a:solidFill>
                <a:latin typeface="Canva Sans"/>
              </a:rPr>
              <a:t>at 4.26.</a:t>
            </a:r>
          </a:p>
          <a:p>
            <a:pPr algn="just" marL="1122688" indent="-374229" lvl="2">
              <a:lnSpc>
                <a:spcPts val="4966"/>
              </a:lnSpc>
              <a:buFont typeface="Arial"/>
              <a:buChar char="•"/>
            </a:pPr>
            <a:r>
              <a:rPr lang="en-US" sz="2600">
                <a:solidFill>
                  <a:srgbClr val="000000"/>
                </a:solidFill>
                <a:latin typeface="Canva Sans"/>
              </a:rPr>
              <a:t>The lowest-rated product class is </a:t>
            </a:r>
            <a:r>
              <a:rPr lang="en-US" sz="2600">
                <a:solidFill>
                  <a:srgbClr val="000000"/>
                </a:solidFill>
                <a:latin typeface="Canva Sans Bold"/>
              </a:rPr>
              <a:t>Basic </a:t>
            </a:r>
            <a:r>
              <a:rPr lang="en-US" sz="2600">
                <a:solidFill>
                  <a:srgbClr val="000000"/>
                </a:solidFill>
                <a:latin typeface="Canva Sans"/>
              </a:rPr>
              <a:t>with a rating of 3.89.</a:t>
            </a:r>
          </a:p>
          <a:p>
            <a:pPr algn="just" marL="1122688" indent="-374229" lvl="2">
              <a:lnSpc>
                <a:spcPts val="4966"/>
              </a:lnSpc>
              <a:buFont typeface="Arial"/>
              <a:buChar char="•"/>
            </a:pPr>
            <a:r>
              <a:rPr lang="en-US" sz="2600">
                <a:solidFill>
                  <a:srgbClr val="000000"/>
                </a:solidFill>
                <a:latin typeface="Canva Sans"/>
              </a:rPr>
              <a:t>The most common reason for customer complaints is</a:t>
            </a:r>
            <a:r>
              <a:rPr lang="en-US" sz="2600">
                <a:solidFill>
                  <a:srgbClr val="000000"/>
                </a:solidFill>
                <a:latin typeface="Canva Sans Bold"/>
              </a:rPr>
              <a:t> "Customer Care Issue"</a:t>
            </a:r>
            <a:r>
              <a:rPr lang="en-US" sz="2600">
                <a:solidFill>
                  <a:srgbClr val="000000"/>
                </a:solidFill>
                <a:latin typeface="Canva Sans"/>
              </a:rPr>
              <a:t>, followed by "</a:t>
            </a:r>
            <a:r>
              <a:rPr lang="en-US" sz="2600">
                <a:solidFill>
                  <a:srgbClr val="000000"/>
                </a:solidFill>
                <a:latin typeface="Canva Sans Bold"/>
              </a:rPr>
              <a:t>Delivery Issue</a:t>
            </a:r>
            <a:r>
              <a:rPr lang="en-US" sz="2600">
                <a:solidFill>
                  <a:srgbClr val="000000"/>
                </a:solidFill>
                <a:latin typeface="Canva Sans"/>
              </a:rPr>
              <a:t>" and "</a:t>
            </a:r>
            <a:r>
              <a:rPr lang="en-US" sz="2600">
                <a:solidFill>
                  <a:srgbClr val="000000"/>
                </a:solidFill>
                <a:latin typeface="Canva Sans Bold"/>
              </a:rPr>
              <a:t>Got a Better Offer".</a:t>
            </a:r>
          </a:p>
          <a:p>
            <a:pPr algn="just" marL="1122688" indent="-374229" lvl="2">
              <a:lnSpc>
                <a:spcPts val="4966"/>
              </a:lnSpc>
              <a:buFont typeface="Arial"/>
              <a:buChar char="•"/>
            </a:pPr>
            <a:r>
              <a:rPr lang="en-US" sz="2600">
                <a:solidFill>
                  <a:srgbClr val="000000"/>
                </a:solidFill>
                <a:latin typeface="Canva Sans"/>
              </a:rPr>
              <a:t>Customer satisfaction is highest in </a:t>
            </a:r>
            <a:r>
              <a:rPr lang="en-US" sz="2600">
                <a:solidFill>
                  <a:srgbClr val="000000"/>
                </a:solidFill>
                <a:latin typeface="Canva Sans Bold"/>
              </a:rPr>
              <a:t>Australia </a:t>
            </a:r>
            <a:r>
              <a:rPr lang="en-US" sz="2600">
                <a:solidFill>
                  <a:srgbClr val="000000"/>
                </a:solidFill>
                <a:latin typeface="Canva Sans"/>
              </a:rPr>
              <a:t>at 4.83, followed by </a:t>
            </a:r>
            <a:r>
              <a:rPr lang="en-US" sz="2600">
                <a:solidFill>
                  <a:srgbClr val="000000"/>
                </a:solidFill>
                <a:latin typeface="Canva Sans Bold"/>
              </a:rPr>
              <a:t>China </a:t>
            </a:r>
            <a:r>
              <a:rPr lang="en-US" sz="2600">
                <a:solidFill>
                  <a:srgbClr val="000000"/>
                </a:solidFill>
                <a:latin typeface="Canva Sans"/>
              </a:rPr>
              <a:t>at 4.72 and </a:t>
            </a:r>
            <a:r>
              <a:rPr lang="en-US" sz="2600">
                <a:solidFill>
                  <a:srgbClr val="000000"/>
                </a:solidFill>
                <a:latin typeface="Canva Sans Bold"/>
              </a:rPr>
              <a:t>Denmark </a:t>
            </a:r>
            <a:r>
              <a:rPr lang="en-US" sz="2600">
                <a:solidFill>
                  <a:srgbClr val="000000"/>
                </a:solidFill>
                <a:latin typeface="Canva Sans"/>
              </a:rPr>
              <a:t>at 4.69.</a:t>
            </a:r>
          </a:p>
          <a:p>
            <a:pPr algn="just" marL="1122688" indent="-374229" lvl="2">
              <a:lnSpc>
                <a:spcPts val="4966"/>
              </a:lnSpc>
              <a:buFont typeface="Arial"/>
              <a:buChar char="•"/>
            </a:pPr>
            <a:r>
              <a:rPr lang="en-US" sz="2600">
                <a:solidFill>
                  <a:srgbClr val="000000"/>
                </a:solidFill>
                <a:latin typeface="Canva Sans"/>
              </a:rPr>
              <a:t>Customer satisfaction is lowest in </a:t>
            </a:r>
            <a:r>
              <a:rPr lang="en-US" sz="2600">
                <a:solidFill>
                  <a:srgbClr val="000000"/>
                </a:solidFill>
                <a:latin typeface="Canva Sans Bold"/>
              </a:rPr>
              <a:t>Netherlands </a:t>
            </a:r>
            <a:r>
              <a:rPr lang="en-US" sz="2600">
                <a:solidFill>
                  <a:srgbClr val="000000"/>
                </a:solidFill>
                <a:latin typeface="Canva Sans"/>
              </a:rPr>
              <a:t>at 4.02, followed by </a:t>
            </a:r>
            <a:r>
              <a:rPr lang="en-US" sz="2600">
                <a:solidFill>
                  <a:srgbClr val="000000"/>
                </a:solidFill>
                <a:latin typeface="Canva Sans Bold"/>
              </a:rPr>
              <a:t>France </a:t>
            </a:r>
            <a:r>
              <a:rPr lang="en-US" sz="2600">
                <a:solidFill>
                  <a:srgbClr val="000000"/>
                </a:solidFill>
                <a:latin typeface="Canva Sans"/>
              </a:rPr>
              <a:t>at 4.12 and </a:t>
            </a:r>
            <a:r>
              <a:rPr lang="en-US" sz="2600">
                <a:solidFill>
                  <a:srgbClr val="000000"/>
                </a:solidFill>
                <a:latin typeface="Canva Sans Bold"/>
              </a:rPr>
              <a:t>Germany </a:t>
            </a:r>
            <a:r>
              <a:rPr lang="en-US" sz="2600">
                <a:solidFill>
                  <a:srgbClr val="000000"/>
                </a:solidFill>
                <a:latin typeface="Canva Sans"/>
              </a:rPr>
              <a:t>at 4.18.</a:t>
            </a:r>
          </a:p>
        </p:txBody>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89674" y="1638502"/>
            <a:ext cx="16108652" cy="4347081"/>
          </a:xfrm>
          <a:prstGeom prst="rect">
            <a:avLst/>
          </a:prstGeom>
        </p:spPr>
        <p:txBody>
          <a:bodyPr anchor="t" rtlCol="false" tIns="0" lIns="0" bIns="0" rIns="0">
            <a:spAutoFit/>
          </a:bodyPr>
          <a:lstStyle/>
          <a:p>
            <a:pPr algn="just">
              <a:lnSpc>
                <a:spcPts val="4966"/>
              </a:lnSpc>
            </a:pPr>
            <a:r>
              <a:rPr lang="en-US" sz="2600">
                <a:solidFill>
                  <a:srgbClr val="000000"/>
                </a:solidFill>
                <a:latin typeface="Canva Sans Bold"/>
              </a:rPr>
              <a:t>Sales</a:t>
            </a:r>
          </a:p>
          <a:p>
            <a:pPr algn="just" marL="1122688" indent="-374229" lvl="2">
              <a:lnSpc>
                <a:spcPts val="4966"/>
              </a:lnSpc>
              <a:buFont typeface="Arial"/>
              <a:buChar char="•"/>
            </a:pPr>
            <a:r>
              <a:rPr lang="en-US" sz="2600">
                <a:solidFill>
                  <a:srgbClr val="000000"/>
                </a:solidFill>
                <a:latin typeface="Canva Sans"/>
              </a:rPr>
              <a:t>Total sales count is </a:t>
            </a:r>
            <a:r>
              <a:rPr lang="en-US" sz="2600">
                <a:solidFill>
                  <a:srgbClr val="000000"/>
                </a:solidFill>
                <a:latin typeface="Canva Sans Bold"/>
              </a:rPr>
              <a:t>2,280</a:t>
            </a:r>
            <a:r>
              <a:rPr lang="en-US" sz="2600">
                <a:solidFill>
                  <a:srgbClr val="000000"/>
                </a:solidFill>
                <a:latin typeface="Canva Sans"/>
              </a:rPr>
              <a:t>, which is up 36.45% year-over-year.</a:t>
            </a:r>
          </a:p>
          <a:p>
            <a:pPr algn="just" marL="1122688" indent="-374229" lvl="2">
              <a:lnSpc>
                <a:spcPts val="4966"/>
              </a:lnSpc>
              <a:buFont typeface="Arial"/>
              <a:buChar char="•"/>
            </a:pPr>
            <a:r>
              <a:rPr lang="en-US" sz="2600">
                <a:solidFill>
                  <a:srgbClr val="000000"/>
                </a:solidFill>
                <a:latin typeface="Canva Sans"/>
              </a:rPr>
              <a:t>The top-selling product is </a:t>
            </a:r>
            <a:r>
              <a:rPr lang="en-US" sz="2600">
                <a:solidFill>
                  <a:srgbClr val="000000"/>
                </a:solidFill>
                <a:latin typeface="Canva Sans Bold"/>
              </a:rPr>
              <a:t>Prod-B</a:t>
            </a:r>
            <a:r>
              <a:rPr lang="en-US" sz="2600">
                <a:solidFill>
                  <a:srgbClr val="000000"/>
                </a:solidFill>
                <a:latin typeface="Canva Sans"/>
              </a:rPr>
              <a:t>, followed by </a:t>
            </a:r>
            <a:r>
              <a:rPr lang="en-US" sz="2600">
                <a:solidFill>
                  <a:srgbClr val="000000"/>
                </a:solidFill>
                <a:latin typeface="Canva Sans Bold"/>
              </a:rPr>
              <a:t>Prod-H </a:t>
            </a:r>
            <a:r>
              <a:rPr lang="en-US" sz="2600">
                <a:solidFill>
                  <a:srgbClr val="000000"/>
                </a:solidFill>
                <a:latin typeface="Canva Sans"/>
              </a:rPr>
              <a:t>and </a:t>
            </a:r>
            <a:r>
              <a:rPr lang="en-US" sz="2600">
                <a:solidFill>
                  <a:srgbClr val="000000"/>
                </a:solidFill>
                <a:latin typeface="Canva Sans Bold"/>
              </a:rPr>
              <a:t>Prod-C.</a:t>
            </a:r>
          </a:p>
          <a:p>
            <a:pPr algn="just" marL="1122688" indent="-374229" lvl="2">
              <a:lnSpc>
                <a:spcPts val="4966"/>
              </a:lnSpc>
              <a:buFont typeface="Arial"/>
              <a:buChar char="•"/>
            </a:pPr>
            <a:r>
              <a:rPr lang="en-US" sz="2600">
                <a:solidFill>
                  <a:srgbClr val="000000"/>
                </a:solidFill>
                <a:latin typeface="Canva Sans"/>
              </a:rPr>
              <a:t>Sales are growing in all regions except </a:t>
            </a:r>
            <a:r>
              <a:rPr lang="en-US" sz="2600">
                <a:solidFill>
                  <a:srgbClr val="000000"/>
                </a:solidFill>
                <a:latin typeface="Canva Sans Bold"/>
              </a:rPr>
              <a:t>Asia</a:t>
            </a:r>
            <a:r>
              <a:rPr lang="en-US" sz="2600">
                <a:solidFill>
                  <a:srgbClr val="000000"/>
                </a:solidFill>
                <a:latin typeface="Canva Sans"/>
              </a:rPr>
              <a:t>, where sales are down 58.29% year-over-year.</a:t>
            </a:r>
          </a:p>
          <a:p>
            <a:pPr algn="just" marL="1122688" indent="-374229" lvl="2">
              <a:lnSpc>
                <a:spcPts val="4966"/>
              </a:lnSpc>
              <a:buFont typeface="Arial"/>
              <a:buChar char="•"/>
            </a:pPr>
            <a:r>
              <a:rPr lang="en-US" sz="2600">
                <a:solidFill>
                  <a:srgbClr val="000000"/>
                </a:solidFill>
                <a:latin typeface="Canva Sans"/>
              </a:rPr>
              <a:t>The best-selling product class is </a:t>
            </a:r>
            <a:r>
              <a:rPr lang="en-US" sz="2600">
                <a:solidFill>
                  <a:srgbClr val="000000"/>
                </a:solidFill>
                <a:latin typeface="Canva Sans Bold"/>
              </a:rPr>
              <a:t>Deluxe</a:t>
            </a:r>
            <a:r>
              <a:rPr lang="en-US" sz="2600">
                <a:solidFill>
                  <a:srgbClr val="000000"/>
                </a:solidFill>
                <a:latin typeface="Canva Sans"/>
              </a:rPr>
              <a:t>, but sales are down 12.85% year-over-year.</a:t>
            </a:r>
          </a:p>
          <a:p>
            <a:pPr algn="just" marL="1122688" indent="-374229" lvl="2">
              <a:lnSpc>
                <a:spcPts val="4966"/>
              </a:lnSpc>
              <a:buFont typeface="Arial"/>
              <a:buChar char="•"/>
            </a:pPr>
            <a:r>
              <a:rPr lang="en-US" sz="2600">
                <a:solidFill>
                  <a:srgbClr val="000000"/>
                </a:solidFill>
                <a:latin typeface="Canva Sans"/>
              </a:rPr>
              <a:t>The fastest-growing product class is </a:t>
            </a:r>
            <a:r>
              <a:rPr lang="en-US" sz="2600">
                <a:solidFill>
                  <a:srgbClr val="000000"/>
                </a:solidFill>
                <a:latin typeface="Canva Sans Bold"/>
              </a:rPr>
              <a:t>Premium</a:t>
            </a:r>
            <a:r>
              <a:rPr lang="en-US" sz="2600">
                <a:solidFill>
                  <a:srgbClr val="000000"/>
                </a:solidFill>
                <a:latin typeface="Canva Sans"/>
              </a:rPr>
              <a:t>, with sales up 98.09% year-over-year.</a:t>
            </a:r>
          </a:p>
          <a:p>
            <a:pPr algn="just">
              <a:lnSpc>
                <a:spcPts val="4966"/>
              </a:lnSpc>
            </a:pPr>
          </a:p>
        </p:txBody>
      </p:sp>
      <p:sp>
        <p:nvSpPr>
          <p:cNvPr name="TextBox 3" id="3"/>
          <p:cNvSpPr txBox="true"/>
          <p:nvPr/>
        </p:nvSpPr>
        <p:spPr>
          <a:xfrm rot="0">
            <a:off x="1089674" y="5706062"/>
            <a:ext cx="16299729" cy="3232140"/>
          </a:xfrm>
          <a:prstGeom prst="rect">
            <a:avLst/>
          </a:prstGeom>
        </p:spPr>
        <p:txBody>
          <a:bodyPr anchor="t" rtlCol="false" tIns="0" lIns="0" bIns="0" rIns="0">
            <a:spAutoFit/>
          </a:bodyPr>
          <a:lstStyle/>
          <a:p>
            <a:pPr algn="just">
              <a:lnSpc>
                <a:spcPts val="4308"/>
              </a:lnSpc>
            </a:pPr>
            <a:r>
              <a:rPr lang="en-US" sz="2611">
                <a:solidFill>
                  <a:srgbClr val="000000"/>
                </a:solidFill>
                <a:latin typeface="Canva Sans Bold"/>
              </a:rPr>
              <a:t>Other Insights</a:t>
            </a:r>
          </a:p>
          <a:p>
            <a:pPr algn="just" marL="1127552" indent="-375851" lvl="2">
              <a:lnSpc>
                <a:spcPts val="4308"/>
              </a:lnSpc>
              <a:buFont typeface="Arial"/>
              <a:buChar char="•"/>
            </a:pPr>
            <a:r>
              <a:rPr lang="en-US" sz="2611">
                <a:solidFill>
                  <a:srgbClr val="000000"/>
                </a:solidFill>
                <a:latin typeface="Canva Sans"/>
              </a:rPr>
              <a:t>The number of new customers is up 1,643 year-over-year.</a:t>
            </a:r>
          </a:p>
          <a:p>
            <a:pPr algn="just" marL="1127552" indent="-375851" lvl="2">
              <a:lnSpc>
                <a:spcPts val="4308"/>
              </a:lnSpc>
              <a:buFont typeface="Arial"/>
              <a:buChar char="•"/>
            </a:pPr>
            <a:r>
              <a:rPr lang="en-US" sz="2611">
                <a:solidFill>
                  <a:srgbClr val="000000"/>
                </a:solidFill>
                <a:latin typeface="Canva Sans"/>
              </a:rPr>
              <a:t>The most popular discount type is "No Discount," followed by "Clearance Sale" and "Coupons Sale."</a:t>
            </a:r>
          </a:p>
          <a:p>
            <a:pPr algn="just" marL="1127552" indent="-375851" lvl="2">
              <a:lnSpc>
                <a:spcPts val="4308"/>
              </a:lnSpc>
              <a:buFont typeface="Arial"/>
              <a:buChar char="•"/>
            </a:pPr>
            <a:r>
              <a:rPr lang="en-US" sz="2611">
                <a:solidFill>
                  <a:srgbClr val="000000"/>
                </a:solidFill>
                <a:latin typeface="Canva Sans"/>
              </a:rPr>
              <a:t>The company is concentrated in the United States, Australia, and Switzerland.</a:t>
            </a:r>
          </a:p>
          <a:p>
            <a:pPr algn="just">
              <a:lnSpc>
                <a:spcPts val="4308"/>
              </a:lnSpc>
            </a:pPr>
          </a:p>
        </p:txBody>
      </p:sp>
      <p:sp>
        <p:nvSpPr>
          <p:cNvPr name="TextBox 4" id="4"/>
          <p:cNvSpPr txBox="true"/>
          <p:nvPr/>
        </p:nvSpPr>
        <p:spPr>
          <a:xfrm rot="0">
            <a:off x="1089674" y="537527"/>
            <a:ext cx="6433245" cy="887095"/>
          </a:xfrm>
          <a:prstGeom prst="rect">
            <a:avLst/>
          </a:prstGeom>
        </p:spPr>
        <p:txBody>
          <a:bodyPr anchor="t" rtlCol="false" tIns="0" lIns="0" bIns="0" rIns="0">
            <a:spAutoFit/>
          </a:bodyPr>
          <a:lstStyle/>
          <a:p>
            <a:pPr algn="ctr">
              <a:lnSpc>
                <a:spcPts val="7279"/>
              </a:lnSpc>
            </a:pPr>
            <a:r>
              <a:rPr lang="en-US" sz="5199">
                <a:solidFill>
                  <a:srgbClr val="004AAD"/>
                </a:solidFill>
                <a:latin typeface="Canva Sans Bold"/>
              </a:rPr>
              <a:t>Customer Feedback</a:t>
            </a:r>
          </a:p>
        </p:txBody>
      </p:sp>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4449494" y="3836171"/>
            <a:ext cx="9389011" cy="2357483"/>
          </a:xfrm>
          <a:prstGeom prst="rect">
            <a:avLst/>
          </a:prstGeom>
        </p:spPr>
        <p:txBody>
          <a:bodyPr anchor="t" rtlCol="false" tIns="0" lIns="0" bIns="0" rIns="0">
            <a:spAutoFit/>
          </a:bodyPr>
          <a:lstStyle/>
          <a:p>
            <a:pPr algn="ctr">
              <a:lnSpc>
                <a:spcPts val="19390"/>
              </a:lnSpc>
            </a:pPr>
            <a:r>
              <a:rPr lang="en-US" sz="13850">
                <a:solidFill>
                  <a:srgbClr val="000000"/>
                </a:solidFill>
                <a:latin typeface="Canva Sans Bold"/>
              </a:rPr>
              <a:t>Thank you!</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933450"/>
            <a:ext cx="6325195" cy="887095"/>
          </a:xfrm>
          <a:prstGeom prst="rect">
            <a:avLst/>
          </a:prstGeom>
        </p:spPr>
        <p:txBody>
          <a:bodyPr anchor="t" rtlCol="false" tIns="0" lIns="0" bIns="0" rIns="0">
            <a:spAutoFit/>
          </a:bodyPr>
          <a:lstStyle/>
          <a:p>
            <a:pPr algn="ctr">
              <a:lnSpc>
                <a:spcPts val="7279"/>
              </a:lnSpc>
            </a:pPr>
            <a:r>
              <a:rPr lang="en-US" sz="5199">
                <a:solidFill>
                  <a:srgbClr val="000000"/>
                </a:solidFill>
                <a:latin typeface="Canva Sans Bold"/>
              </a:rPr>
              <a:t>Problem Statement</a:t>
            </a:r>
          </a:p>
        </p:txBody>
      </p:sp>
      <p:sp>
        <p:nvSpPr>
          <p:cNvPr name="TextBox 3" id="3"/>
          <p:cNvSpPr txBox="true"/>
          <p:nvPr/>
        </p:nvSpPr>
        <p:spPr>
          <a:xfrm rot="0">
            <a:off x="1150648" y="2277398"/>
            <a:ext cx="15507568" cy="4421759"/>
          </a:xfrm>
          <a:prstGeom prst="rect">
            <a:avLst/>
          </a:prstGeom>
        </p:spPr>
        <p:txBody>
          <a:bodyPr anchor="t" rtlCol="false" tIns="0" lIns="0" bIns="0" rIns="0">
            <a:spAutoFit/>
          </a:bodyPr>
          <a:lstStyle/>
          <a:p>
            <a:pPr algn="just">
              <a:lnSpc>
                <a:spcPts val="5053"/>
              </a:lnSpc>
            </a:pPr>
            <a:r>
              <a:rPr lang="en-US" sz="3100">
                <a:solidFill>
                  <a:srgbClr val="000000"/>
                </a:solidFill>
                <a:latin typeface="Canva Sans"/>
              </a:rPr>
              <a:t>The primary objective of this project is to conduct an integrated analysis of multidimensional datasets to optimize sales strategies and enhance customer experience. By synthesizing insights from sales data, customer feedback, operational metrics, and market dynamics.</a:t>
            </a:r>
          </a:p>
          <a:p>
            <a:pPr algn="just">
              <a:lnSpc>
                <a:spcPts val="5053"/>
              </a:lnSpc>
            </a:pPr>
          </a:p>
          <a:p>
            <a:pPr algn="just">
              <a:lnSpc>
                <a:spcPts val="5053"/>
              </a:lnSpc>
            </a:pPr>
            <a:r>
              <a:rPr lang="en-US" sz="3100">
                <a:solidFill>
                  <a:srgbClr val="000000"/>
                </a:solidFill>
                <a:latin typeface="Canva Sans"/>
              </a:rPr>
              <a:t>The aim is to identify actionable recommendations that drive revenue growth, improve customer satisfaction, and streamline operational processes.</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528002"/>
            <a:ext cx="6471940" cy="887095"/>
          </a:xfrm>
          <a:prstGeom prst="rect">
            <a:avLst/>
          </a:prstGeom>
        </p:spPr>
        <p:txBody>
          <a:bodyPr anchor="t" rtlCol="false" tIns="0" lIns="0" bIns="0" rIns="0">
            <a:spAutoFit/>
          </a:bodyPr>
          <a:lstStyle/>
          <a:p>
            <a:pPr algn="ctr">
              <a:lnSpc>
                <a:spcPts val="7279"/>
              </a:lnSpc>
            </a:pPr>
            <a:r>
              <a:rPr lang="en-US" sz="5199">
                <a:solidFill>
                  <a:srgbClr val="000000"/>
                </a:solidFill>
                <a:latin typeface="Canva Sans Bold"/>
              </a:rPr>
              <a:t>Analysis Objectives:</a:t>
            </a:r>
          </a:p>
        </p:txBody>
      </p:sp>
      <p:sp>
        <p:nvSpPr>
          <p:cNvPr name="TextBox 3" id="3"/>
          <p:cNvSpPr txBox="true"/>
          <p:nvPr/>
        </p:nvSpPr>
        <p:spPr>
          <a:xfrm rot="0">
            <a:off x="1089674" y="1705177"/>
            <a:ext cx="16108652" cy="3766184"/>
          </a:xfrm>
          <a:prstGeom prst="rect">
            <a:avLst/>
          </a:prstGeom>
        </p:spPr>
        <p:txBody>
          <a:bodyPr anchor="t" rtlCol="false" tIns="0" lIns="0" bIns="0" rIns="0">
            <a:spAutoFit/>
          </a:bodyPr>
          <a:lstStyle/>
          <a:p>
            <a:pPr algn="just">
              <a:lnSpc>
                <a:spcPts val="4290"/>
              </a:lnSpc>
            </a:pPr>
            <a:r>
              <a:rPr lang="en-US" sz="2600">
                <a:solidFill>
                  <a:srgbClr val="000000"/>
                </a:solidFill>
                <a:latin typeface="Canva Sans Bold"/>
              </a:rPr>
              <a:t>1.Sales Performance Analysis:</a:t>
            </a:r>
          </a:p>
          <a:p>
            <a:pPr algn="just">
              <a:lnSpc>
                <a:spcPts val="4290"/>
              </a:lnSpc>
            </a:pPr>
          </a:p>
          <a:p>
            <a:pPr algn="just" marL="1122688" indent="-374229" lvl="2">
              <a:lnSpc>
                <a:spcPts val="4290"/>
              </a:lnSpc>
              <a:buFont typeface="Arial"/>
              <a:buChar char="•"/>
            </a:pPr>
            <a:r>
              <a:rPr lang="en-US" sz="2600">
                <a:solidFill>
                  <a:srgbClr val="000000"/>
                </a:solidFill>
                <a:latin typeface="Canva Sans"/>
              </a:rPr>
              <a:t>Evaluate sales trends over time, by channel, country, and geographic region.</a:t>
            </a:r>
          </a:p>
          <a:p>
            <a:pPr algn="just" marL="1122688" indent="-374229" lvl="2">
              <a:lnSpc>
                <a:spcPts val="4290"/>
              </a:lnSpc>
              <a:buFont typeface="Arial"/>
              <a:buChar char="•"/>
            </a:pPr>
            <a:r>
              <a:rPr lang="en-US" sz="2600">
                <a:solidFill>
                  <a:srgbClr val="000000"/>
                </a:solidFill>
                <a:latin typeface="Canva Sans"/>
              </a:rPr>
              <a:t>Assess the impact of discount strategies on sales volume and profitability.</a:t>
            </a:r>
          </a:p>
          <a:p>
            <a:pPr algn="just" marL="1122688" indent="-374229" lvl="2">
              <a:lnSpc>
                <a:spcPts val="4290"/>
              </a:lnSpc>
              <a:buFont typeface="Arial"/>
              <a:buChar char="•"/>
            </a:pPr>
            <a:r>
              <a:rPr lang="en-US" sz="2600">
                <a:solidFill>
                  <a:srgbClr val="000000"/>
                </a:solidFill>
                <a:latin typeface="Canva Sans"/>
              </a:rPr>
              <a:t>Analyze adherence to sales targets and identify areas for improvement.</a:t>
            </a:r>
          </a:p>
          <a:p>
            <a:pPr algn="just" marL="1122688" indent="-374229" lvl="2">
              <a:lnSpc>
                <a:spcPts val="4290"/>
              </a:lnSpc>
              <a:buFont typeface="Arial"/>
              <a:buChar char="•"/>
            </a:pPr>
            <a:r>
              <a:rPr lang="en-US" sz="2600">
                <a:solidFill>
                  <a:srgbClr val="000000"/>
                </a:solidFill>
                <a:latin typeface="Canva Sans"/>
              </a:rPr>
              <a:t>Identify high-performing products, sales channels, and geographic regions.</a:t>
            </a:r>
          </a:p>
          <a:p>
            <a:pPr algn="just">
              <a:lnSpc>
                <a:spcPts val="4290"/>
              </a:lnSpc>
            </a:pPr>
          </a:p>
        </p:txBody>
      </p:sp>
      <p:sp>
        <p:nvSpPr>
          <p:cNvPr name="TextBox 4" id="4"/>
          <p:cNvSpPr txBox="true"/>
          <p:nvPr/>
        </p:nvSpPr>
        <p:spPr>
          <a:xfrm rot="0">
            <a:off x="898597" y="5488908"/>
            <a:ext cx="16299729" cy="3756912"/>
          </a:xfrm>
          <a:prstGeom prst="rect">
            <a:avLst/>
          </a:prstGeom>
        </p:spPr>
        <p:txBody>
          <a:bodyPr anchor="t" rtlCol="false" tIns="0" lIns="0" bIns="0" rIns="0">
            <a:spAutoFit/>
          </a:bodyPr>
          <a:lstStyle/>
          <a:p>
            <a:pPr algn="just">
              <a:lnSpc>
                <a:spcPts val="4308"/>
              </a:lnSpc>
            </a:pPr>
            <a:r>
              <a:rPr lang="en-US" sz="2611">
                <a:solidFill>
                  <a:srgbClr val="000000"/>
                </a:solidFill>
                <a:latin typeface="Canva Sans Bold"/>
              </a:rPr>
              <a:t>2. Customer Satisfaction and Experience:</a:t>
            </a:r>
          </a:p>
          <a:p>
            <a:pPr algn="just">
              <a:lnSpc>
                <a:spcPts val="4308"/>
              </a:lnSpc>
            </a:pPr>
          </a:p>
          <a:p>
            <a:pPr algn="just" marL="1127553" indent="-375851" lvl="2">
              <a:lnSpc>
                <a:spcPts val="4308"/>
              </a:lnSpc>
              <a:buFont typeface="Arial"/>
              <a:buChar char="•"/>
            </a:pPr>
            <a:r>
              <a:rPr lang="en-US" sz="2611">
                <a:solidFill>
                  <a:srgbClr val="000000"/>
                </a:solidFill>
                <a:latin typeface="Canva Sans"/>
              </a:rPr>
              <a:t>Explore factors influencing customer satisfaction, including complaints and returns.</a:t>
            </a:r>
          </a:p>
          <a:p>
            <a:pPr algn="just" marL="1127553" indent="-375851" lvl="2">
              <a:lnSpc>
                <a:spcPts val="4308"/>
              </a:lnSpc>
              <a:buFont typeface="Arial"/>
              <a:buChar char="•"/>
            </a:pPr>
            <a:r>
              <a:rPr lang="en-US" sz="2611">
                <a:solidFill>
                  <a:srgbClr val="000000"/>
                </a:solidFill>
                <a:latin typeface="Canva Sans"/>
              </a:rPr>
              <a:t>Analyze return rates and their implications on profitability and customer retention.</a:t>
            </a:r>
          </a:p>
          <a:p>
            <a:pPr algn="just" marL="1127553" indent="-375851" lvl="2">
              <a:lnSpc>
                <a:spcPts val="4308"/>
              </a:lnSpc>
              <a:buFont typeface="Arial"/>
              <a:buChar char="•"/>
            </a:pPr>
            <a:r>
              <a:rPr lang="en-US" sz="2611">
                <a:solidFill>
                  <a:srgbClr val="000000"/>
                </a:solidFill>
                <a:latin typeface="Canva Sans"/>
              </a:rPr>
              <a:t>Evaluate customer satisfaction levels across different regions and product categories.</a:t>
            </a:r>
          </a:p>
          <a:p>
            <a:pPr algn="just" marL="1127553" indent="-375851" lvl="2">
              <a:lnSpc>
                <a:spcPts val="4308"/>
              </a:lnSpc>
              <a:buFont typeface="Arial"/>
              <a:buChar char="•"/>
            </a:pPr>
            <a:r>
              <a:rPr lang="en-US" sz="2611">
                <a:solidFill>
                  <a:srgbClr val="000000"/>
                </a:solidFill>
                <a:latin typeface="Canva Sans"/>
              </a:rPr>
              <a:t>Identify trends in customer feedback and sentiments to improve service quality.</a:t>
            </a:r>
          </a:p>
          <a:p>
            <a:pPr algn="just">
              <a:lnSpc>
                <a:spcPts val="4308"/>
              </a:lnSpc>
            </a:pP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528002"/>
            <a:ext cx="6471940" cy="887095"/>
          </a:xfrm>
          <a:prstGeom prst="rect">
            <a:avLst/>
          </a:prstGeom>
        </p:spPr>
        <p:txBody>
          <a:bodyPr anchor="t" rtlCol="false" tIns="0" lIns="0" bIns="0" rIns="0">
            <a:spAutoFit/>
          </a:bodyPr>
          <a:lstStyle/>
          <a:p>
            <a:pPr algn="ctr">
              <a:lnSpc>
                <a:spcPts val="7279"/>
              </a:lnSpc>
            </a:pPr>
            <a:r>
              <a:rPr lang="en-US" sz="5199">
                <a:solidFill>
                  <a:srgbClr val="000000"/>
                </a:solidFill>
                <a:latin typeface="Canva Sans Bold"/>
              </a:rPr>
              <a:t>Analysis Objectives:</a:t>
            </a:r>
          </a:p>
        </p:txBody>
      </p:sp>
      <p:sp>
        <p:nvSpPr>
          <p:cNvPr name="TextBox 3" id="3"/>
          <p:cNvSpPr txBox="true"/>
          <p:nvPr/>
        </p:nvSpPr>
        <p:spPr>
          <a:xfrm rot="0">
            <a:off x="1089674" y="1705177"/>
            <a:ext cx="16108652" cy="3766184"/>
          </a:xfrm>
          <a:prstGeom prst="rect">
            <a:avLst/>
          </a:prstGeom>
        </p:spPr>
        <p:txBody>
          <a:bodyPr anchor="t" rtlCol="false" tIns="0" lIns="0" bIns="0" rIns="0">
            <a:spAutoFit/>
          </a:bodyPr>
          <a:lstStyle/>
          <a:p>
            <a:pPr algn="just">
              <a:lnSpc>
                <a:spcPts val="4290"/>
              </a:lnSpc>
            </a:pPr>
            <a:r>
              <a:rPr lang="en-US" sz="2600">
                <a:solidFill>
                  <a:srgbClr val="000000"/>
                </a:solidFill>
                <a:latin typeface="Canva Sans Bold"/>
              </a:rPr>
              <a:t>3. Product Performance and Market Trends:</a:t>
            </a:r>
          </a:p>
          <a:p>
            <a:pPr algn="just">
              <a:lnSpc>
                <a:spcPts val="4290"/>
              </a:lnSpc>
            </a:pPr>
          </a:p>
          <a:p>
            <a:pPr algn="just" marL="1122688" indent="-374229" lvl="2">
              <a:lnSpc>
                <a:spcPts val="4290"/>
              </a:lnSpc>
              <a:buFont typeface="Arial"/>
              <a:buChar char="•"/>
            </a:pPr>
            <a:r>
              <a:rPr lang="en-US" sz="2600">
                <a:solidFill>
                  <a:srgbClr val="000000"/>
                </a:solidFill>
                <a:latin typeface="Canva Sans"/>
              </a:rPr>
              <a:t>An</a:t>
            </a:r>
            <a:r>
              <a:rPr lang="en-US" sz="2600">
                <a:solidFill>
                  <a:srgbClr val="000000"/>
                </a:solidFill>
                <a:latin typeface="Canva Sans"/>
              </a:rPr>
              <a:t>alyze product sales performance by category, brand, and class.</a:t>
            </a:r>
          </a:p>
          <a:p>
            <a:pPr algn="just" marL="1122688" indent="-374229" lvl="2">
              <a:lnSpc>
                <a:spcPts val="4290"/>
              </a:lnSpc>
              <a:buFont typeface="Arial"/>
              <a:buChar char="•"/>
            </a:pPr>
            <a:r>
              <a:rPr lang="en-US" sz="2600">
                <a:solidFill>
                  <a:srgbClr val="000000"/>
                </a:solidFill>
                <a:latin typeface="Canva Sans"/>
              </a:rPr>
              <a:t>Evaluate the effectiveness of different discount types and percentages on product sales.</a:t>
            </a:r>
          </a:p>
          <a:p>
            <a:pPr algn="just" marL="1122688" indent="-374229" lvl="2">
              <a:lnSpc>
                <a:spcPts val="4290"/>
              </a:lnSpc>
              <a:buFont typeface="Arial"/>
              <a:buChar char="•"/>
            </a:pPr>
            <a:r>
              <a:rPr lang="en-US" sz="2600">
                <a:solidFill>
                  <a:srgbClr val="000000"/>
                </a:solidFill>
                <a:latin typeface="Canva Sans"/>
              </a:rPr>
              <a:t>I</a:t>
            </a:r>
            <a:r>
              <a:rPr lang="en-US" sz="2600">
                <a:solidFill>
                  <a:srgbClr val="000000"/>
                </a:solidFill>
                <a:latin typeface="Canva Sans"/>
              </a:rPr>
              <a:t>dentify market trends and customer preferences influencing product demand.</a:t>
            </a:r>
          </a:p>
          <a:p>
            <a:pPr algn="just" marL="1122688" indent="-374229" lvl="2">
              <a:lnSpc>
                <a:spcPts val="4290"/>
              </a:lnSpc>
              <a:buFont typeface="Arial"/>
              <a:buChar char="•"/>
            </a:pPr>
            <a:r>
              <a:rPr lang="en-US" sz="2600">
                <a:solidFill>
                  <a:srgbClr val="000000"/>
                </a:solidFill>
                <a:latin typeface="Canva Sans"/>
              </a:rPr>
              <a:t>Assess product profitability and pricing strategies to maximize revenue.</a:t>
            </a:r>
          </a:p>
          <a:p>
            <a:pPr algn="just">
              <a:lnSpc>
                <a:spcPts val="4290"/>
              </a:lnSpc>
            </a:pPr>
          </a:p>
        </p:txBody>
      </p:sp>
      <p:sp>
        <p:nvSpPr>
          <p:cNvPr name="TextBox 4" id="4"/>
          <p:cNvSpPr txBox="true"/>
          <p:nvPr/>
        </p:nvSpPr>
        <p:spPr>
          <a:xfrm rot="0">
            <a:off x="898597" y="5488908"/>
            <a:ext cx="16299729" cy="3775065"/>
          </a:xfrm>
          <a:prstGeom prst="rect">
            <a:avLst/>
          </a:prstGeom>
        </p:spPr>
        <p:txBody>
          <a:bodyPr anchor="t" rtlCol="false" tIns="0" lIns="0" bIns="0" rIns="0">
            <a:spAutoFit/>
          </a:bodyPr>
          <a:lstStyle/>
          <a:p>
            <a:pPr algn="just">
              <a:lnSpc>
                <a:spcPts val="4308"/>
              </a:lnSpc>
            </a:pPr>
            <a:r>
              <a:rPr lang="en-US" sz="2611">
                <a:solidFill>
                  <a:srgbClr val="000000"/>
                </a:solidFill>
                <a:latin typeface="Canva Sans Bold"/>
              </a:rPr>
              <a:t>4. Sales Channel and Distribution Analysis:</a:t>
            </a:r>
          </a:p>
          <a:p>
            <a:pPr algn="just">
              <a:lnSpc>
                <a:spcPts val="4308"/>
              </a:lnSpc>
            </a:pPr>
          </a:p>
          <a:p>
            <a:pPr algn="just" marL="1127552" indent="-375851" lvl="2">
              <a:lnSpc>
                <a:spcPts val="4308"/>
              </a:lnSpc>
              <a:buFont typeface="Arial"/>
              <a:buChar char="•"/>
            </a:pPr>
            <a:r>
              <a:rPr lang="en-US" sz="2611">
                <a:solidFill>
                  <a:srgbClr val="000000"/>
                </a:solidFill>
                <a:latin typeface="Canva Sans"/>
              </a:rPr>
              <a:t>Ana</a:t>
            </a:r>
            <a:r>
              <a:rPr lang="en-US" sz="2611">
                <a:solidFill>
                  <a:srgbClr val="000000"/>
                </a:solidFill>
                <a:latin typeface="Canva Sans"/>
              </a:rPr>
              <a:t>lyze the effectiveness of different sales channels and channel types.</a:t>
            </a:r>
          </a:p>
          <a:p>
            <a:pPr algn="just" marL="1127552" indent="-375851" lvl="2">
              <a:lnSpc>
                <a:spcPts val="4308"/>
              </a:lnSpc>
              <a:buFont typeface="Arial"/>
              <a:buChar char="•"/>
            </a:pPr>
            <a:r>
              <a:rPr lang="en-US" sz="2611">
                <a:solidFill>
                  <a:srgbClr val="000000"/>
                </a:solidFill>
                <a:latin typeface="Canva Sans"/>
              </a:rPr>
              <a:t>Ide</a:t>
            </a:r>
            <a:r>
              <a:rPr lang="en-US" sz="2611">
                <a:solidFill>
                  <a:srgbClr val="000000"/>
                </a:solidFill>
                <a:latin typeface="Canva Sans"/>
              </a:rPr>
              <a:t>ntify high-performing sales channels and optimize resource allocation.</a:t>
            </a:r>
          </a:p>
          <a:p>
            <a:pPr algn="just" marL="1127552" indent="-375851" lvl="2">
              <a:lnSpc>
                <a:spcPts val="4308"/>
              </a:lnSpc>
              <a:buFont typeface="Arial"/>
              <a:buChar char="•"/>
            </a:pPr>
            <a:r>
              <a:rPr lang="en-US" sz="2611">
                <a:solidFill>
                  <a:srgbClr val="000000"/>
                </a:solidFill>
                <a:latin typeface="Canva Sans"/>
              </a:rPr>
              <a:t>Evaluate the geographic distribution of sales and identify opportunities for expansion.</a:t>
            </a:r>
          </a:p>
          <a:p>
            <a:pPr algn="just" marL="1127552" indent="-375851" lvl="2">
              <a:lnSpc>
                <a:spcPts val="4308"/>
              </a:lnSpc>
              <a:buFont typeface="Arial"/>
              <a:buChar char="•"/>
            </a:pPr>
            <a:r>
              <a:rPr lang="en-US" sz="2611">
                <a:solidFill>
                  <a:srgbClr val="000000"/>
                </a:solidFill>
                <a:latin typeface="Canva Sans"/>
              </a:rPr>
              <a:t>Assess the alignment of sales channels with customer preferences and market demand.</a:t>
            </a:r>
          </a:p>
          <a:p>
            <a:pPr algn="just">
              <a:lnSpc>
                <a:spcPts val="4308"/>
              </a:lnSpc>
            </a:pP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528002"/>
            <a:ext cx="6471940" cy="887095"/>
          </a:xfrm>
          <a:prstGeom prst="rect">
            <a:avLst/>
          </a:prstGeom>
        </p:spPr>
        <p:txBody>
          <a:bodyPr anchor="t" rtlCol="false" tIns="0" lIns="0" bIns="0" rIns="0">
            <a:spAutoFit/>
          </a:bodyPr>
          <a:lstStyle/>
          <a:p>
            <a:pPr algn="ctr">
              <a:lnSpc>
                <a:spcPts val="7279"/>
              </a:lnSpc>
            </a:pPr>
            <a:r>
              <a:rPr lang="en-US" sz="5199">
                <a:solidFill>
                  <a:srgbClr val="000000"/>
                </a:solidFill>
                <a:latin typeface="Canva Sans Bold"/>
              </a:rPr>
              <a:t>Analysis Objectives:</a:t>
            </a:r>
          </a:p>
        </p:txBody>
      </p:sp>
      <p:sp>
        <p:nvSpPr>
          <p:cNvPr name="TextBox 3" id="3"/>
          <p:cNvSpPr txBox="true"/>
          <p:nvPr/>
        </p:nvSpPr>
        <p:spPr>
          <a:xfrm rot="0">
            <a:off x="1089674" y="1705177"/>
            <a:ext cx="16108652" cy="3766184"/>
          </a:xfrm>
          <a:prstGeom prst="rect">
            <a:avLst/>
          </a:prstGeom>
        </p:spPr>
        <p:txBody>
          <a:bodyPr anchor="t" rtlCol="false" tIns="0" lIns="0" bIns="0" rIns="0">
            <a:spAutoFit/>
          </a:bodyPr>
          <a:lstStyle/>
          <a:p>
            <a:pPr algn="just">
              <a:lnSpc>
                <a:spcPts val="4290"/>
              </a:lnSpc>
            </a:pPr>
            <a:r>
              <a:rPr lang="en-US" sz="2600">
                <a:solidFill>
                  <a:srgbClr val="000000"/>
                </a:solidFill>
                <a:latin typeface="Canva Sans Bold"/>
              </a:rPr>
              <a:t>5. Operational Efficiency and Target Achievement:</a:t>
            </a:r>
          </a:p>
          <a:p>
            <a:pPr algn="just">
              <a:lnSpc>
                <a:spcPts val="4290"/>
              </a:lnSpc>
            </a:pPr>
          </a:p>
          <a:p>
            <a:pPr algn="just" marL="1122688" indent="-374229" lvl="2">
              <a:lnSpc>
                <a:spcPts val="4290"/>
              </a:lnSpc>
              <a:buFont typeface="Arial"/>
              <a:buChar char="•"/>
            </a:pPr>
            <a:r>
              <a:rPr lang="en-US" sz="2600">
                <a:solidFill>
                  <a:srgbClr val="000000"/>
                </a:solidFill>
                <a:latin typeface="Canva Sans"/>
              </a:rPr>
              <a:t>Ev</a:t>
            </a:r>
            <a:r>
              <a:rPr lang="en-US" sz="2600">
                <a:solidFill>
                  <a:srgbClr val="000000"/>
                </a:solidFill>
                <a:latin typeface="Canva Sans"/>
              </a:rPr>
              <a:t>aluate the company's performance against sales targets set for different time periods.</a:t>
            </a:r>
          </a:p>
          <a:p>
            <a:pPr algn="just" marL="1122688" indent="-374229" lvl="2">
              <a:lnSpc>
                <a:spcPts val="4290"/>
              </a:lnSpc>
              <a:buFont typeface="Arial"/>
              <a:buChar char="•"/>
            </a:pPr>
            <a:r>
              <a:rPr lang="en-US" sz="2600">
                <a:solidFill>
                  <a:srgbClr val="000000"/>
                </a:solidFill>
                <a:latin typeface="Canva Sans"/>
              </a:rPr>
              <a:t>Identify factors contributing to target achievement or shortfall.</a:t>
            </a:r>
          </a:p>
          <a:p>
            <a:pPr algn="just" marL="1122688" indent="-374229" lvl="2">
              <a:lnSpc>
                <a:spcPts val="4290"/>
              </a:lnSpc>
              <a:buFont typeface="Arial"/>
              <a:buChar char="•"/>
            </a:pPr>
            <a:r>
              <a:rPr lang="en-US" sz="2600">
                <a:solidFill>
                  <a:srgbClr val="000000"/>
                </a:solidFill>
                <a:latin typeface="Canva Sans"/>
              </a:rPr>
              <a:t>Analyze op</a:t>
            </a:r>
            <a:r>
              <a:rPr lang="en-US" sz="2600">
                <a:solidFill>
                  <a:srgbClr val="000000"/>
                </a:solidFill>
                <a:latin typeface="Canva Sans"/>
              </a:rPr>
              <a:t>erational efficiency in handling complaints, returns, and customer inquiries.</a:t>
            </a:r>
          </a:p>
          <a:p>
            <a:pPr algn="just" marL="1122688" indent="-374229" lvl="2">
              <a:lnSpc>
                <a:spcPts val="4290"/>
              </a:lnSpc>
              <a:buFont typeface="Arial"/>
              <a:buChar char="•"/>
            </a:pPr>
            <a:r>
              <a:rPr lang="en-US" sz="2600">
                <a:solidFill>
                  <a:srgbClr val="000000"/>
                </a:solidFill>
                <a:latin typeface="Canva Sans"/>
              </a:rPr>
              <a:t>Id</a:t>
            </a:r>
            <a:r>
              <a:rPr lang="en-US" sz="2600">
                <a:solidFill>
                  <a:srgbClr val="000000"/>
                </a:solidFill>
                <a:latin typeface="Canva Sans"/>
              </a:rPr>
              <a:t>entify opportunities to streamline processes and improve resource allocation.</a:t>
            </a:r>
          </a:p>
          <a:p>
            <a:pPr algn="just">
              <a:lnSpc>
                <a:spcPts val="4290"/>
              </a:lnSpc>
            </a:pPr>
          </a:p>
        </p:txBody>
      </p:sp>
      <p:sp>
        <p:nvSpPr>
          <p:cNvPr name="TextBox 4" id="4"/>
          <p:cNvSpPr txBox="true"/>
          <p:nvPr/>
        </p:nvSpPr>
        <p:spPr>
          <a:xfrm rot="0">
            <a:off x="898597" y="5488908"/>
            <a:ext cx="16299729" cy="4317990"/>
          </a:xfrm>
          <a:prstGeom prst="rect">
            <a:avLst/>
          </a:prstGeom>
        </p:spPr>
        <p:txBody>
          <a:bodyPr anchor="t" rtlCol="false" tIns="0" lIns="0" bIns="0" rIns="0">
            <a:spAutoFit/>
          </a:bodyPr>
          <a:lstStyle/>
          <a:p>
            <a:pPr algn="just">
              <a:lnSpc>
                <a:spcPts val="4308"/>
              </a:lnSpc>
            </a:pPr>
            <a:r>
              <a:rPr lang="en-US" sz="2611">
                <a:solidFill>
                  <a:srgbClr val="000000"/>
                </a:solidFill>
                <a:latin typeface="Canva Sans Bold"/>
              </a:rPr>
              <a:t>6. Strategic Planning and Decision-Making:</a:t>
            </a:r>
          </a:p>
          <a:p>
            <a:pPr algn="just">
              <a:lnSpc>
                <a:spcPts val="4308"/>
              </a:lnSpc>
            </a:pPr>
          </a:p>
          <a:p>
            <a:pPr algn="just" marL="1127552" indent="-375851" lvl="2">
              <a:lnSpc>
                <a:spcPts val="4308"/>
              </a:lnSpc>
              <a:buFont typeface="Arial"/>
              <a:buChar char="•"/>
            </a:pPr>
            <a:r>
              <a:rPr lang="en-US" sz="2611">
                <a:solidFill>
                  <a:srgbClr val="000000"/>
                </a:solidFill>
                <a:latin typeface="Canva Sans"/>
              </a:rPr>
              <a:t>Provide actionab</a:t>
            </a:r>
            <a:r>
              <a:rPr lang="en-US" sz="2611">
                <a:solidFill>
                  <a:srgbClr val="000000"/>
                </a:solidFill>
                <a:latin typeface="Canva Sans"/>
              </a:rPr>
              <a:t>le insights and recommendations for optimizing sales strategies.</a:t>
            </a:r>
          </a:p>
          <a:p>
            <a:pPr algn="just" marL="1127552" indent="-375851" lvl="2">
              <a:lnSpc>
                <a:spcPts val="4308"/>
              </a:lnSpc>
              <a:buFont typeface="Arial"/>
              <a:buChar char="•"/>
            </a:pPr>
            <a:r>
              <a:rPr lang="en-US" sz="2611">
                <a:solidFill>
                  <a:srgbClr val="000000"/>
                </a:solidFill>
                <a:latin typeface="Canva Sans"/>
              </a:rPr>
              <a:t>Ide</a:t>
            </a:r>
            <a:r>
              <a:rPr lang="en-US" sz="2611">
                <a:solidFill>
                  <a:srgbClr val="000000"/>
                </a:solidFill>
                <a:latin typeface="Canva Sans"/>
              </a:rPr>
              <a:t>ntify opportunities for product innovation, pricing adjustments, and market expansion.</a:t>
            </a:r>
          </a:p>
          <a:p>
            <a:pPr algn="just" marL="1127552" indent="-375851" lvl="2">
              <a:lnSpc>
                <a:spcPts val="4308"/>
              </a:lnSpc>
              <a:buFont typeface="Arial"/>
              <a:buChar char="•"/>
            </a:pPr>
            <a:r>
              <a:rPr lang="en-US" sz="2611">
                <a:solidFill>
                  <a:srgbClr val="000000"/>
                </a:solidFill>
                <a:latin typeface="Canva Sans"/>
              </a:rPr>
              <a:t>Inform decision-making processes related to inventory management, marketing campaigns, and customer service initiatives.</a:t>
            </a:r>
          </a:p>
          <a:p>
            <a:pPr algn="just" marL="1127552" indent="-375851" lvl="2">
              <a:lnSpc>
                <a:spcPts val="4308"/>
              </a:lnSpc>
              <a:buFont typeface="Arial"/>
              <a:buChar char="•"/>
            </a:pPr>
            <a:r>
              <a:rPr lang="en-US" sz="2611">
                <a:solidFill>
                  <a:srgbClr val="000000"/>
                </a:solidFill>
                <a:latin typeface="Canva Sans"/>
              </a:rPr>
              <a:t>Support strategic planning efforts to drive sustainable growth and competitive advantage.</a:t>
            </a:r>
          </a:p>
          <a:p>
            <a:pPr algn="just">
              <a:lnSpc>
                <a:spcPts val="4308"/>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88660" y="186072"/>
            <a:ext cx="16910679" cy="9914856"/>
          </a:xfrm>
          <a:custGeom>
            <a:avLst/>
            <a:gdLst/>
            <a:ahLst/>
            <a:cxnLst/>
            <a:rect r="r" b="b" t="t" l="l"/>
            <a:pathLst>
              <a:path h="9914856" w="16910679">
                <a:moveTo>
                  <a:pt x="0" y="0"/>
                </a:moveTo>
                <a:lnTo>
                  <a:pt x="16910680" y="0"/>
                </a:lnTo>
                <a:lnTo>
                  <a:pt x="16910680" y="9914856"/>
                </a:lnTo>
                <a:lnTo>
                  <a:pt x="0" y="9914856"/>
                </a:lnTo>
                <a:lnTo>
                  <a:pt x="0" y="0"/>
                </a:lnTo>
                <a:close/>
              </a:path>
            </a:pathLst>
          </a:custGeom>
          <a:blipFill>
            <a:blip r:embed="rId2"/>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1188493"/>
            <a:ext cx="16230600" cy="8934450"/>
          </a:xfrm>
          <a:prstGeom prst="rect">
            <a:avLst/>
          </a:prstGeom>
        </p:spPr>
        <p:txBody>
          <a:bodyPr anchor="t" rtlCol="false" tIns="0" lIns="0" bIns="0" rIns="0">
            <a:spAutoFit/>
          </a:bodyPr>
          <a:lstStyle/>
          <a:p>
            <a:pPr algn="just" marL="539749" indent="-269875" lvl="1">
              <a:lnSpc>
                <a:spcPts val="3599"/>
              </a:lnSpc>
              <a:buFont typeface="Arial"/>
              <a:buChar char="•"/>
            </a:pPr>
            <a:r>
              <a:rPr lang="en-US" sz="2499">
                <a:solidFill>
                  <a:srgbClr val="000000"/>
                </a:solidFill>
                <a:latin typeface="Canva Sans Bold"/>
              </a:rPr>
              <a:t>Overall sales are up 36.45% year-over-year.</a:t>
            </a:r>
            <a:r>
              <a:rPr lang="en-US" sz="2499">
                <a:solidFill>
                  <a:srgbClr val="000000"/>
                </a:solidFill>
                <a:latin typeface="Canva Sans"/>
              </a:rPr>
              <a:t> This is a positive sign, but it's important to note that sales growth has slowed down from 46.34% last year.</a:t>
            </a:r>
          </a:p>
          <a:p>
            <a:pPr algn="just">
              <a:lnSpc>
                <a:spcPts val="3599"/>
              </a:lnSpc>
            </a:pPr>
          </a:p>
          <a:p>
            <a:pPr algn="just" marL="539749" indent="-269875" lvl="1">
              <a:lnSpc>
                <a:spcPts val="3599"/>
              </a:lnSpc>
              <a:buFont typeface="Arial"/>
              <a:buChar char="•"/>
            </a:pPr>
            <a:r>
              <a:rPr lang="en-US" sz="2499">
                <a:solidFill>
                  <a:srgbClr val="000000"/>
                </a:solidFill>
                <a:latin typeface="Canva Sans Bold"/>
              </a:rPr>
              <a:t>The company's profit margin is 27.21%</a:t>
            </a:r>
            <a:r>
              <a:rPr lang="en-US" sz="2499">
                <a:solidFill>
                  <a:srgbClr val="000000"/>
                </a:solidFill>
                <a:latin typeface="Canva Sans"/>
              </a:rPr>
              <a:t>. This is a healthy profit margin, but it's down from 29.92% last year.</a:t>
            </a:r>
          </a:p>
          <a:p>
            <a:pPr algn="just">
              <a:lnSpc>
                <a:spcPts val="3599"/>
              </a:lnSpc>
            </a:pPr>
          </a:p>
          <a:p>
            <a:pPr algn="just" marL="539749" indent="-269875" lvl="1">
              <a:lnSpc>
                <a:spcPts val="3599"/>
              </a:lnSpc>
              <a:buFont typeface="Arial"/>
              <a:buChar char="•"/>
            </a:pPr>
            <a:r>
              <a:rPr lang="en-US" sz="2499">
                <a:solidFill>
                  <a:srgbClr val="000000"/>
                </a:solidFill>
                <a:latin typeface="Canva Sans Bold"/>
              </a:rPr>
              <a:t>Sales are growing in all regions except Asia.</a:t>
            </a:r>
            <a:r>
              <a:rPr lang="en-US" sz="2499">
                <a:solidFill>
                  <a:srgbClr val="000000"/>
                </a:solidFill>
                <a:latin typeface="Canva Sans"/>
              </a:rPr>
              <a:t> Sales in Asia are down 58.29% year-over-year.</a:t>
            </a:r>
          </a:p>
          <a:p>
            <a:pPr algn="just">
              <a:lnSpc>
                <a:spcPts val="3599"/>
              </a:lnSpc>
            </a:pPr>
          </a:p>
          <a:p>
            <a:pPr algn="just" marL="539749" indent="-269875" lvl="1">
              <a:lnSpc>
                <a:spcPts val="3599"/>
              </a:lnSpc>
              <a:buFont typeface="Arial"/>
              <a:buChar char="•"/>
            </a:pPr>
            <a:r>
              <a:rPr lang="en-US" sz="2499">
                <a:solidFill>
                  <a:srgbClr val="000000"/>
                </a:solidFill>
                <a:latin typeface="Canva Sans Bold"/>
              </a:rPr>
              <a:t>The Deluxe product class is the company's best-seller</a:t>
            </a:r>
            <a:r>
              <a:rPr lang="en-US" sz="2499">
                <a:solidFill>
                  <a:srgbClr val="000000"/>
                </a:solidFill>
                <a:latin typeface="Canva Sans"/>
              </a:rPr>
              <a:t>, but sales are down 12.85% year-over-year. The Premium product class is growing the fastest, with sales up 98.09% year-over-year.</a:t>
            </a:r>
          </a:p>
          <a:p>
            <a:pPr algn="just">
              <a:lnSpc>
                <a:spcPts val="3599"/>
              </a:lnSpc>
            </a:pPr>
          </a:p>
          <a:p>
            <a:pPr algn="just" marL="539749" indent="-269875" lvl="1">
              <a:lnSpc>
                <a:spcPts val="3599"/>
              </a:lnSpc>
              <a:buFont typeface="Arial"/>
              <a:buChar char="•"/>
            </a:pPr>
            <a:r>
              <a:rPr lang="en-US" sz="2499">
                <a:solidFill>
                  <a:srgbClr val="000000"/>
                </a:solidFill>
                <a:latin typeface="Canva Sans Bold"/>
              </a:rPr>
              <a:t>The company is acquiring new customers at a rapid pace</a:t>
            </a:r>
            <a:r>
              <a:rPr lang="en-US" sz="2499">
                <a:solidFill>
                  <a:srgbClr val="000000"/>
                </a:solidFill>
                <a:latin typeface="Canva Sans"/>
              </a:rPr>
              <a:t>. The number of new customers is up 1643 year-over-year.</a:t>
            </a:r>
          </a:p>
          <a:p>
            <a:pPr algn="just">
              <a:lnSpc>
                <a:spcPts val="3599"/>
              </a:lnSpc>
            </a:pPr>
          </a:p>
          <a:p>
            <a:pPr algn="just" marL="539749" indent="-269875" lvl="1">
              <a:lnSpc>
                <a:spcPts val="3599"/>
              </a:lnSpc>
              <a:buFont typeface="Arial"/>
              <a:buChar char="•"/>
            </a:pPr>
            <a:r>
              <a:rPr lang="en-US" sz="2499">
                <a:solidFill>
                  <a:srgbClr val="000000"/>
                </a:solidFill>
                <a:latin typeface="Canva Sans Bold"/>
              </a:rPr>
              <a:t>The most popular discount type is "No Discount," followed by "Clearance Sale" and "Coupons Sale."</a:t>
            </a:r>
          </a:p>
          <a:p>
            <a:pPr algn="just">
              <a:lnSpc>
                <a:spcPts val="3599"/>
              </a:lnSpc>
            </a:pPr>
          </a:p>
          <a:p>
            <a:pPr algn="just" marL="539749" indent="-269875" lvl="1">
              <a:lnSpc>
                <a:spcPts val="3599"/>
              </a:lnSpc>
              <a:buFont typeface="Arial"/>
              <a:buChar char="•"/>
            </a:pPr>
            <a:r>
              <a:rPr lang="en-US" sz="2499">
                <a:solidFill>
                  <a:srgbClr val="000000"/>
                </a:solidFill>
                <a:latin typeface="Canva Sans Bold"/>
              </a:rPr>
              <a:t>The top-selling product is Prod-B, followed by Prod-H and Prod-C.</a:t>
            </a:r>
          </a:p>
          <a:p>
            <a:pPr algn="just">
              <a:lnSpc>
                <a:spcPts val="3599"/>
              </a:lnSpc>
            </a:pPr>
          </a:p>
          <a:p>
            <a:pPr algn="just" marL="539749" indent="-269875" lvl="1">
              <a:lnSpc>
                <a:spcPts val="3599"/>
              </a:lnSpc>
              <a:buFont typeface="Arial"/>
              <a:buChar char="•"/>
            </a:pPr>
            <a:r>
              <a:rPr lang="en-US" sz="2499">
                <a:solidFill>
                  <a:srgbClr val="000000"/>
                </a:solidFill>
                <a:latin typeface="Canva Sans Bold"/>
              </a:rPr>
              <a:t>The company's sales are concentrated in the United States, Australia, and Switzerland.</a:t>
            </a:r>
          </a:p>
          <a:p>
            <a:pPr algn="just">
              <a:lnSpc>
                <a:spcPts val="3599"/>
              </a:lnSpc>
            </a:pPr>
          </a:p>
        </p:txBody>
      </p:sp>
      <p:sp>
        <p:nvSpPr>
          <p:cNvPr name="TextBox 3" id="3"/>
          <p:cNvSpPr txBox="true"/>
          <p:nvPr/>
        </p:nvSpPr>
        <p:spPr>
          <a:xfrm rot="0">
            <a:off x="0" y="141605"/>
            <a:ext cx="10225315" cy="887095"/>
          </a:xfrm>
          <a:prstGeom prst="rect">
            <a:avLst/>
          </a:prstGeom>
        </p:spPr>
        <p:txBody>
          <a:bodyPr anchor="t" rtlCol="false" tIns="0" lIns="0" bIns="0" rIns="0">
            <a:spAutoFit/>
          </a:bodyPr>
          <a:lstStyle/>
          <a:p>
            <a:pPr algn="ctr">
              <a:lnSpc>
                <a:spcPts val="7279"/>
              </a:lnSpc>
            </a:pPr>
            <a:r>
              <a:rPr lang="en-US" sz="5199">
                <a:solidFill>
                  <a:srgbClr val="004AAD"/>
                </a:solidFill>
                <a:latin typeface="Canva Sans Bold"/>
              </a:rPr>
              <a:t>Sales Overview Insights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05438" y="282373"/>
            <a:ext cx="16752939" cy="9766452"/>
          </a:xfrm>
          <a:custGeom>
            <a:avLst/>
            <a:gdLst/>
            <a:ahLst/>
            <a:cxnLst/>
            <a:rect r="r" b="b" t="t" l="l"/>
            <a:pathLst>
              <a:path h="9766452" w="16752939">
                <a:moveTo>
                  <a:pt x="0" y="0"/>
                </a:moveTo>
                <a:lnTo>
                  <a:pt x="16752939" y="0"/>
                </a:lnTo>
                <a:lnTo>
                  <a:pt x="16752939" y="9766452"/>
                </a:lnTo>
                <a:lnTo>
                  <a:pt x="0" y="9766452"/>
                </a:lnTo>
                <a:lnTo>
                  <a:pt x="0" y="0"/>
                </a:lnTo>
                <a:close/>
              </a:path>
            </a:pathLst>
          </a:custGeom>
          <a:blipFill>
            <a:blip r:embed="rId2"/>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537527"/>
            <a:ext cx="4539407" cy="887095"/>
          </a:xfrm>
          <a:prstGeom prst="rect">
            <a:avLst/>
          </a:prstGeom>
        </p:spPr>
        <p:txBody>
          <a:bodyPr anchor="t" rtlCol="false" tIns="0" lIns="0" bIns="0" rIns="0">
            <a:spAutoFit/>
          </a:bodyPr>
          <a:lstStyle/>
          <a:p>
            <a:pPr algn="ctr">
              <a:lnSpc>
                <a:spcPts val="7279"/>
              </a:lnSpc>
            </a:pPr>
            <a:r>
              <a:rPr lang="en-US" sz="5199">
                <a:solidFill>
                  <a:srgbClr val="004AAD"/>
                </a:solidFill>
                <a:latin typeface="Canva Sans Bold"/>
              </a:rPr>
              <a:t>Sales Analysis</a:t>
            </a:r>
          </a:p>
        </p:txBody>
      </p:sp>
      <p:sp>
        <p:nvSpPr>
          <p:cNvPr name="TextBox 3" id="3"/>
          <p:cNvSpPr txBox="true"/>
          <p:nvPr/>
        </p:nvSpPr>
        <p:spPr>
          <a:xfrm rot="0">
            <a:off x="1089674" y="1705177"/>
            <a:ext cx="16108652" cy="3766184"/>
          </a:xfrm>
          <a:prstGeom prst="rect">
            <a:avLst/>
          </a:prstGeom>
        </p:spPr>
        <p:txBody>
          <a:bodyPr anchor="t" rtlCol="false" tIns="0" lIns="0" bIns="0" rIns="0">
            <a:spAutoFit/>
          </a:bodyPr>
          <a:lstStyle/>
          <a:p>
            <a:pPr algn="just">
              <a:lnSpc>
                <a:spcPts val="4290"/>
              </a:lnSpc>
            </a:pPr>
            <a:r>
              <a:rPr lang="en-US" sz="2600">
                <a:solidFill>
                  <a:srgbClr val="000000"/>
                </a:solidFill>
                <a:latin typeface="Canva Sans Bold"/>
              </a:rPr>
              <a:t>Sales and profit</a:t>
            </a:r>
          </a:p>
          <a:p>
            <a:pPr algn="just" marL="1122688" indent="-374229" lvl="2">
              <a:lnSpc>
                <a:spcPts val="4290"/>
              </a:lnSpc>
              <a:buFont typeface="Arial"/>
              <a:buChar char="•"/>
            </a:pPr>
            <a:r>
              <a:rPr lang="en-US" sz="2600">
                <a:solidFill>
                  <a:srgbClr val="000000"/>
                </a:solidFill>
                <a:latin typeface="Canva Sans Bold"/>
              </a:rPr>
              <a:t>Total sales</a:t>
            </a:r>
            <a:r>
              <a:rPr lang="en-US" sz="2600">
                <a:solidFill>
                  <a:srgbClr val="000000"/>
                </a:solidFill>
                <a:latin typeface="Canva Sans"/>
              </a:rPr>
              <a:t> for the year are </a:t>
            </a:r>
            <a:r>
              <a:rPr lang="en-US" sz="2600">
                <a:solidFill>
                  <a:srgbClr val="000000"/>
                </a:solidFill>
                <a:latin typeface="Canva Sans Bold"/>
              </a:rPr>
              <a:t>$528,414.25</a:t>
            </a:r>
            <a:r>
              <a:rPr lang="en-US" sz="2600">
                <a:solidFill>
                  <a:srgbClr val="000000"/>
                </a:solidFill>
                <a:latin typeface="Canva Sans"/>
              </a:rPr>
              <a:t>. This is down from</a:t>
            </a:r>
            <a:r>
              <a:rPr lang="en-US" sz="2600">
                <a:solidFill>
                  <a:srgbClr val="000000"/>
                </a:solidFill>
                <a:latin typeface="Canva Sans Bold"/>
              </a:rPr>
              <a:t> $551,568.75</a:t>
            </a:r>
            <a:r>
              <a:rPr lang="en-US" sz="2600">
                <a:solidFill>
                  <a:srgbClr val="000000"/>
                </a:solidFill>
                <a:latin typeface="Canva Sans"/>
              </a:rPr>
              <a:t> last year, a decrease of </a:t>
            </a:r>
            <a:r>
              <a:rPr lang="en-US" sz="2600">
                <a:solidFill>
                  <a:srgbClr val="000000"/>
                </a:solidFill>
                <a:latin typeface="Canva Sans Bold"/>
              </a:rPr>
              <a:t>4.20%.</a:t>
            </a:r>
          </a:p>
          <a:p>
            <a:pPr algn="just" marL="1122688" indent="-374229" lvl="2">
              <a:lnSpc>
                <a:spcPts val="4290"/>
              </a:lnSpc>
              <a:buFont typeface="Arial"/>
              <a:buChar char="•"/>
            </a:pPr>
            <a:r>
              <a:rPr lang="en-US" sz="2600">
                <a:solidFill>
                  <a:srgbClr val="000000"/>
                </a:solidFill>
                <a:latin typeface="Canva Sans Bold"/>
              </a:rPr>
              <a:t>Total profit</a:t>
            </a:r>
            <a:r>
              <a:rPr lang="en-US" sz="2600">
                <a:solidFill>
                  <a:srgbClr val="000000"/>
                </a:solidFill>
                <a:latin typeface="Canva Sans"/>
              </a:rPr>
              <a:t> is </a:t>
            </a:r>
            <a:r>
              <a:rPr lang="en-US" sz="2600">
                <a:solidFill>
                  <a:srgbClr val="000000"/>
                </a:solidFill>
                <a:latin typeface="Canva Sans Bold"/>
              </a:rPr>
              <a:t>$128,385</a:t>
            </a:r>
            <a:r>
              <a:rPr lang="en-US" sz="2600">
                <a:solidFill>
                  <a:srgbClr val="000000"/>
                </a:solidFill>
                <a:latin typeface="Canva Sans"/>
              </a:rPr>
              <a:t>. This is also down from </a:t>
            </a:r>
            <a:r>
              <a:rPr lang="en-US" sz="2600">
                <a:solidFill>
                  <a:srgbClr val="000000"/>
                </a:solidFill>
                <a:latin typeface="Canva Sans Bold"/>
              </a:rPr>
              <a:t>$160,352.50</a:t>
            </a:r>
            <a:r>
              <a:rPr lang="en-US" sz="2600">
                <a:solidFill>
                  <a:srgbClr val="000000"/>
                </a:solidFill>
                <a:latin typeface="Canva Sans"/>
              </a:rPr>
              <a:t> last year, a decrease of </a:t>
            </a:r>
            <a:r>
              <a:rPr lang="en-US" sz="2600">
                <a:solidFill>
                  <a:srgbClr val="000000"/>
                </a:solidFill>
                <a:latin typeface="Canva Sans Bold"/>
              </a:rPr>
              <a:t>20.04%.</a:t>
            </a:r>
          </a:p>
          <a:p>
            <a:pPr algn="just" marL="1122688" indent="-374229" lvl="2">
              <a:lnSpc>
                <a:spcPts val="4290"/>
              </a:lnSpc>
              <a:buFont typeface="Arial"/>
              <a:buChar char="•"/>
            </a:pPr>
            <a:r>
              <a:rPr lang="en-US" sz="2600">
                <a:solidFill>
                  <a:srgbClr val="000000"/>
                </a:solidFill>
                <a:latin typeface="Canva Sans"/>
              </a:rPr>
              <a:t>The </a:t>
            </a:r>
            <a:r>
              <a:rPr lang="en-US" sz="2600">
                <a:solidFill>
                  <a:srgbClr val="000000"/>
                </a:solidFill>
                <a:latin typeface="Canva Sans Bold"/>
              </a:rPr>
              <a:t>profit margin</a:t>
            </a:r>
            <a:r>
              <a:rPr lang="en-US" sz="2600">
                <a:solidFill>
                  <a:srgbClr val="000000"/>
                </a:solidFill>
                <a:latin typeface="Canva Sans"/>
              </a:rPr>
              <a:t> is </a:t>
            </a:r>
            <a:r>
              <a:rPr lang="en-US" sz="2600">
                <a:solidFill>
                  <a:srgbClr val="000000"/>
                </a:solidFill>
                <a:latin typeface="Canva Sans Bold"/>
              </a:rPr>
              <a:t>24.51%</a:t>
            </a:r>
            <a:r>
              <a:rPr lang="en-US" sz="2600">
                <a:solidFill>
                  <a:srgbClr val="000000"/>
                </a:solidFill>
                <a:latin typeface="Canva Sans"/>
              </a:rPr>
              <a:t>. This is lower than last year's </a:t>
            </a:r>
            <a:r>
              <a:rPr lang="en-US" sz="2600">
                <a:solidFill>
                  <a:srgbClr val="000000"/>
                </a:solidFill>
                <a:latin typeface="Canva Sans Bold"/>
              </a:rPr>
              <a:t>29.07%.</a:t>
            </a:r>
          </a:p>
          <a:p>
            <a:pPr algn="just">
              <a:lnSpc>
                <a:spcPts val="4290"/>
              </a:lnSpc>
            </a:pPr>
          </a:p>
          <a:p>
            <a:pPr algn="just">
              <a:lnSpc>
                <a:spcPts val="4290"/>
              </a:lnSpc>
            </a:pPr>
          </a:p>
        </p:txBody>
      </p:sp>
      <p:sp>
        <p:nvSpPr>
          <p:cNvPr name="TextBox 4" id="4"/>
          <p:cNvSpPr txBox="true"/>
          <p:nvPr/>
        </p:nvSpPr>
        <p:spPr>
          <a:xfrm rot="0">
            <a:off x="1089674" y="5454560"/>
            <a:ext cx="16299729" cy="3232140"/>
          </a:xfrm>
          <a:prstGeom prst="rect">
            <a:avLst/>
          </a:prstGeom>
        </p:spPr>
        <p:txBody>
          <a:bodyPr anchor="t" rtlCol="false" tIns="0" lIns="0" bIns="0" rIns="0">
            <a:spAutoFit/>
          </a:bodyPr>
          <a:lstStyle/>
          <a:p>
            <a:pPr algn="just">
              <a:lnSpc>
                <a:spcPts val="4308"/>
              </a:lnSpc>
            </a:pPr>
            <a:r>
              <a:rPr lang="en-US" sz="2611">
                <a:solidFill>
                  <a:srgbClr val="000000"/>
                </a:solidFill>
                <a:latin typeface="Canva Sans Bold"/>
              </a:rPr>
              <a:t>Sales by channel</a:t>
            </a:r>
          </a:p>
          <a:p>
            <a:pPr algn="just" marL="1127552" indent="-375851" lvl="2">
              <a:lnSpc>
                <a:spcPts val="4308"/>
              </a:lnSpc>
              <a:buFont typeface="Arial"/>
              <a:buChar char="•"/>
            </a:pPr>
            <a:r>
              <a:rPr lang="en-US" sz="2611">
                <a:solidFill>
                  <a:srgbClr val="000000"/>
                </a:solidFill>
                <a:latin typeface="Canva Sans"/>
              </a:rPr>
              <a:t>The </a:t>
            </a:r>
            <a:r>
              <a:rPr lang="en-US" sz="2611">
                <a:solidFill>
                  <a:srgbClr val="000000"/>
                </a:solidFill>
                <a:latin typeface="Canva Sans Bold"/>
              </a:rPr>
              <a:t>online channel</a:t>
            </a:r>
            <a:r>
              <a:rPr lang="en-US" sz="2611">
                <a:solidFill>
                  <a:srgbClr val="000000"/>
                </a:solidFill>
                <a:latin typeface="Canva Sans"/>
              </a:rPr>
              <a:t> is the largest source of sales, generating </a:t>
            </a:r>
            <a:r>
              <a:rPr lang="en-US" sz="2611">
                <a:solidFill>
                  <a:srgbClr val="000000"/>
                </a:solidFill>
                <a:latin typeface="Canva Sans Bold"/>
              </a:rPr>
              <a:t>$113,000</a:t>
            </a:r>
            <a:r>
              <a:rPr lang="en-US" sz="2611">
                <a:solidFill>
                  <a:srgbClr val="000000"/>
                </a:solidFill>
                <a:latin typeface="Canva Sans"/>
              </a:rPr>
              <a:t> in revenue. This is followed by the</a:t>
            </a:r>
            <a:r>
              <a:rPr lang="en-US" sz="2611">
                <a:solidFill>
                  <a:srgbClr val="000000"/>
                </a:solidFill>
                <a:latin typeface="Canva Sans Bold"/>
              </a:rPr>
              <a:t> affiliate program </a:t>
            </a:r>
            <a:r>
              <a:rPr lang="en-US" sz="2611">
                <a:solidFill>
                  <a:srgbClr val="000000"/>
                </a:solidFill>
                <a:latin typeface="Canva Sans"/>
              </a:rPr>
              <a:t>at </a:t>
            </a:r>
            <a:r>
              <a:rPr lang="en-US" sz="2611">
                <a:solidFill>
                  <a:srgbClr val="000000"/>
                </a:solidFill>
                <a:latin typeface="Canva Sans Bold"/>
              </a:rPr>
              <a:t>$55,000</a:t>
            </a:r>
            <a:r>
              <a:rPr lang="en-US" sz="2611">
                <a:solidFill>
                  <a:srgbClr val="000000"/>
                </a:solidFill>
                <a:latin typeface="Canva Sans"/>
              </a:rPr>
              <a:t> and the </a:t>
            </a:r>
            <a:r>
              <a:rPr lang="en-US" sz="2611">
                <a:solidFill>
                  <a:srgbClr val="000000"/>
                </a:solidFill>
                <a:latin typeface="Canva Sans Bold"/>
              </a:rPr>
              <a:t>store </a:t>
            </a:r>
            <a:r>
              <a:rPr lang="en-US" sz="2611">
                <a:solidFill>
                  <a:srgbClr val="000000"/>
                </a:solidFill>
                <a:latin typeface="Canva Sans"/>
              </a:rPr>
              <a:t>at </a:t>
            </a:r>
            <a:r>
              <a:rPr lang="en-US" sz="2611">
                <a:solidFill>
                  <a:srgbClr val="000000"/>
                </a:solidFill>
                <a:latin typeface="Canva Sans Bold"/>
              </a:rPr>
              <a:t>$63,000.</a:t>
            </a:r>
          </a:p>
          <a:p>
            <a:pPr algn="just" marL="1127552" indent="-375851" lvl="2">
              <a:lnSpc>
                <a:spcPts val="4308"/>
              </a:lnSpc>
              <a:buFont typeface="Arial"/>
              <a:buChar char="•"/>
            </a:pPr>
            <a:r>
              <a:rPr lang="en-US" sz="2611">
                <a:solidFill>
                  <a:srgbClr val="000000"/>
                </a:solidFill>
                <a:latin typeface="Canva Sans"/>
              </a:rPr>
              <a:t>The </a:t>
            </a:r>
            <a:r>
              <a:rPr lang="en-US" sz="2611">
                <a:solidFill>
                  <a:srgbClr val="000000"/>
                </a:solidFill>
                <a:latin typeface="Canva Sans Bold"/>
              </a:rPr>
              <a:t>referral program</a:t>
            </a:r>
            <a:r>
              <a:rPr lang="en-US" sz="2611">
                <a:solidFill>
                  <a:srgbClr val="000000"/>
                </a:solidFill>
                <a:latin typeface="Canva Sans"/>
              </a:rPr>
              <a:t> generated the</a:t>
            </a:r>
            <a:r>
              <a:rPr lang="en-US" sz="2611">
                <a:solidFill>
                  <a:srgbClr val="000000"/>
                </a:solidFill>
                <a:latin typeface="Canva Sans Bold"/>
              </a:rPr>
              <a:t> highest profit margin </a:t>
            </a:r>
            <a:r>
              <a:rPr lang="en-US" sz="2611">
                <a:solidFill>
                  <a:srgbClr val="000000"/>
                </a:solidFill>
                <a:latin typeface="Canva Sans"/>
              </a:rPr>
              <a:t>at </a:t>
            </a:r>
            <a:r>
              <a:rPr lang="en-US" sz="2611">
                <a:solidFill>
                  <a:srgbClr val="000000"/>
                </a:solidFill>
                <a:latin typeface="Canva Sans Bold"/>
              </a:rPr>
              <a:t>21.30%</a:t>
            </a:r>
            <a:r>
              <a:rPr lang="en-US" sz="2611">
                <a:solidFill>
                  <a:srgbClr val="000000"/>
                </a:solidFill>
                <a:latin typeface="Canva Sans"/>
              </a:rPr>
              <a:t>, followed by the </a:t>
            </a:r>
            <a:r>
              <a:rPr lang="en-US" sz="2611">
                <a:solidFill>
                  <a:srgbClr val="000000"/>
                </a:solidFill>
                <a:latin typeface="Canva Sans Bold"/>
              </a:rPr>
              <a:t>store </a:t>
            </a:r>
            <a:r>
              <a:rPr lang="en-US" sz="2611">
                <a:solidFill>
                  <a:srgbClr val="000000"/>
                </a:solidFill>
                <a:latin typeface="Canva Sans"/>
              </a:rPr>
              <a:t>at </a:t>
            </a:r>
            <a:r>
              <a:rPr lang="en-US" sz="2611">
                <a:solidFill>
                  <a:srgbClr val="000000"/>
                </a:solidFill>
                <a:latin typeface="Canva Sans Bold"/>
              </a:rPr>
              <a:t>18.18%</a:t>
            </a:r>
            <a:r>
              <a:rPr lang="en-US" sz="2611">
                <a:solidFill>
                  <a:srgbClr val="000000"/>
                </a:solidFill>
                <a:latin typeface="Canva Sans"/>
              </a:rPr>
              <a:t> and the </a:t>
            </a:r>
            <a:r>
              <a:rPr lang="en-US" sz="2611">
                <a:solidFill>
                  <a:srgbClr val="000000"/>
                </a:solidFill>
                <a:latin typeface="Canva Sans Bold"/>
              </a:rPr>
              <a:t>affiliate program</a:t>
            </a:r>
            <a:r>
              <a:rPr lang="en-US" sz="2611">
                <a:solidFill>
                  <a:srgbClr val="000000"/>
                </a:solidFill>
                <a:latin typeface="Canva Sans"/>
              </a:rPr>
              <a:t> at</a:t>
            </a:r>
            <a:r>
              <a:rPr lang="en-US" sz="2611">
                <a:solidFill>
                  <a:srgbClr val="000000"/>
                </a:solidFill>
                <a:latin typeface="Canva Sans Bold"/>
              </a:rPr>
              <a:t> 15.45%.</a:t>
            </a:r>
          </a:p>
          <a:p>
            <a:pPr algn="just" marL="1127552" indent="-375851" lvl="2">
              <a:lnSpc>
                <a:spcPts val="4308"/>
              </a:lnSpc>
              <a:buFont typeface="Arial"/>
              <a:buChar char="•"/>
            </a:pPr>
            <a:r>
              <a:rPr lang="en-US" sz="2611">
                <a:solidFill>
                  <a:srgbClr val="000000"/>
                </a:solidFill>
                <a:latin typeface="Canva Sans"/>
              </a:rPr>
              <a:t>The </a:t>
            </a:r>
            <a:r>
              <a:rPr lang="en-US" sz="2611">
                <a:solidFill>
                  <a:srgbClr val="000000"/>
                </a:solidFill>
                <a:latin typeface="Canva Sans Bold"/>
              </a:rPr>
              <a:t>online channel </a:t>
            </a:r>
            <a:r>
              <a:rPr lang="en-US" sz="2611">
                <a:solidFill>
                  <a:srgbClr val="000000"/>
                </a:solidFill>
                <a:latin typeface="Canva Sans"/>
              </a:rPr>
              <a:t>had the </a:t>
            </a:r>
            <a:r>
              <a:rPr lang="en-US" sz="2611">
                <a:solidFill>
                  <a:srgbClr val="000000"/>
                </a:solidFill>
                <a:latin typeface="Canva Sans Bold"/>
              </a:rPr>
              <a:t>lowest profit margin </a:t>
            </a:r>
            <a:r>
              <a:rPr lang="en-US" sz="2611">
                <a:solidFill>
                  <a:srgbClr val="000000"/>
                </a:solidFill>
                <a:latin typeface="Canva Sans"/>
              </a:rPr>
              <a:t>at </a:t>
            </a:r>
            <a:r>
              <a:rPr lang="en-US" sz="2611">
                <a:solidFill>
                  <a:srgbClr val="000000"/>
                </a:solidFill>
                <a:latin typeface="Canva Sans Bold"/>
              </a:rPr>
              <a:t>1.07%.</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DAF9oUwuV8M</dc:identifier>
  <dcterms:modified xsi:type="dcterms:W3CDTF">2011-08-01T06:04:30Z</dcterms:modified>
  <cp:revision>1</cp:revision>
  <dc:title>Optimizing Sales Strategies and Enhancing Customer Experience</dc:title>
</cp:coreProperties>
</file>