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61a750142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561a75014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61a750142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561a75014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researchgate.net/publication/380609771_Random_Forest_Regressor_Model_for_Rainfall_Prediction" TargetMode="External"/><Relationship Id="rId4" Type="http://schemas.openxmlformats.org/officeDocument/2006/relationships/hyperlink" Target="https://www.researchgate.net/publication/380609771_Random_Forest_Regressor_Model_for_Rainfall_Prediction" TargetMode="External"/><Relationship Id="rId5" Type="http://schemas.openxmlformats.org/officeDocument/2006/relationships/hyperlink" Target="https://www.ijcesen.com/index.php/ijcesen/article/view/785" TargetMode="External"/><Relationship Id="rId6" Type="http://schemas.openxmlformats.org/officeDocument/2006/relationships/hyperlink" Target="https://www.ijcesen.com/index.php/ijcesen/article/view/78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838212" y="2766218"/>
            <a:ext cx="10515600" cy="13257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7030A0"/>
              </a:buClr>
              <a:buSzPct val="100000"/>
              <a:buFont typeface="Verdana"/>
              <a:buNone/>
            </a:pPr>
            <a:r>
              <a:rPr b="1" lang="en-IN" sz="4000">
                <a:solidFill>
                  <a:srgbClr val="7030A0"/>
                </a:solidFill>
                <a:latin typeface="Verdana"/>
                <a:ea typeface="Verdana"/>
                <a:cs typeface="Verdana"/>
                <a:sym typeface="Verdana"/>
              </a:rPr>
              <a:t>RAINFALL NOWCASTING AND PREDICTION USING MACHINE LEARNING</a:t>
            </a:r>
            <a:endParaRPr/>
          </a:p>
        </p:txBody>
      </p:sp>
      <p:sp>
        <p:nvSpPr>
          <p:cNvPr id="94" name="Google Shape;94;p13"/>
          <p:cNvSpPr txBox="1"/>
          <p:nvPr/>
        </p:nvSpPr>
        <p:spPr>
          <a:xfrm>
            <a:off x="977403" y="4690925"/>
            <a:ext cx="4404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M. Divya M.E</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Asst.Professor,</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Dept of CSE,</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Rajalakshmi Engineering College</a:t>
            </a:r>
            <a:endParaRPr b="1" sz="2400">
              <a:solidFill>
                <a:srgbClr val="FF0000"/>
              </a:solidFill>
              <a:latin typeface="Verdana"/>
              <a:ea typeface="Verdana"/>
              <a:cs typeface="Verdana"/>
              <a:sym typeface="Verdana"/>
            </a:endParaRPr>
          </a:p>
        </p:txBody>
      </p:sp>
      <p:sp>
        <p:nvSpPr>
          <p:cNvPr id="95" name="Google Shape;95;p13"/>
          <p:cNvSpPr txBox="1"/>
          <p:nvPr/>
        </p:nvSpPr>
        <p:spPr>
          <a:xfrm>
            <a:off x="7398328" y="5199206"/>
            <a:ext cx="4479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000"/>
              <a:buFont typeface="Noto Sans Symbols"/>
              <a:buNone/>
            </a:pPr>
            <a:r>
              <a:rPr b="1" lang="en-IN" sz="2000">
                <a:solidFill>
                  <a:srgbClr val="FF0000"/>
                </a:solidFill>
                <a:latin typeface="Verdana"/>
                <a:ea typeface="Verdana"/>
                <a:cs typeface="Verdana"/>
                <a:sym typeface="Verdana"/>
              </a:rPr>
              <a:t>Praveen Kumar S</a:t>
            </a:r>
            <a:br>
              <a:rPr b="1" lang="en-IN" sz="2000">
                <a:solidFill>
                  <a:srgbClr val="FF0000"/>
                </a:solidFill>
                <a:latin typeface="Verdana"/>
                <a:ea typeface="Verdana"/>
                <a:cs typeface="Verdana"/>
                <a:sym typeface="Verdana"/>
              </a:rPr>
            </a:br>
            <a:r>
              <a:rPr b="1" lang="en-IN" sz="2000">
                <a:solidFill>
                  <a:srgbClr val="FF0000"/>
                </a:solidFill>
                <a:latin typeface="Verdana"/>
                <a:ea typeface="Verdana"/>
                <a:cs typeface="Verdana"/>
                <a:sym typeface="Verdana"/>
              </a:rPr>
              <a:t>(2116220701203)</a:t>
            </a:r>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78" name="Google Shape;178;p2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79" name="Google Shape;179;p2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80" name="Google Shape;180;p2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1" name="Google Shape;181;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2" name="Google Shape;182;p22"/>
          <p:cNvPicPr preferRelativeResize="0"/>
          <p:nvPr/>
        </p:nvPicPr>
        <p:blipFill>
          <a:blip r:embed="rId3">
            <a:alphaModFix/>
          </a:blip>
          <a:stretch>
            <a:fillRect/>
          </a:stretch>
        </p:blipFill>
        <p:spPr>
          <a:xfrm>
            <a:off x="2366225" y="1752600"/>
            <a:ext cx="7350976" cy="426720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Module</a:t>
            </a:r>
            <a:endParaRPr sz="2800"/>
          </a:p>
        </p:txBody>
      </p:sp>
      <p:sp>
        <p:nvSpPr>
          <p:cNvPr id="188" name="Google Shape;18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89" name="Google Shape;18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0" name="Google Shape;19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1" name="Google Shape;191;p23"/>
          <p:cNvPicPr preferRelativeResize="0"/>
          <p:nvPr/>
        </p:nvPicPr>
        <p:blipFill>
          <a:blip r:embed="rId3">
            <a:alphaModFix/>
          </a:blip>
          <a:stretch>
            <a:fillRect/>
          </a:stretch>
        </p:blipFill>
        <p:spPr>
          <a:xfrm>
            <a:off x="1322300" y="1843825"/>
            <a:ext cx="8916851" cy="407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Module</a:t>
            </a:r>
            <a:endParaRPr sz="2800"/>
          </a:p>
        </p:txBody>
      </p:sp>
      <p:sp>
        <p:nvSpPr>
          <p:cNvPr id="197" name="Google Shape;197;p2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98" name="Google Shape;198;p2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9" name="Google Shape;199;p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00" name="Google Shape;200;p24"/>
          <p:cNvPicPr preferRelativeResize="0"/>
          <p:nvPr/>
        </p:nvPicPr>
        <p:blipFill>
          <a:blip r:embed="rId3">
            <a:alphaModFix/>
          </a:blip>
          <a:stretch>
            <a:fillRect/>
          </a:stretch>
        </p:blipFill>
        <p:spPr>
          <a:xfrm>
            <a:off x="916325" y="2085050"/>
            <a:ext cx="10134751" cy="356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 &amp; Future Work </a:t>
            </a:r>
            <a:endParaRPr sz="2800"/>
          </a:p>
        </p:txBody>
      </p:sp>
      <p:sp>
        <p:nvSpPr>
          <p:cNvPr id="206" name="Google Shape;206;p25"/>
          <p:cNvSpPr txBox="1"/>
          <p:nvPr>
            <p:ph idx="1" type="body"/>
          </p:nvPr>
        </p:nvSpPr>
        <p:spPr>
          <a:xfrm>
            <a:off x="426900" y="1978025"/>
            <a:ext cx="11338200" cy="4267200"/>
          </a:xfrm>
          <a:prstGeom prst="rect">
            <a:avLst/>
          </a:prstGeom>
          <a:noFill/>
          <a:ln>
            <a:noFill/>
          </a:ln>
        </p:spPr>
        <p:txBody>
          <a:bodyPr anchorCtr="0" anchor="t" bIns="45700" lIns="91425" spcFirstLastPara="1" rIns="91425" wrap="square" tIns="45700">
            <a:noAutofit/>
          </a:bodyPr>
          <a:lstStyle/>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The proposed system successfully utilizes Random Forest regression for accurate rainfall prediction. It demonstrates strong performance using historical and real-time atmospheric data. The model aids decision-making in agriculture, urban planning, and disaster preparedness. Visualization of results enhances user interpretability and practical usability. In the future, the system can be extended using deep learning models like LSTM or CNN. Integration with IoT sensors can enable real-time data collection and alerts. A mobile or web-based interface can improve accessibility and user engagement. Cross-regional testing and model adaptation can further improve accuracy and reliability.</a:t>
            </a: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400"/>
          </a:p>
        </p:txBody>
      </p:sp>
      <p:sp>
        <p:nvSpPr>
          <p:cNvPr id="207" name="Google Shape;207;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08" name="Google Shape;208;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9" name="Google Shape;209;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15" name="Google Shape;215;p26"/>
          <p:cNvSpPr txBox="1"/>
          <p:nvPr>
            <p:ph idx="1" type="body"/>
          </p:nvPr>
        </p:nvSpPr>
        <p:spPr>
          <a:xfrm>
            <a:off x="755650" y="1752600"/>
            <a:ext cx="10668000" cy="438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2400">
                <a:latin typeface="Times New Roman"/>
                <a:ea typeface="Times New Roman"/>
                <a:cs typeface="Times New Roman"/>
                <a:sym typeface="Times New Roman"/>
              </a:rPr>
              <a:t>        1)Archana Raut, Dr. Dipti Theng, Sarika Khandelwal</a:t>
            </a:r>
            <a:r>
              <a:rPr lang="en-IN" sz="2400">
                <a:latin typeface="Times New Roman"/>
                <a:ea typeface="Times New Roman"/>
                <a:cs typeface="Times New Roman"/>
                <a:sym typeface="Times New Roman"/>
              </a:rPr>
              <a:t> (2023). </a:t>
            </a:r>
            <a:r>
              <a:rPr i="1" lang="en-IN" sz="2400">
                <a:latin typeface="Times New Roman"/>
                <a:ea typeface="Times New Roman"/>
                <a:cs typeface="Times New Roman"/>
                <a:sym typeface="Times New Roman"/>
              </a:rPr>
              <a:t>Random  Forest Regressor Model for Rainfall Prediction</a:t>
            </a:r>
            <a:r>
              <a:rPr lang="en-IN" sz="2400">
                <a:latin typeface="Times New Roman"/>
                <a:ea typeface="Times New Roman"/>
                <a:cs typeface="Times New Roman"/>
                <a:sym typeface="Times New Roman"/>
              </a:rPr>
              <a:t>. ResearchGate.</a:t>
            </a:r>
            <a:r>
              <a:rPr lang="en-IN" sz="2400">
                <a:uFill>
                  <a:noFill/>
                </a:uFill>
                <a:latin typeface="Times New Roman"/>
                <a:ea typeface="Times New Roman"/>
                <a:cs typeface="Times New Roman"/>
                <a:sym typeface="Times New Roman"/>
                <a:hlinkClick r:id="rId3"/>
              </a:rPr>
              <a:t> </a:t>
            </a:r>
            <a:br>
              <a:rPr lang="en-IN" sz="2400" u="sng">
                <a:solidFill>
                  <a:schemeClr val="hlink"/>
                </a:solidFill>
                <a:latin typeface="Times New Roman"/>
                <a:ea typeface="Times New Roman"/>
                <a:cs typeface="Times New Roman"/>
                <a:sym typeface="Times New Roman"/>
                <a:hlinkClick r:id="rId4"/>
              </a:rPr>
            </a:br>
            <a:endParaRPr sz="2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None/>
            </a:pPr>
            <a:r>
              <a:rPr b="1" lang="en-IN" sz="2400">
                <a:latin typeface="Times New Roman"/>
                <a:ea typeface="Times New Roman"/>
                <a:cs typeface="Times New Roman"/>
                <a:sym typeface="Times New Roman"/>
              </a:rPr>
              <a:t>         2) I. Prathibha, D. Leela Rani</a:t>
            </a:r>
            <a:r>
              <a:rPr lang="en-IN" sz="2400">
                <a:latin typeface="Times New Roman"/>
                <a:ea typeface="Times New Roman"/>
                <a:cs typeface="Times New Roman"/>
                <a:sym typeface="Times New Roman"/>
              </a:rPr>
              <a:t> (2025). </a:t>
            </a:r>
            <a:r>
              <a:rPr i="1" lang="en-IN" sz="2400">
                <a:latin typeface="Times New Roman"/>
                <a:ea typeface="Times New Roman"/>
                <a:cs typeface="Times New Roman"/>
                <a:sym typeface="Times New Roman"/>
              </a:rPr>
              <a:t>Rainfall Forecasting in India Using Combined Machine Learning Approach and Soft Computing Techniques: A Hybrid Model</a:t>
            </a:r>
            <a:r>
              <a:rPr lang="en-IN" sz="2400">
                <a:latin typeface="Times New Roman"/>
                <a:ea typeface="Times New Roman"/>
                <a:cs typeface="Times New Roman"/>
                <a:sym typeface="Times New Roman"/>
              </a:rPr>
              <a:t>. International Journal of Computational and Experimental Science and Engineering.</a:t>
            </a:r>
            <a:r>
              <a:rPr lang="en-IN" sz="2400">
                <a:uFill>
                  <a:noFill/>
                </a:uFill>
                <a:latin typeface="Times New Roman"/>
                <a:ea typeface="Times New Roman"/>
                <a:cs typeface="Times New Roman"/>
                <a:sym typeface="Times New Roman"/>
                <a:hlinkClick r:id="rId5"/>
              </a:rPr>
              <a:t> </a:t>
            </a:r>
            <a:endParaRPr/>
          </a:p>
          <a:p>
            <a:pPr indent="0" lvl="0" marL="0" rtl="0" algn="l">
              <a:spcBef>
                <a:spcPts val="0"/>
              </a:spcBef>
              <a:spcAft>
                <a:spcPts val="0"/>
              </a:spcAft>
              <a:buNone/>
            </a:pPr>
            <a:r>
              <a:rPr lang="en-IN"/>
              <a:t> </a:t>
            </a:r>
            <a:endParaRPr/>
          </a:p>
          <a:p>
            <a:pPr indent="0" lvl="0" marL="0" rtl="0" algn="l">
              <a:spcBef>
                <a:spcPts val="0"/>
              </a:spcBef>
              <a:spcAft>
                <a:spcPts val="0"/>
              </a:spcAft>
              <a:buNone/>
            </a:pPr>
            <a:r>
              <a:rPr lang="en-IN"/>
              <a:t>    </a:t>
            </a:r>
            <a:r>
              <a:rPr lang="en-IN" sz="2400">
                <a:latin typeface="Times New Roman"/>
                <a:ea typeface="Times New Roman"/>
                <a:cs typeface="Times New Roman"/>
                <a:sym typeface="Times New Roman"/>
              </a:rPr>
              <a:t>3) </a:t>
            </a:r>
            <a:r>
              <a:rPr b="1" lang="en-IN" sz="2400">
                <a:latin typeface="Times New Roman"/>
                <a:ea typeface="Times New Roman"/>
                <a:cs typeface="Times New Roman"/>
                <a:sym typeface="Times New Roman"/>
              </a:rPr>
              <a:t>Anuradha R., S. R. Biradar, S. R. Biradar</a:t>
            </a:r>
            <a:r>
              <a:rPr lang="en-IN" sz="2400">
                <a:latin typeface="Times New Roman"/>
                <a:ea typeface="Times New Roman"/>
                <a:cs typeface="Times New Roman"/>
                <a:sym typeface="Times New Roman"/>
              </a:rPr>
              <a:t> (2024). </a:t>
            </a:r>
            <a:r>
              <a:rPr i="1" lang="en-IN" sz="2400">
                <a:latin typeface="Times New Roman"/>
                <a:ea typeface="Times New Roman"/>
                <a:cs typeface="Times New Roman"/>
                <a:sym typeface="Times New Roman"/>
              </a:rPr>
              <a:t>A Indian Rainfall Prediction Using Machine Learning Algorithms: A Comparative Study</a:t>
            </a:r>
            <a:r>
              <a:rPr lang="en-IN" sz="2400">
                <a:latin typeface="Times New Roman"/>
                <a:ea typeface="Times New Roman"/>
                <a:cs typeface="Times New Roman"/>
                <a:sym typeface="Times New Roman"/>
              </a:rPr>
              <a:t>. ResearchGate</a:t>
            </a:r>
            <a:r>
              <a:rPr lang="en-IN" sz="1100">
                <a:latin typeface="Arial"/>
                <a:ea typeface="Arial"/>
                <a:cs typeface="Arial"/>
                <a:sym typeface="Arial"/>
              </a:rPr>
              <a:t>.</a:t>
            </a:r>
            <a:br>
              <a:rPr lang="en-IN" sz="2400" u="sng">
                <a:solidFill>
                  <a:schemeClr val="hlink"/>
                </a:solidFill>
                <a:latin typeface="Times New Roman"/>
                <a:ea typeface="Times New Roman"/>
                <a:cs typeface="Times New Roman"/>
                <a:sym typeface="Times New Roman"/>
                <a:hlinkClick r:id="rId6"/>
              </a:rPr>
            </a:br>
            <a:endParaRPr sz="2400" u="sng">
              <a:solidFill>
                <a:schemeClr val="hlink"/>
              </a:solidFill>
              <a:latin typeface="Times New Roman"/>
              <a:ea typeface="Times New Roman"/>
              <a:cs typeface="Times New Roman"/>
              <a:sym typeface="Times New Roman"/>
            </a:endParaRPr>
          </a:p>
          <a:p>
            <a:pPr indent="0" lvl="0" marL="469900" rtl="0" algn="l">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16" name="Google Shape;216;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17" name="Google Shape;217;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8" name="Google Shape;218;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24" name="Google Shape;224;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5" name="Google Shape;225;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26" name="Google Shape;226;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02" name="Google Shape;102;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1200"/>
              </a:spcBef>
              <a:spcAft>
                <a:spcPts val="0"/>
              </a:spcAft>
              <a:buNone/>
            </a:pPr>
            <a:r>
              <a:rPr lang="en-IN" sz="2400">
                <a:solidFill>
                  <a:srgbClr val="000000"/>
                </a:solidFill>
                <a:latin typeface="Times New Roman"/>
                <a:ea typeface="Times New Roman"/>
                <a:cs typeface="Times New Roman"/>
                <a:sym typeface="Times New Roman"/>
              </a:rPr>
              <a:t>Accurate rainfall prediction is complex due to the dynamic and non-linear nature of climatic variables. Traditional models often fail to capture localized, short-term precipitation patterns effectively. Rainfall prediction is vital for agriculture, urban planning, and disaster management. Inaccurate forecasts can result in crop failure, flooding, and water scarcity. This project leverages Random Forest regression for intelligent rainfall forecasting. Historical and real-time weather data are used for improved accuracy. The system aims to deliver timely, location-specific rainfall predictions. It supports informed decision-making and promotes climate resilience.</a:t>
            </a:r>
            <a:endParaRPr sz="2400">
              <a:solidFill>
                <a:srgbClr val="000000"/>
              </a:solidFill>
              <a:latin typeface="Times New Roman"/>
              <a:ea typeface="Times New Roman"/>
              <a:cs typeface="Times New Roman"/>
              <a:sym typeface="Times New Roman"/>
            </a:endParaRPr>
          </a:p>
          <a:p>
            <a:pPr indent="0" lvl="0" marL="469900" marR="0" rtl="0" algn="l">
              <a:lnSpc>
                <a:spcPct val="100000"/>
              </a:lnSpc>
              <a:spcBef>
                <a:spcPts val="120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03" name="Google Shape;103;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04" name="Google Shape;104;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5" name="Google Shape;105;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11" name="Google Shape;111;p15"/>
          <p:cNvSpPr txBox="1"/>
          <p:nvPr>
            <p:ph idx="1" type="body"/>
          </p:nvPr>
        </p:nvSpPr>
        <p:spPr>
          <a:xfrm>
            <a:off x="384025" y="1847175"/>
            <a:ext cx="11050200" cy="4491600"/>
          </a:xfrm>
          <a:prstGeom prst="rect">
            <a:avLst/>
          </a:prstGeom>
          <a:noFill/>
          <a:ln>
            <a:noFill/>
          </a:ln>
        </p:spPr>
        <p:txBody>
          <a:bodyPr anchorCtr="0" anchor="t" bIns="45700" lIns="91425" spcFirstLastPara="1" rIns="91425" wrap="square" tIns="45700">
            <a:noAutofit/>
          </a:bodyPr>
          <a:lstStyle/>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Traditional rainfall prediction relies on statistical and numerical weather models.</a:t>
            </a:r>
            <a:endParaRPr sz="2400">
              <a:solidFill>
                <a:srgbClr val="000000"/>
              </a:solidFill>
              <a:latin typeface="Times New Roman"/>
              <a:ea typeface="Times New Roman"/>
              <a:cs typeface="Times New Roman"/>
              <a:sym typeface="Times New Roman"/>
            </a:endParaRPr>
          </a:p>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These models often assume linear relationships among weather variables.</a:t>
            </a:r>
            <a:endParaRPr sz="2400">
              <a:solidFill>
                <a:srgbClr val="000000"/>
              </a:solidFill>
              <a:latin typeface="Times New Roman"/>
              <a:ea typeface="Times New Roman"/>
              <a:cs typeface="Times New Roman"/>
              <a:sym typeface="Times New Roman"/>
            </a:endParaRPr>
          </a:p>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They lack adaptability to regional climate variations and short-term fluctuations.</a:t>
            </a:r>
            <a:endParaRPr sz="2400">
              <a:solidFill>
                <a:srgbClr val="000000"/>
              </a:solidFill>
              <a:latin typeface="Times New Roman"/>
              <a:ea typeface="Times New Roman"/>
              <a:cs typeface="Times New Roman"/>
              <a:sym typeface="Times New Roman"/>
            </a:endParaRPr>
          </a:p>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Predictions are generally coarse, with limited spatial and temporal accuracy.</a:t>
            </a:r>
            <a:endParaRPr sz="2400">
              <a:solidFill>
                <a:srgbClr val="000000"/>
              </a:solidFill>
              <a:latin typeface="Times New Roman"/>
              <a:ea typeface="Times New Roman"/>
              <a:cs typeface="Times New Roman"/>
              <a:sym typeface="Times New Roman"/>
            </a:endParaRPr>
          </a:p>
          <a:p>
            <a:pPr indent="0" lvl="0" marL="469900" rtl="0" algn="l">
              <a:spcBef>
                <a:spcPts val="0"/>
              </a:spcBef>
              <a:spcAft>
                <a:spcPts val="0"/>
              </a:spcAft>
              <a:buNone/>
            </a:pPr>
            <a:r>
              <a:rPr lang="en-IN" sz="2400">
                <a:solidFill>
                  <a:srgbClr val="000000"/>
                </a:solidFill>
                <a:latin typeface="Times New Roman"/>
                <a:ea typeface="Times New Roman"/>
                <a:cs typeface="Times New Roman"/>
                <a:sym typeface="Times New Roman"/>
              </a:rPr>
              <a:t>Dependence on complex simulations makes them computationally intensive.</a:t>
            </a:r>
            <a:endParaRPr sz="2400">
              <a:solidFill>
                <a:srgbClr val="000000"/>
              </a:solidFill>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r>
              <a:rPr lang="en-IN" sz="2400">
                <a:solidFill>
                  <a:srgbClr val="000000"/>
                </a:solidFill>
                <a:latin typeface="Times New Roman"/>
                <a:ea typeface="Times New Roman"/>
                <a:cs typeface="Times New Roman"/>
                <a:sym typeface="Times New Roman"/>
              </a:rPr>
              <a:t>As a result, timely and precise local rainfall forecasts remain a challenge.</a:t>
            </a:r>
            <a:br>
              <a:rPr b="0" i="0" lang="en-IN" sz="2400" u="none" cap="none" strike="noStrike">
                <a:solidFill>
                  <a:srgbClr val="000000"/>
                </a:solidFill>
                <a:latin typeface="Verdana"/>
                <a:ea typeface="Verdana"/>
                <a:cs typeface="Verdana"/>
                <a:sym typeface="Verdana"/>
              </a:rPr>
            </a:br>
            <a:br>
              <a:rPr b="0" i="0" lang="en-IN" sz="2400" u="none" cap="none" strike="noStrike">
                <a:solidFill>
                  <a:srgbClr val="000000"/>
                </a:solidFill>
                <a:latin typeface="Verdana"/>
                <a:ea typeface="Verdana"/>
                <a:cs typeface="Verdana"/>
                <a:sym typeface="Verdana"/>
              </a:rPr>
            </a:br>
            <a:br>
              <a:rPr b="0" i="0" lang="en-IN" sz="2400" u="none" cap="none" strike="noStrike">
                <a:solidFill>
                  <a:srgbClr val="000000"/>
                </a:solidFill>
                <a:latin typeface="Verdana"/>
                <a:ea typeface="Verdana"/>
                <a:cs typeface="Verdana"/>
                <a:sym typeface="Verdana"/>
              </a:rPr>
            </a:br>
            <a:r>
              <a:rPr lang="en-IN" sz="2400" u="sng">
                <a:solidFill>
                  <a:srgbClr val="FF0000"/>
                </a:solidFill>
                <a:latin typeface="Times New Roman"/>
                <a:ea typeface="Times New Roman"/>
                <a:cs typeface="Times New Roman"/>
                <a:sym typeface="Times New Roman"/>
              </a:rPr>
              <a:t>Accuracy of Existing System:</a:t>
            </a:r>
            <a:br>
              <a:rPr b="0" i="0" lang="en-IN" sz="2400" u="none" cap="none" strike="noStrike">
                <a:solidFill>
                  <a:srgbClr val="000000"/>
                </a:solidFill>
                <a:latin typeface="Verdana"/>
                <a:ea typeface="Verdana"/>
                <a:cs typeface="Verdana"/>
                <a:sym typeface="Verdana"/>
              </a:rPr>
            </a:br>
            <a:r>
              <a:rPr b="0" i="0" lang="en-IN" sz="2400" u="none" cap="none" strike="noStrike">
                <a:solidFill>
                  <a:srgbClr val="000000"/>
                </a:solidFill>
                <a:latin typeface="Verdana"/>
                <a:ea typeface="Verdana"/>
                <a:cs typeface="Verdana"/>
                <a:sym typeface="Verdana"/>
              </a:rPr>
              <a:t>   	</a:t>
            </a:r>
            <a:r>
              <a:rPr lang="en-IN" sz="2400" u="sng">
                <a:solidFill>
                  <a:srgbClr val="FF0000"/>
                </a:solidFill>
                <a:latin typeface="Times New Roman"/>
                <a:ea typeface="Times New Roman"/>
                <a:cs typeface="Times New Roman"/>
                <a:sym typeface="Times New Roman"/>
              </a:rPr>
              <a:t>                                                  </a:t>
            </a:r>
            <a:endParaRPr i="0" sz="2400" u="sng" cap="none" strike="noStrike">
              <a:solidFill>
                <a:srgbClr val="FF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400"/>
          </a:p>
        </p:txBody>
      </p:sp>
      <p:sp>
        <p:nvSpPr>
          <p:cNvPr id="112" name="Google Shape;112;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3" name="Google Shape;113;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15" name="Google Shape;115;p15"/>
          <p:cNvPicPr preferRelativeResize="0"/>
          <p:nvPr/>
        </p:nvPicPr>
        <p:blipFill>
          <a:blip r:embed="rId3">
            <a:alphaModFix/>
          </a:blip>
          <a:stretch>
            <a:fillRect/>
          </a:stretch>
        </p:blipFill>
        <p:spPr>
          <a:xfrm>
            <a:off x="4787524" y="4486250"/>
            <a:ext cx="4458525" cy="1124675"/>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21" name="Google Shape;121;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spcBef>
                <a:spcPts val="0"/>
              </a:spcBef>
              <a:spcAft>
                <a:spcPts val="0"/>
              </a:spcAft>
              <a:buClr>
                <a:srgbClr val="CC0000"/>
              </a:buClr>
              <a:buSzPts val="2400"/>
              <a:buChar char="□"/>
            </a:pPr>
            <a:r>
              <a:rPr lang="en-IN" sz="2400">
                <a:solidFill>
                  <a:srgbClr val="000000"/>
                </a:solidFill>
                <a:latin typeface="Times New Roman"/>
                <a:ea typeface="Times New Roman"/>
                <a:cs typeface="Times New Roman"/>
                <a:sym typeface="Times New Roman"/>
              </a:rPr>
              <a:t>To develop a machine learning model using Random Forest for accurate rainfall prediction.</a:t>
            </a:r>
            <a:br>
              <a:rPr lang="en-IN"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508000" lvl="0" marL="469900" rtl="0" algn="l">
              <a:spcBef>
                <a:spcPts val="0"/>
              </a:spcBef>
              <a:spcAft>
                <a:spcPts val="0"/>
              </a:spcAft>
              <a:buClr>
                <a:srgbClr val="CC0000"/>
              </a:buClr>
              <a:buSzPts val="2400"/>
              <a:buChar char="□"/>
            </a:pPr>
            <a:r>
              <a:rPr lang="en-IN" sz="2400">
                <a:solidFill>
                  <a:srgbClr val="000000"/>
                </a:solidFill>
                <a:latin typeface="Times New Roman"/>
                <a:ea typeface="Times New Roman"/>
                <a:cs typeface="Times New Roman"/>
                <a:sym typeface="Times New Roman"/>
              </a:rPr>
              <a:t>To analyze and preprocess historical and real-time climatic data for training and testing.</a:t>
            </a:r>
            <a:br>
              <a:rPr lang="en-IN"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508000" lvl="0" marL="469900" rtl="0" algn="l">
              <a:spcBef>
                <a:spcPts val="0"/>
              </a:spcBef>
              <a:spcAft>
                <a:spcPts val="0"/>
              </a:spcAft>
              <a:buClr>
                <a:srgbClr val="CC0000"/>
              </a:buClr>
              <a:buSzPts val="2400"/>
              <a:buChar char="□"/>
            </a:pPr>
            <a:r>
              <a:rPr lang="en-IN" sz="2400">
                <a:solidFill>
                  <a:srgbClr val="000000"/>
                </a:solidFill>
                <a:latin typeface="Times New Roman"/>
                <a:ea typeface="Times New Roman"/>
                <a:cs typeface="Times New Roman"/>
                <a:sym typeface="Times New Roman"/>
              </a:rPr>
              <a:t>To implement both single and batch prediction mechanisms for practical use cases.</a:t>
            </a:r>
            <a:br>
              <a:rPr lang="en-IN" sz="2400">
                <a:solidFill>
                  <a:srgbClr val="000000"/>
                </a:solidFill>
                <a:latin typeface="Times New Roman"/>
                <a:ea typeface="Times New Roman"/>
                <a:cs typeface="Times New Roman"/>
                <a:sym typeface="Times New Roman"/>
              </a:rPr>
            </a:br>
            <a:endParaRPr sz="2400">
              <a:solidFill>
                <a:srgbClr val="000000"/>
              </a:solidFill>
              <a:latin typeface="Times New Roman"/>
              <a:ea typeface="Times New Roman"/>
              <a:cs typeface="Times New Roman"/>
              <a:sym typeface="Times New Roman"/>
            </a:endParaRPr>
          </a:p>
          <a:p>
            <a:pPr indent="-508000" lvl="0" marL="469900" rtl="0" algn="l">
              <a:spcBef>
                <a:spcPts val="0"/>
              </a:spcBef>
              <a:spcAft>
                <a:spcPts val="0"/>
              </a:spcAft>
              <a:buClr>
                <a:srgbClr val="CC0000"/>
              </a:buClr>
              <a:buSzPts val="2400"/>
              <a:buChar char="□"/>
            </a:pPr>
            <a:r>
              <a:rPr lang="en-IN" sz="2400">
                <a:solidFill>
                  <a:srgbClr val="000000"/>
                </a:solidFill>
                <a:latin typeface="Times New Roman"/>
                <a:ea typeface="Times New Roman"/>
                <a:cs typeface="Times New Roman"/>
                <a:sym typeface="Times New Roman"/>
              </a:rPr>
              <a:t>To visualize forecast results for better interpretability and decision-making support.</a:t>
            </a:r>
            <a:endParaRPr sz="2400">
              <a:solidFill>
                <a:srgbClr val="000000"/>
              </a:solidFill>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400"/>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30" name="Google Shape;130;p17"/>
          <p:cNvSpPr txBox="1"/>
          <p:nvPr>
            <p:ph idx="1" type="body"/>
          </p:nvPr>
        </p:nvSpPr>
        <p:spPr>
          <a:xfrm>
            <a:off x="812800" y="1752600"/>
            <a:ext cx="11379300" cy="39774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1100"/>
              <a:buNone/>
            </a:pPr>
            <a:r>
              <a:rPr lang="en-IN" sz="2400">
                <a:solidFill>
                  <a:srgbClr val="000000"/>
                </a:solidFill>
                <a:latin typeface="Times New Roman"/>
                <a:ea typeface="Times New Roman"/>
                <a:cs typeface="Times New Roman"/>
                <a:sym typeface="Times New Roman"/>
              </a:rPr>
              <a:t>Rainfall prediction plays a critical role in agriculture, disaster management, and water resource planning. Traditional forecasting methods often lack accuracy and adaptability to local weather patterns. This project proposes a machine learning-based approach using Random Forest regression. Historical and real-time meteorological data are analyzed for training and evaluation. The system supports both single and batch prediction modes for practical deployment. Feature engineering and data preprocessing enhance model performance and reliability. Predicted results are visualized to aid interpretability and user decision-making. The aim is to deliver a robust, data-driven rainfall predictor that improves climate resilience.</a:t>
            </a:r>
            <a:endParaRPr sz="2400">
              <a:solidFill>
                <a:srgbClr val="000000"/>
              </a:solidFill>
              <a:latin typeface="Times New Roman"/>
              <a:ea typeface="Times New Roman"/>
              <a:cs typeface="Times New Roman"/>
              <a:sym typeface="Times New Roman"/>
            </a:endParaRPr>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Proposed System</a:t>
            </a:r>
            <a:endParaRPr sz="2800"/>
          </a:p>
        </p:txBody>
      </p:sp>
      <p:sp>
        <p:nvSpPr>
          <p:cNvPr id="139" name="Google Shape;139;p18"/>
          <p:cNvSpPr txBox="1"/>
          <p:nvPr>
            <p:ph idx="1" type="body"/>
          </p:nvPr>
        </p:nvSpPr>
        <p:spPr>
          <a:xfrm>
            <a:off x="755650" y="1905150"/>
            <a:ext cx="10668000" cy="41145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r>
              <a:rPr lang="en-IN" sz="2400">
                <a:solidFill>
                  <a:srgbClr val="000000"/>
                </a:solidFill>
                <a:latin typeface="Times New Roman"/>
                <a:ea typeface="Times New Roman"/>
                <a:cs typeface="Times New Roman"/>
                <a:sym typeface="Times New Roman"/>
              </a:rPr>
              <a:t>The proposed system uses Random Forest regression to predict rainfall based on preprocessed historical and real-time weather data. Key atmospheric features are extracted and used to train the model for both single and batch predictions. The system includes visualizations to present accurate, localized forecasts that aid decision-making in agriculture and disaster management.</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469900" rtl="0" algn="l">
              <a:spcBef>
                <a:spcPts val="0"/>
              </a:spcBef>
              <a:spcAft>
                <a:spcPts val="0"/>
              </a:spcAft>
              <a:buClr>
                <a:schemeClr val="dk1"/>
              </a:buClr>
              <a:buSzPts val="1100"/>
              <a:buFont typeface="Arial"/>
              <a:buNone/>
            </a:pPr>
            <a:r>
              <a:rPr lang="en-IN" sz="2400" u="sng">
                <a:solidFill>
                  <a:srgbClr val="FF0000"/>
                </a:solidFill>
                <a:latin typeface="Times New Roman"/>
                <a:ea typeface="Times New Roman"/>
                <a:cs typeface="Times New Roman"/>
                <a:sym typeface="Times New Roman"/>
              </a:rPr>
              <a:t>Accuracy of Existing System: </a:t>
            </a:r>
            <a:endParaRPr/>
          </a:p>
        </p:txBody>
      </p:sp>
      <p:sp>
        <p:nvSpPr>
          <p:cNvPr id="140" name="Google Shape;140;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1" name="Google Shape;141;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43" name="Google Shape;143;p18"/>
          <p:cNvPicPr preferRelativeResize="0"/>
          <p:nvPr/>
        </p:nvPicPr>
        <p:blipFill>
          <a:blip r:embed="rId3">
            <a:alphaModFix/>
          </a:blip>
          <a:stretch>
            <a:fillRect/>
          </a:stretch>
        </p:blipFill>
        <p:spPr>
          <a:xfrm>
            <a:off x="5121775" y="4097113"/>
            <a:ext cx="6153150" cy="809625"/>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49" name="Google Shape;149;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r>
              <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50" name="Google Shape;150;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51" name="Google Shape;151;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2" name="Google Shape;152;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53" name="Google Shape;153;p19"/>
          <p:cNvPicPr preferRelativeResize="0"/>
          <p:nvPr/>
        </p:nvPicPr>
        <p:blipFill>
          <a:blip r:embed="rId3">
            <a:alphaModFix/>
          </a:blip>
          <a:stretch>
            <a:fillRect/>
          </a:stretch>
        </p:blipFill>
        <p:spPr>
          <a:xfrm>
            <a:off x="3069938" y="1842137"/>
            <a:ext cx="6582525" cy="4081775"/>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List of Modules</a:t>
            </a:r>
            <a:endParaRPr sz="2800"/>
          </a:p>
        </p:txBody>
      </p:sp>
      <p:sp>
        <p:nvSpPr>
          <p:cNvPr id="159" name="Google Shape;159;p20"/>
          <p:cNvSpPr txBox="1"/>
          <p:nvPr>
            <p:ph idx="1" type="body"/>
          </p:nvPr>
        </p:nvSpPr>
        <p:spPr>
          <a:xfrm>
            <a:off x="538800" y="1808300"/>
            <a:ext cx="11653200" cy="3946500"/>
          </a:xfrm>
          <a:prstGeom prst="rect">
            <a:avLst/>
          </a:prstGeom>
          <a:noFill/>
          <a:ln>
            <a:noFill/>
          </a:ln>
        </p:spPr>
        <p:txBody>
          <a:bodyPr anchorCtr="0" anchor="t" bIns="45700" lIns="91425" spcFirstLastPara="1" rIns="91425" wrap="square" tIns="45700">
            <a:noAutofit/>
          </a:bodyPr>
          <a:lstStyle/>
          <a:p>
            <a:pPr indent="0" lvl="0" marL="469900" rtl="0" algn="l">
              <a:spcBef>
                <a:spcPts val="0"/>
              </a:spcBef>
              <a:spcAft>
                <a:spcPts val="0"/>
              </a:spcAft>
              <a:buNone/>
            </a:pPr>
            <a:r>
              <a:rPr b="1" lang="en-IN" sz="2400">
                <a:latin typeface="Times New Roman"/>
                <a:ea typeface="Times New Roman"/>
                <a:cs typeface="Times New Roman"/>
                <a:sym typeface="Times New Roman"/>
              </a:rPr>
              <a:t>1) </a:t>
            </a:r>
            <a:r>
              <a:rPr b="1" lang="en-IN" sz="2400">
                <a:latin typeface="Times New Roman"/>
                <a:ea typeface="Times New Roman"/>
                <a:cs typeface="Times New Roman"/>
                <a:sym typeface="Times New Roman"/>
              </a:rPr>
              <a:t>Data Collection &amp; Preprocessing Module</a:t>
            </a:r>
            <a:br>
              <a:rPr b="1"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 Gathers historical and real-time weather data, performs cleaning, normalization, and feature selection.</a:t>
            </a:r>
            <a:endParaRPr sz="2400">
              <a:latin typeface="Times New Roman"/>
              <a:ea typeface="Times New Roman"/>
              <a:cs typeface="Times New Roman"/>
              <a:sym typeface="Times New Roman"/>
            </a:endParaRPr>
          </a:p>
          <a:p>
            <a:pPr indent="0" lvl="0" marL="469900" rtl="0" algn="l">
              <a:spcBef>
                <a:spcPts val="0"/>
              </a:spcBef>
              <a:spcAft>
                <a:spcPts val="0"/>
              </a:spcAft>
              <a:buNone/>
            </a:pPr>
            <a:r>
              <a:rPr b="1" lang="en-IN" sz="2400">
                <a:latin typeface="Times New Roman"/>
                <a:ea typeface="Times New Roman"/>
                <a:cs typeface="Times New Roman"/>
                <a:sym typeface="Times New Roman"/>
              </a:rPr>
              <a:t>2) </a:t>
            </a:r>
            <a:r>
              <a:rPr b="1" lang="en-IN" sz="2400">
                <a:latin typeface="Times New Roman"/>
                <a:ea typeface="Times New Roman"/>
                <a:cs typeface="Times New Roman"/>
                <a:sym typeface="Times New Roman"/>
              </a:rPr>
              <a:t>Model Training &amp; Validation Module</a:t>
            </a:r>
            <a:br>
              <a:rPr b="1"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 Implements Random Forest regression to train on processed data and evaluates model performance.</a:t>
            </a:r>
            <a:endParaRPr sz="2400">
              <a:latin typeface="Times New Roman"/>
              <a:ea typeface="Times New Roman"/>
              <a:cs typeface="Times New Roman"/>
              <a:sym typeface="Times New Roman"/>
            </a:endParaRPr>
          </a:p>
          <a:p>
            <a:pPr indent="0" lvl="0" marL="469900" rtl="0" algn="l">
              <a:spcBef>
                <a:spcPts val="0"/>
              </a:spcBef>
              <a:spcAft>
                <a:spcPts val="0"/>
              </a:spcAft>
              <a:buNone/>
            </a:pPr>
            <a:r>
              <a:rPr b="1" lang="en-IN" sz="2400">
                <a:latin typeface="Times New Roman"/>
                <a:ea typeface="Times New Roman"/>
                <a:cs typeface="Times New Roman"/>
                <a:sym typeface="Times New Roman"/>
              </a:rPr>
              <a:t>3) Prediction Module</a:t>
            </a:r>
            <a:br>
              <a:rPr b="1"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 Enables single and batch rainfall predictions based on new input data.</a:t>
            </a:r>
            <a:endParaRPr sz="2400">
              <a:latin typeface="Times New Roman"/>
              <a:ea typeface="Times New Roman"/>
              <a:cs typeface="Times New Roman"/>
              <a:sym typeface="Times New Roman"/>
            </a:endParaRPr>
          </a:p>
          <a:p>
            <a:pPr indent="0" lvl="0" marL="469900" rtl="0" algn="l">
              <a:spcBef>
                <a:spcPts val="0"/>
              </a:spcBef>
              <a:spcAft>
                <a:spcPts val="0"/>
              </a:spcAft>
              <a:buNone/>
            </a:pPr>
            <a:r>
              <a:rPr b="1" lang="en-IN" sz="2400">
                <a:latin typeface="Times New Roman"/>
                <a:ea typeface="Times New Roman"/>
                <a:cs typeface="Times New Roman"/>
                <a:sym typeface="Times New Roman"/>
              </a:rPr>
              <a:t>4) Visualization &amp; User Interface Module</a:t>
            </a:r>
            <a:br>
              <a:rPr b="1"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 Displays prediction results graphically for easy interpretation and decision support.</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br>
              <a:rPr i="0" lang="en-IN"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60" name="Google Shape;160;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61" name="Google Shape;161;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2" name="Google Shape;162;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68" name="Google Shape;168;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69" name="Google Shape;169;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70" name="Google Shape;170;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1" name="Google Shape;171;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72" name="Google Shape;172;p21"/>
          <p:cNvPicPr preferRelativeResize="0"/>
          <p:nvPr/>
        </p:nvPicPr>
        <p:blipFill>
          <a:blip r:embed="rId3">
            <a:alphaModFix/>
          </a:blip>
          <a:stretch>
            <a:fillRect/>
          </a:stretch>
        </p:blipFill>
        <p:spPr>
          <a:xfrm>
            <a:off x="2221250" y="1874300"/>
            <a:ext cx="7960451" cy="4145499"/>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