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753600" cy="7315200"/>
  <p:notesSz cx="6858000" cy="9144000"/>
  <p:embeddedFontLst>
    <p:embeddedFont>
      <p:font typeface="Times New Roman Bold" charset="1" panose="02030802070405020303"/>
      <p:regular r:id="rId18"/>
    </p:embeddedFont>
    <p:embeddedFont>
      <p:font typeface="Times New Roman" charset="1" panose="02030502070405020303"/>
      <p:regular r:id="rId19"/>
    </p:embeddedFont>
    <p:embeddedFont>
      <p:font typeface="TT Rounds Condensed Bold" charset="1" panose="02000806030000020003"/>
      <p:regular r:id="rId20"/>
    </p:embeddedFont>
    <p:embeddedFont>
      <p:font typeface="TT Rounds Condensed" charset="1" panose="0200050603000002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47" y="-13914"/>
            <a:ext cx="9753600" cy="1869386"/>
          </a:xfrm>
          <a:custGeom>
            <a:avLst/>
            <a:gdLst/>
            <a:ahLst/>
            <a:cxnLst/>
            <a:rect r="r" b="b" t="t" l="l"/>
            <a:pathLst>
              <a:path h="1869386" w="9753600">
                <a:moveTo>
                  <a:pt x="0" y="0"/>
                </a:moveTo>
                <a:lnTo>
                  <a:pt x="9753600" y="0"/>
                </a:lnTo>
                <a:lnTo>
                  <a:pt x="9753600" y="1869386"/>
                </a:lnTo>
                <a:lnTo>
                  <a:pt x="0" y="1869386"/>
                </a:lnTo>
                <a:lnTo>
                  <a:pt x="0" y="0"/>
                </a:lnTo>
                <a:close/>
              </a:path>
            </a:pathLst>
          </a:custGeom>
          <a:blipFill>
            <a:blip r:embed="rId2"/>
            <a:stretch>
              <a:fillRect l="0" t="-635" r="0" b="-635"/>
            </a:stretch>
          </a:blipFill>
        </p:spPr>
      </p:sp>
      <p:grpSp>
        <p:nvGrpSpPr>
          <p:cNvPr name="Group 3" id="3"/>
          <p:cNvGrpSpPr/>
          <p:nvPr/>
        </p:nvGrpSpPr>
        <p:grpSpPr>
          <a:xfrm rot="0">
            <a:off x="5350297" y="1864699"/>
            <a:ext cx="4416891" cy="2797387"/>
            <a:chOff x="0" y="0"/>
            <a:chExt cx="5889188" cy="3729849"/>
          </a:xfrm>
        </p:grpSpPr>
        <p:sp>
          <p:nvSpPr>
            <p:cNvPr name="Freeform 4" id="4"/>
            <p:cNvSpPr/>
            <p:nvPr/>
          </p:nvSpPr>
          <p:spPr>
            <a:xfrm flipH="false" flipV="false" rot="0">
              <a:off x="0" y="0"/>
              <a:ext cx="5889117" cy="3729736"/>
            </a:xfrm>
            <a:custGeom>
              <a:avLst/>
              <a:gdLst/>
              <a:ahLst/>
              <a:cxnLst/>
              <a:rect r="r" b="b" t="t" l="l"/>
              <a:pathLst>
                <a:path h="3729736" w="5889117">
                  <a:moveTo>
                    <a:pt x="5889117" y="3729736"/>
                  </a:moveTo>
                  <a:lnTo>
                    <a:pt x="0" y="3729736"/>
                  </a:lnTo>
                  <a:lnTo>
                    <a:pt x="1864868" y="1864868"/>
                  </a:lnTo>
                  <a:lnTo>
                    <a:pt x="0" y="0"/>
                  </a:lnTo>
                  <a:lnTo>
                    <a:pt x="5889117" y="0"/>
                  </a:lnTo>
                  <a:lnTo>
                    <a:pt x="5889117" y="3729736"/>
                  </a:lnTo>
                  <a:close/>
                </a:path>
              </a:pathLst>
            </a:custGeom>
            <a:solidFill>
              <a:srgbClr val="00AAAD"/>
            </a:solidFill>
          </p:spPr>
        </p:sp>
      </p:grpSp>
      <p:sp>
        <p:nvSpPr>
          <p:cNvPr name="Freeform 5" id="5"/>
          <p:cNvSpPr/>
          <p:nvPr/>
        </p:nvSpPr>
        <p:spPr>
          <a:xfrm flipH="false" flipV="false" rot="0">
            <a:off x="13547" y="1549682"/>
            <a:ext cx="6235282" cy="3427307"/>
          </a:xfrm>
          <a:custGeom>
            <a:avLst/>
            <a:gdLst/>
            <a:ahLst/>
            <a:cxnLst/>
            <a:rect r="r" b="b" t="t" l="l"/>
            <a:pathLst>
              <a:path h="3427307" w="6235282">
                <a:moveTo>
                  <a:pt x="0" y="0"/>
                </a:moveTo>
                <a:lnTo>
                  <a:pt x="6235282" y="0"/>
                </a:lnTo>
                <a:lnTo>
                  <a:pt x="6235282" y="3427307"/>
                </a:lnTo>
                <a:lnTo>
                  <a:pt x="0" y="3427307"/>
                </a:lnTo>
                <a:lnTo>
                  <a:pt x="0" y="0"/>
                </a:lnTo>
                <a:close/>
              </a:path>
            </a:pathLst>
          </a:custGeom>
          <a:blipFill>
            <a:blip r:embed="rId3"/>
            <a:stretch>
              <a:fillRect l="-1" t="0" r="-1" b="0"/>
            </a:stretch>
          </a:blipFill>
        </p:spPr>
      </p:sp>
      <p:grpSp>
        <p:nvGrpSpPr>
          <p:cNvPr name="Group 6" id="6"/>
          <p:cNvGrpSpPr/>
          <p:nvPr/>
        </p:nvGrpSpPr>
        <p:grpSpPr>
          <a:xfrm rot="0">
            <a:off x="13547" y="1617414"/>
            <a:ext cx="6127157" cy="3291840"/>
            <a:chOff x="0" y="0"/>
            <a:chExt cx="8169543" cy="4389120"/>
          </a:xfrm>
        </p:grpSpPr>
        <p:sp>
          <p:nvSpPr>
            <p:cNvPr name="Freeform 7" id="7"/>
            <p:cNvSpPr/>
            <p:nvPr/>
          </p:nvSpPr>
          <p:spPr>
            <a:xfrm flipH="false" flipV="false" rot="0">
              <a:off x="0" y="0"/>
              <a:ext cx="8169148" cy="4389120"/>
            </a:xfrm>
            <a:custGeom>
              <a:avLst/>
              <a:gdLst/>
              <a:ahLst/>
              <a:cxnLst/>
              <a:rect r="r" b="b" t="t" l="l"/>
              <a:pathLst>
                <a:path h="4389120" w="8169148">
                  <a:moveTo>
                    <a:pt x="5974588" y="4389120"/>
                  </a:moveTo>
                  <a:lnTo>
                    <a:pt x="0" y="4389120"/>
                  </a:lnTo>
                  <a:lnTo>
                    <a:pt x="0" y="0"/>
                  </a:lnTo>
                  <a:lnTo>
                    <a:pt x="5974588" y="0"/>
                  </a:lnTo>
                  <a:lnTo>
                    <a:pt x="8169148" y="2194560"/>
                  </a:lnTo>
                  <a:lnTo>
                    <a:pt x="5974588" y="4389120"/>
                  </a:lnTo>
                  <a:close/>
                </a:path>
              </a:pathLst>
            </a:custGeom>
            <a:solidFill>
              <a:srgbClr val="59595B"/>
            </a:solidFill>
          </p:spPr>
        </p:sp>
      </p:grpSp>
      <p:sp>
        <p:nvSpPr>
          <p:cNvPr name="Freeform 8" id="8"/>
          <p:cNvSpPr/>
          <p:nvPr/>
        </p:nvSpPr>
        <p:spPr>
          <a:xfrm flipH="false" flipV="false" rot="0">
            <a:off x="1" y="1603868"/>
            <a:ext cx="6154250" cy="3318932"/>
          </a:xfrm>
          <a:custGeom>
            <a:avLst/>
            <a:gdLst/>
            <a:ahLst/>
            <a:cxnLst/>
            <a:rect r="r" b="b" t="t" l="l"/>
            <a:pathLst>
              <a:path h="3318932" w="6154250">
                <a:moveTo>
                  <a:pt x="0" y="0"/>
                </a:moveTo>
                <a:lnTo>
                  <a:pt x="6154249" y="0"/>
                </a:lnTo>
                <a:lnTo>
                  <a:pt x="6154249" y="3318933"/>
                </a:lnTo>
                <a:lnTo>
                  <a:pt x="0" y="33189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547" y="984235"/>
            <a:ext cx="4361733" cy="1256030"/>
          </a:xfrm>
          <a:custGeom>
            <a:avLst/>
            <a:gdLst/>
            <a:ahLst/>
            <a:cxnLst/>
            <a:rect r="r" b="b" t="t" l="l"/>
            <a:pathLst>
              <a:path h="1256030" w="4361733">
                <a:moveTo>
                  <a:pt x="0" y="0"/>
                </a:moveTo>
                <a:lnTo>
                  <a:pt x="4361733" y="0"/>
                </a:lnTo>
                <a:lnTo>
                  <a:pt x="4361733" y="1256030"/>
                </a:lnTo>
                <a:lnTo>
                  <a:pt x="0" y="1256030"/>
                </a:lnTo>
                <a:lnTo>
                  <a:pt x="0" y="0"/>
                </a:lnTo>
                <a:close/>
              </a:path>
            </a:pathLst>
          </a:custGeom>
          <a:blipFill>
            <a:blip r:embed="rId6"/>
            <a:stretch>
              <a:fillRect l="0" t="-133" r="0" b="-133"/>
            </a:stretch>
          </a:blipFill>
        </p:spPr>
      </p:sp>
      <p:grpSp>
        <p:nvGrpSpPr>
          <p:cNvPr name="Group 10" id="10"/>
          <p:cNvGrpSpPr/>
          <p:nvPr/>
        </p:nvGrpSpPr>
        <p:grpSpPr>
          <a:xfrm rot="0">
            <a:off x="13547" y="1038420"/>
            <a:ext cx="4267200" cy="1148080"/>
            <a:chOff x="0" y="0"/>
            <a:chExt cx="5689600" cy="1530773"/>
          </a:xfrm>
        </p:grpSpPr>
        <p:sp>
          <p:nvSpPr>
            <p:cNvPr name="Freeform 11" id="11"/>
            <p:cNvSpPr/>
            <p:nvPr/>
          </p:nvSpPr>
          <p:spPr>
            <a:xfrm flipH="false" flipV="false" rot="0">
              <a:off x="0" y="0"/>
              <a:ext cx="5689092" cy="1530223"/>
            </a:xfrm>
            <a:custGeom>
              <a:avLst/>
              <a:gdLst/>
              <a:ahLst/>
              <a:cxnLst/>
              <a:rect r="r" b="b" t="t" l="l"/>
              <a:pathLst>
                <a:path h="1530223" w="5689092">
                  <a:moveTo>
                    <a:pt x="4924044" y="1530223"/>
                  </a:moveTo>
                  <a:lnTo>
                    <a:pt x="0" y="1530223"/>
                  </a:lnTo>
                  <a:lnTo>
                    <a:pt x="0" y="0"/>
                  </a:lnTo>
                  <a:lnTo>
                    <a:pt x="4924044" y="0"/>
                  </a:lnTo>
                  <a:lnTo>
                    <a:pt x="5689092" y="765048"/>
                  </a:lnTo>
                  <a:lnTo>
                    <a:pt x="4924044" y="1530096"/>
                  </a:lnTo>
                  <a:close/>
                </a:path>
              </a:pathLst>
            </a:custGeom>
            <a:solidFill>
              <a:srgbClr val="00AAAD"/>
            </a:solidFill>
          </p:spPr>
        </p:sp>
      </p:grpSp>
      <p:sp>
        <p:nvSpPr>
          <p:cNvPr name="TextBox 12" id="12"/>
          <p:cNvSpPr txBox="true"/>
          <p:nvPr/>
        </p:nvSpPr>
        <p:spPr>
          <a:xfrm rot="0">
            <a:off x="267525" y="5123768"/>
            <a:ext cx="4094207" cy="1295400"/>
          </a:xfrm>
          <a:prstGeom prst="rect">
            <a:avLst/>
          </a:prstGeom>
        </p:spPr>
        <p:txBody>
          <a:bodyPr anchor="t" rtlCol="false" tIns="0" lIns="0" bIns="0" rIns="0">
            <a:spAutoFit/>
          </a:bodyPr>
          <a:lstStyle/>
          <a:p>
            <a:pPr algn="l">
              <a:lnSpc>
                <a:spcPts val="2560"/>
              </a:lnSpc>
            </a:pPr>
            <a:r>
              <a:rPr lang="en-US" b="true" sz="2133" spc="-6">
                <a:solidFill>
                  <a:srgbClr val="000000"/>
                </a:solidFill>
                <a:latin typeface="Times New Roman Bold"/>
                <a:ea typeface="Times New Roman Bold"/>
                <a:cs typeface="Times New Roman Bold"/>
                <a:sym typeface="Times New Roman Bold"/>
              </a:rPr>
              <a:t>220701203</a:t>
            </a:r>
          </a:p>
          <a:p>
            <a:pPr algn="l">
              <a:lnSpc>
                <a:spcPts val="2560"/>
              </a:lnSpc>
            </a:pPr>
            <a:r>
              <a:rPr lang="en-US" b="true" sz="2133" spc="-6">
                <a:solidFill>
                  <a:srgbClr val="000000"/>
                </a:solidFill>
                <a:latin typeface="Times New Roman Bold"/>
                <a:ea typeface="Times New Roman Bold"/>
                <a:cs typeface="Times New Roman Bold"/>
                <a:sym typeface="Times New Roman Bold"/>
              </a:rPr>
              <a:t>Praveen Kumar S</a:t>
            </a:r>
          </a:p>
          <a:p>
            <a:pPr algn="l">
              <a:lnSpc>
                <a:spcPts val="2304"/>
              </a:lnSpc>
            </a:pPr>
            <a:r>
              <a:rPr lang="en-US" b="true" sz="1920" spc="-6">
                <a:solidFill>
                  <a:srgbClr val="000000"/>
                </a:solidFill>
                <a:latin typeface="Times New Roman Bold"/>
                <a:ea typeface="Times New Roman Bold"/>
                <a:cs typeface="Times New Roman Bold"/>
                <a:sym typeface="Times New Roman Bold"/>
              </a:rPr>
              <a:t>Dr.N</a:t>
            </a:r>
            <a:r>
              <a:rPr lang="en-US" sz="1920" spc="-6">
                <a:solidFill>
                  <a:srgbClr val="000000"/>
                </a:solidFill>
                <a:latin typeface="Times New Roman"/>
                <a:ea typeface="Times New Roman"/>
                <a:cs typeface="Times New Roman"/>
                <a:sym typeface="Times New Roman"/>
              </a:rPr>
              <a:t>.</a:t>
            </a:r>
            <a:r>
              <a:rPr lang="en-US" b="true" sz="1920" spc="-6">
                <a:solidFill>
                  <a:srgbClr val="000000"/>
                </a:solidFill>
                <a:latin typeface="Times New Roman Bold"/>
                <a:ea typeface="Times New Roman Bold"/>
                <a:cs typeface="Times New Roman Bold"/>
                <a:sym typeface="Times New Roman Bold"/>
              </a:rPr>
              <a:t>Durai Murugan</a:t>
            </a:r>
          </a:p>
          <a:p>
            <a:pPr algn="l">
              <a:lnSpc>
                <a:spcPts val="2560"/>
              </a:lnSpc>
            </a:pPr>
            <a:r>
              <a:rPr lang="en-US" b="true" sz="2133" spc="9">
                <a:solidFill>
                  <a:srgbClr val="000000"/>
                </a:solidFill>
                <a:latin typeface="Times New Roman Bold"/>
                <a:ea typeface="Times New Roman Bold"/>
                <a:cs typeface="Times New Roman Bold"/>
                <a:sym typeface="Times New Roman Bold"/>
              </a:rPr>
              <a:t>Computer Science and Engineering</a:t>
            </a:r>
          </a:p>
        </p:txBody>
      </p:sp>
      <p:sp>
        <p:nvSpPr>
          <p:cNvPr name="TextBox 13" id="13"/>
          <p:cNvSpPr txBox="true"/>
          <p:nvPr/>
        </p:nvSpPr>
        <p:spPr>
          <a:xfrm rot="0">
            <a:off x="279462" y="1289359"/>
            <a:ext cx="3215301" cy="664633"/>
          </a:xfrm>
          <a:prstGeom prst="rect">
            <a:avLst/>
          </a:prstGeom>
        </p:spPr>
        <p:txBody>
          <a:bodyPr anchor="t" rtlCol="false" tIns="0" lIns="0" bIns="0" rIns="0">
            <a:spAutoFit/>
          </a:bodyPr>
          <a:lstStyle/>
          <a:p>
            <a:pPr algn="l">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Robotic Process Automation</a:t>
            </a:r>
          </a:p>
        </p:txBody>
      </p:sp>
      <p:sp>
        <p:nvSpPr>
          <p:cNvPr name="TextBox 14" id="14"/>
          <p:cNvSpPr txBox="true"/>
          <p:nvPr/>
        </p:nvSpPr>
        <p:spPr>
          <a:xfrm rot="0">
            <a:off x="374041" y="3039312"/>
            <a:ext cx="5874788" cy="1238250"/>
          </a:xfrm>
          <a:prstGeom prst="rect">
            <a:avLst/>
          </a:prstGeom>
        </p:spPr>
        <p:txBody>
          <a:bodyPr anchor="t" rtlCol="false" tIns="0" lIns="0" bIns="0" rIns="0">
            <a:spAutoFit/>
          </a:bodyPr>
          <a:lstStyle/>
          <a:p>
            <a:pPr algn="l">
              <a:lnSpc>
                <a:spcPts val="4887"/>
              </a:lnSpc>
            </a:pPr>
            <a:r>
              <a:rPr lang="en-US" sz="4072" spc="36">
                <a:solidFill>
                  <a:srgbClr val="FFFFFF"/>
                </a:solidFill>
                <a:latin typeface="TT Rounds Condensed"/>
                <a:ea typeface="TT Rounds Condensed"/>
                <a:cs typeface="TT Rounds Condensed"/>
                <a:sym typeface="TT Rounds Condensed"/>
              </a:rPr>
              <a:t>ORDER TRACKER  BOT</a:t>
            </a:r>
          </a:p>
          <a:p>
            <a:pPr algn="l">
              <a:lnSpc>
                <a:spcPts val="4887"/>
              </a:lnSpc>
            </a:pPr>
            <a:r>
              <a:rPr lang="en-US" sz="4072" spc="38">
                <a:solidFill>
                  <a:srgbClr val="FFFFFF"/>
                </a:solidFill>
                <a:latin typeface="TT Rounds Condensed"/>
                <a:ea typeface="TT Rounds Condensed"/>
                <a:cs typeface="TT Rounds Condensed"/>
                <a:sym typeface="TT Rounds Condensed"/>
              </a:rPr>
              <a:t>                             </a:t>
            </a:r>
          </a:p>
        </p:txBody>
      </p:sp>
      <p:sp>
        <p:nvSpPr>
          <p:cNvPr name="Freeform 15" id="15"/>
          <p:cNvSpPr/>
          <p:nvPr/>
        </p:nvSpPr>
        <p:spPr>
          <a:xfrm flipH="false" flipV="false" rot="0">
            <a:off x="4948838" y="1577143"/>
            <a:ext cx="1892227" cy="3400212"/>
          </a:xfrm>
          <a:custGeom>
            <a:avLst/>
            <a:gdLst/>
            <a:ahLst/>
            <a:cxnLst/>
            <a:rect r="r" b="b" t="t" l="l"/>
            <a:pathLst>
              <a:path h="3400212" w="1892227">
                <a:moveTo>
                  <a:pt x="0" y="0"/>
                </a:moveTo>
                <a:lnTo>
                  <a:pt x="1892228" y="0"/>
                </a:lnTo>
                <a:lnTo>
                  <a:pt x="1892228" y="3400213"/>
                </a:lnTo>
                <a:lnTo>
                  <a:pt x="0" y="3400213"/>
                </a:lnTo>
                <a:lnTo>
                  <a:pt x="0" y="0"/>
                </a:lnTo>
                <a:close/>
              </a:path>
            </a:pathLst>
          </a:custGeom>
          <a:blipFill>
            <a:blip r:embed="rId7"/>
            <a:stretch>
              <a:fillRect l="-44" t="0" r="-44" b="0"/>
            </a:stretch>
          </a:blipFill>
        </p:spPr>
      </p:sp>
      <p:grpSp>
        <p:nvGrpSpPr>
          <p:cNvPr name="Group 16" id="16"/>
          <p:cNvGrpSpPr/>
          <p:nvPr/>
        </p:nvGrpSpPr>
        <p:grpSpPr>
          <a:xfrm rot="0">
            <a:off x="4962385" y="1631330"/>
            <a:ext cx="1784095" cy="3291840"/>
            <a:chOff x="0" y="0"/>
            <a:chExt cx="2378793" cy="4389120"/>
          </a:xfrm>
        </p:grpSpPr>
        <p:sp>
          <p:nvSpPr>
            <p:cNvPr name="Freeform 17" id="17"/>
            <p:cNvSpPr/>
            <p:nvPr/>
          </p:nvSpPr>
          <p:spPr>
            <a:xfrm flipH="false" flipV="false" rot="0">
              <a:off x="0" y="0"/>
              <a:ext cx="2378456" cy="4389120"/>
            </a:xfrm>
            <a:custGeom>
              <a:avLst/>
              <a:gdLst/>
              <a:ahLst/>
              <a:cxnLst/>
              <a:rect r="r" b="b" t="t" l="l"/>
              <a:pathLst>
                <a:path h="4389120" w="2378456">
                  <a:moveTo>
                    <a:pt x="183896" y="4389120"/>
                  </a:moveTo>
                  <a:lnTo>
                    <a:pt x="0" y="4389120"/>
                  </a:lnTo>
                  <a:lnTo>
                    <a:pt x="2194560" y="2194560"/>
                  </a:lnTo>
                  <a:lnTo>
                    <a:pt x="0" y="0"/>
                  </a:lnTo>
                  <a:lnTo>
                    <a:pt x="183896" y="0"/>
                  </a:lnTo>
                  <a:lnTo>
                    <a:pt x="2378456" y="2194560"/>
                  </a:lnTo>
                  <a:lnTo>
                    <a:pt x="183896" y="4389120"/>
                  </a:lnTo>
                  <a:close/>
                </a:path>
              </a:pathLst>
            </a:custGeom>
            <a:solidFill>
              <a:srgbClr val="A1A6A9"/>
            </a:solidFill>
          </p:spPr>
        </p:sp>
      </p:grpSp>
      <p:sp>
        <p:nvSpPr>
          <p:cNvPr name="Freeform 18" id="18"/>
          <p:cNvSpPr/>
          <p:nvPr/>
        </p:nvSpPr>
        <p:spPr>
          <a:xfrm flipH="false" flipV="false" rot="0">
            <a:off x="7603503" y="4804036"/>
            <a:ext cx="1921133" cy="1498021"/>
          </a:xfrm>
          <a:custGeom>
            <a:avLst/>
            <a:gdLst/>
            <a:ahLst/>
            <a:cxnLst/>
            <a:rect r="r" b="b" t="t" l="l"/>
            <a:pathLst>
              <a:path h="1498021" w="1921133">
                <a:moveTo>
                  <a:pt x="0" y="0"/>
                </a:moveTo>
                <a:lnTo>
                  <a:pt x="1921133" y="0"/>
                </a:lnTo>
                <a:lnTo>
                  <a:pt x="1921133" y="1498022"/>
                </a:lnTo>
                <a:lnTo>
                  <a:pt x="0" y="1498022"/>
                </a:lnTo>
                <a:lnTo>
                  <a:pt x="0" y="0"/>
                </a:lnTo>
                <a:close/>
              </a:path>
            </a:pathLst>
          </a:custGeom>
          <a:blipFill>
            <a:blip r:embed="rId8"/>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01246" y="134316"/>
            <a:ext cx="3122520" cy="2928740"/>
          </a:xfrm>
          <a:custGeom>
            <a:avLst/>
            <a:gdLst/>
            <a:ahLst/>
            <a:cxnLst/>
            <a:rect r="r" b="b" t="t" l="l"/>
            <a:pathLst>
              <a:path h="2928740" w="3122520">
                <a:moveTo>
                  <a:pt x="0" y="0"/>
                </a:moveTo>
                <a:lnTo>
                  <a:pt x="3122520" y="0"/>
                </a:lnTo>
                <a:lnTo>
                  <a:pt x="3122520" y="2928740"/>
                </a:lnTo>
                <a:lnTo>
                  <a:pt x="0" y="2928740"/>
                </a:lnTo>
                <a:lnTo>
                  <a:pt x="0" y="0"/>
                </a:lnTo>
                <a:close/>
              </a:path>
            </a:pathLst>
          </a:custGeom>
          <a:blipFill>
            <a:blip r:embed="rId2"/>
            <a:stretch>
              <a:fillRect l="0" t="0" r="0" b="-6616"/>
            </a:stretch>
          </a:blipFill>
        </p:spPr>
      </p:sp>
      <p:sp>
        <p:nvSpPr>
          <p:cNvPr name="Freeform 3" id="3"/>
          <p:cNvSpPr/>
          <p:nvPr/>
        </p:nvSpPr>
        <p:spPr>
          <a:xfrm flipH="false" flipV="false" rot="0">
            <a:off x="2603630" y="3399032"/>
            <a:ext cx="5280208" cy="3459170"/>
          </a:xfrm>
          <a:custGeom>
            <a:avLst/>
            <a:gdLst/>
            <a:ahLst/>
            <a:cxnLst/>
            <a:rect r="r" b="b" t="t" l="l"/>
            <a:pathLst>
              <a:path h="3459170" w="5280208">
                <a:moveTo>
                  <a:pt x="0" y="0"/>
                </a:moveTo>
                <a:lnTo>
                  <a:pt x="5280208" y="0"/>
                </a:lnTo>
                <a:lnTo>
                  <a:pt x="5280208" y="3459170"/>
                </a:lnTo>
                <a:lnTo>
                  <a:pt x="0" y="3459170"/>
                </a:lnTo>
                <a:lnTo>
                  <a:pt x="0" y="0"/>
                </a:lnTo>
                <a:close/>
              </a:path>
            </a:pathLst>
          </a:custGeom>
          <a:blipFill>
            <a:blip r:embed="rId3"/>
            <a:stretch>
              <a:fillRect l="0" t="-682" r="0" b="-535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33">
                <a:solidFill>
                  <a:srgbClr val="000000"/>
                </a:solidFill>
                <a:latin typeface="Times New Roman"/>
                <a:ea typeface="Times New Roman"/>
                <a:cs typeface="Times New Roman"/>
                <a:sym typeface="Times New Roman"/>
              </a:rPr>
              <a:t>Conclusion</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10</a:t>
            </a:r>
          </a:p>
        </p:txBody>
      </p:sp>
      <p:sp>
        <p:nvSpPr>
          <p:cNvPr name="TextBox 12" id="12"/>
          <p:cNvSpPr txBox="true"/>
          <p:nvPr/>
        </p:nvSpPr>
        <p:spPr>
          <a:xfrm rot="0">
            <a:off x="601605" y="1133475"/>
            <a:ext cx="8716236" cy="5000625"/>
          </a:xfrm>
          <a:prstGeom prst="rect">
            <a:avLst/>
          </a:prstGeom>
        </p:spPr>
        <p:txBody>
          <a:bodyPr anchor="t" rtlCol="false" tIns="0" lIns="0" bIns="0" rIns="0">
            <a:spAutoFit/>
          </a:bodyPr>
          <a:lstStyle/>
          <a:p>
            <a:pPr algn="l">
              <a:lnSpc>
                <a:spcPts val="3071"/>
              </a:lnSpc>
            </a:pPr>
          </a:p>
          <a:p>
            <a:pPr algn="l">
              <a:lnSpc>
                <a:spcPts val="3071"/>
              </a:lnSpc>
            </a:pPr>
            <a:r>
              <a:rPr lang="en-US" sz="2559" spc="23">
                <a:solidFill>
                  <a:srgbClr val="000000"/>
                </a:solidFill>
                <a:latin typeface="Times New Roman"/>
                <a:ea typeface="Times New Roman"/>
                <a:cs typeface="Times New Roman"/>
                <a:sym typeface="Times New Roman"/>
              </a:rPr>
              <a:t>The Order Tracker Bot offers a comprehensive solution to enhance the order tracking experience for both businesses and customers. By providing real-time, transparent updates at every stage of the delivery process, it ensures customers are always informed, reducing uncertainty and improving satisfaction. With features like multi-channel communication, customizable notifications, and proactive alerts, the bot offers a personalized and convenient tracking experience. Its seamless integration with backend systems ensures accurate and timely updates, while its user-friendly interface makes it accessible to everyone.</a:t>
            </a:r>
          </a:p>
          <a:p>
            <a:pPr algn="l">
              <a:lnSpc>
                <a:spcPts val="3071"/>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107670" y="2263487"/>
            <a:ext cx="5533136" cy="3305175"/>
          </a:xfrm>
          <a:prstGeom prst="rect">
            <a:avLst/>
          </a:prstGeom>
        </p:spPr>
        <p:txBody>
          <a:bodyPr anchor="t" rtlCol="false" tIns="0" lIns="0" bIns="0" rIns="0">
            <a:spAutoFit/>
          </a:bodyPr>
          <a:lstStyle/>
          <a:p>
            <a:pPr algn="l">
              <a:lnSpc>
                <a:spcPts val="12287"/>
              </a:lnSpc>
            </a:pPr>
            <a:r>
              <a:rPr lang="en-US" sz="10239" spc="95">
                <a:solidFill>
                  <a:srgbClr val="00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33">
                <a:solidFill>
                  <a:srgbClr val="000000"/>
                </a:solidFill>
                <a:latin typeface="Times New Roman"/>
                <a:ea typeface="Times New Roman"/>
                <a:cs typeface="Times New Roman"/>
                <a:sym typeface="Times New Roman"/>
              </a:rPr>
              <a:t>Abstract</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2</a:t>
            </a:r>
          </a:p>
        </p:txBody>
      </p:sp>
      <p:sp>
        <p:nvSpPr>
          <p:cNvPr name="TextBox 12" id="12"/>
          <p:cNvSpPr txBox="true"/>
          <p:nvPr/>
        </p:nvSpPr>
        <p:spPr>
          <a:xfrm rot="0">
            <a:off x="281093" y="1265555"/>
            <a:ext cx="8939234" cy="5762625"/>
          </a:xfrm>
          <a:prstGeom prst="rect">
            <a:avLst/>
          </a:prstGeom>
        </p:spPr>
        <p:txBody>
          <a:bodyPr anchor="t" rtlCol="false" tIns="0" lIns="0" bIns="0" rIns="0">
            <a:spAutoFit/>
          </a:bodyPr>
          <a:lstStyle/>
          <a:p>
            <a:pPr algn="just">
              <a:lnSpc>
                <a:spcPts val="3071"/>
              </a:lnSpc>
            </a:pPr>
          </a:p>
          <a:p>
            <a:pPr algn="just">
              <a:lnSpc>
                <a:spcPts val="3071"/>
              </a:lnSpc>
            </a:pPr>
            <a:r>
              <a:rPr lang="en-US" sz="2559">
                <a:solidFill>
                  <a:srgbClr val="000000"/>
                </a:solidFill>
                <a:latin typeface="Times New Roman"/>
                <a:ea typeface="Times New Roman"/>
                <a:cs typeface="Times New Roman"/>
                <a:sym typeface="Times New Roman"/>
              </a:rPr>
              <a:t>The Order Tracker Bot is a virtual assistant designed to streamline order management and improve customer experience. It provides real-time updates on order statuses, including dispatch, transit, and delivery, accessible through  email. Users can track shipping progress, receive estimated delivery times, and customize notifications for specific updates, such as delivery windows or location alerts. By automating order inquiries and reducing response times, the bot helps businesses enhance transparency and customer satisfaction. Additionally, it offers insights into potential delays and suggests solutions to optimize delivery processes. Suitable for e-commerce platforms and logistics providers, the Order Tracker Bot simplifies tracking and improves efficiency for both businesses and customers.</a:t>
            </a:r>
          </a:p>
          <a:p>
            <a:pPr algn="just">
              <a:lnSpc>
                <a:spcPts val="307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Times New Roman"/>
                <a:ea typeface="Times New Roman"/>
                <a:cs typeface="Times New Roman"/>
                <a:sym typeface="Times New Roman"/>
              </a:rPr>
              <a:t>Need for the Proposed System</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3</a:t>
            </a:r>
          </a:p>
        </p:txBody>
      </p:sp>
      <p:sp>
        <p:nvSpPr>
          <p:cNvPr name="TextBox 12" id="12"/>
          <p:cNvSpPr txBox="true"/>
          <p:nvPr/>
        </p:nvSpPr>
        <p:spPr>
          <a:xfrm rot="0">
            <a:off x="454407" y="844118"/>
            <a:ext cx="8793884" cy="6143625"/>
          </a:xfrm>
          <a:prstGeom prst="rect">
            <a:avLst/>
          </a:prstGeom>
        </p:spPr>
        <p:txBody>
          <a:bodyPr anchor="t" rtlCol="false" tIns="0" lIns="0" bIns="0" rIns="0">
            <a:spAutoFit/>
          </a:bodyPr>
          <a:lstStyle/>
          <a:p>
            <a:pPr algn="just">
              <a:lnSpc>
                <a:spcPts val="3071"/>
              </a:lnSpc>
            </a:pPr>
          </a:p>
          <a:p>
            <a:pPr algn="just">
              <a:lnSpc>
                <a:spcPts val="3071"/>
              </a:lnSpc>
            </a:pPr>
            <a:r>
              <a:rPr lang="en-US" sz="2559">
                <a:solidFill>
                  <a:srgbClr val="000000"/>
                </a:solidFill>
                <a:latin typeface="Times New Roman"/>
                <a:ea typeface="Times New Roman"/>
                <a:cs typeface="Times New Roman"/>
                <a:sym typeface="Times New Roman"/>
              </a:rPr>
              <a:t>The Order Tracker System stands out from other tracking solutions by offering a more detailed and user-centric approach to delivery updates. Unlike traditional systems that provide limited information, this advanced tracker ensures users are informed at every possible stage of the delivery process. From order confirmation and packaging to dispatch, transit, and final delivery, the system offers timely notifications that keep users updated in real-time.</a:t>
            </a:r>
          </a:p>
          <a:p>
            <a:pPr algn="just">
              <a:lnSpc>
                <a:spcPts val="3071"/>
              </a:lnSpc>
            </a:pPr>
            <a:r>
              <a:rPr lang="en-US" sz="2559">
                <a:solidFill>
                  <a:srgbClr val="000000"/>
                </a:solidFill>
                <a:latin typeface="Times New Roman"/>
                <a:ea typeface="Times New Roman"/>
                <a:cs typeface="Times New Roman"/>
                <a:sym typeface="Times New Roman"/>
              </a:rPr>
              <a:t>Its ability to provide granular updates, such as when an order is being processed, handed over to the courier, or delayed due to unforeseen circumstances, creates a level of transparency that fosters trust and confidence. Additionally, the system allows users to customize notifications, choosing to receive updates through their preferred channels, such as email,</a:t>
            </a:r>
          </a:p>
          <a:p>
            <a:pPr algn="just">
              <a:lnSpc>
                <a:spcPts val="307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629404" y="-3382"/>
            <a:ext cx="8057169" cy="1393892"/>
          </a:xfrm>
          <a:prstGeom prst="rect">
            <a:avLst/>
          </a:prstGeom>
        </p:spPr>
        <p:txBody>
          <a:bodyPr anchor="t" rtlCol="false" tIns="0" lIns="0" bIns="0" rIns="0">
            <a:spAutoFit/>
          </a:bodyPr>
          <a:lstStyle/>
          <a:p>
            <a:pPr algn="l">
              <a:lnSpc>
                <a:spcPts val="5194"/>
              </a:lnSpc>
            </a:pPr>
            <a:r>
              <a:rPr lang="en-US" sz="4328" spc="30">
                <a:solidFill>
                  <a:srgbClr val="000000"/>
                </a:solidFill>
                <a:latin typeface="Times New Roman"/>
                <a:ea typeface="Times New Roman"/>
                <a:cs typeface="Times New Roman"/>
                <a:sym typeface="Times New Roman"/>
              </a:rPr>
              <a:t>Advantages of the Proposed System</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4</a:t>
            </a:r>
          </a:p>
        </p:txBody>
      </p:sp>
      <p:sp>
        <p:nvSpPr>
          <p:cNvPr name="TextBox 12" id="12"/>
          <p:cNvSpPr txBox="true"/>
          <p:nvPr/>
        </p:nvSpPr>
        <p:spPr>
          <a:xfrm rot="0">
            <a:off x="85464" y="1991057"/>
            <a:ext cx="9145049" cy="3571875"/>
          </a:xfrm>
          <a:prstGeom prst="rect">
            <a:avLst/>
          </a:prstGeom>
        </p:spPr>
        <p:txBody>
          <a:bodyPr anchor="t" rtlCol="false" tIns="0" lIns="0" bIns="0" rIns="0">
            <a:spAutoFit/>
          </a:bodyPr>
          <a:lstStyle/>
          <a:p>
            <a:pPr algn="l" marL="563834" indent="-281917" lvl="1">
              <a:lnSpc>
                <a:spcPts val="3133"/>
              </a:lnSpc>
              <a:buAutoNum type="arabicPeriod" startAt="1"/>
            </a:pPr>
            <a:r>
              <a:rPr lang="en-US" b="true" sz="2611">
                <a:solidFill>
                  <a:srgbClr val="000000"/>
                </a:solidFill>
                <a:latin typeface="Times New Roman Bold"/>
                <a:ea typeface="Times New Roman Bold"/>
                <a:cs typeface="Times New Roman Bold"/>
                <a:sym typeface="Times New Roman Bold"/>
              </a:rPr>
              <a:t>Enhanced Transparency and Customer Experience:</a:t>
            </a:r>
            <a:r>
              <a:rPr lang="en-US" sz="2611">
                <a:solidFill>
                  <a:srgbClr val="000000"/>
                </a:solidFill>
                <a:latin typeface="Times New Roman"/>
                <a:ea typeface="Times New Roman"/>
                <a:cs typeface="Times New Roman"/>
                <a:sym typeface="Times New Roman"/>
              </a:rPr>
              <a:t> The system provides real-time updates at every stage of delivery, ensuring users are always informed, reducing uncertainties, and fostering trust.</a:t>
            </a:r>
          </a:p>
          <a:p>
            <a:pPr algn="l" marL="563834" indent="-281917" lvl="1">
              <a:lnSpc>
                <a:spcPts val="3133"/>
              </a:lnSpc>
              <a:buAutoNum type="arabicPeriod" startAt="1"/>
            </a:pPr>
            <a:r>
              <a:rPr lang="en-US" b="true" sz="2611">
                <a:solidFill>
                  <a:srgbClr val="000000"/>
                </a:solidFill>
                <a:latin typeface="Times New Roman Bold"/>
                <a:ea typeface="Times New Roman Bold"/>
                <a:cs typeface="Times New Roman Bold"/>
                <a:sym typeface="Times New Roman Bold"/>
              </a:rPr>
              <a:t>Operational Efficiency and Business Advantage:</a:t>
            </a:r>
            <a:r>
              <a:rPr lang="en-US" sz="2611">
                <a:solidFill>
                  <a:srgbClr val="000000"/>
                </a:solidFill>
                <a:latin typeface="Times New Roman"/>
                <a:ea typeface="Times New Roman"/>
                <a:cs typeface="Times New Roman"/>
                <a:sym typeface="Times New Roman"/>
              </a:rPr>
              <a:t> Proactive notifications reduce customer support queries, streamline logistics, and give businesses a competitive edge by offering superior tracking capabilities.</a:t>
            </a:r>
          </a:p>
          <a:p>
            <a:pPr algn="l">
              <a:lnSpc>
                <a:spcPts val="313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457381" y="-17780"/>
            <a:ext cx="8762091" cy="2244715"/>
          </a:xfrm>
          <a:prstGeom prst="rect">
            <a:avLst/>
          </a:prstGeom>
        </p:spPr>
        <p:txBody>
          <a:bodyPr anchor="t" rtlCol="false" tIns="0" lIns="0" bIns="0" rIns="0">
            <a:spAutoFit/>
          </a:bodyPr>
          <a:lstStyle/>
          <a:p>
            <a:pPr algn="l">
              <a:lnSpc>
                <a:spcPts val="5648"/>
              </a:lnSpc>
            </a:pPr>
            <a:r>
              <a:rPr lang="en-US" sz="4707" spc="32">
                <a:solidFill>
                  <a:srgbClr val="000000"/>
                </a:solidFill>
                <a:latin typeface="Times New Roman"/>
                <a:ea typeface="Times New Roman"/>
                <a:cs typeface="Times New Roman"/>
                <a:sym typeface="Times New Roman"/>
              </a:rPr>
              <a:t>Advantages of the Proposed System</a:t>
            </a:r>
          </a:p>
          <a:p>
            <a:pPr algn="l">
              <a:lnSpc>
                <a:spcPts val="5648"/>
              </a:lnSpc>
            </a:pP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5</a:t>
            </a:r>
          </a:p>
        </p:txBody>
      </p:sp>
      <p:sp>
        <p:nvSpPr>
          <p:cNvPr name="TextBox 12" id="12"/>
          <p:cNvSpPr txBox="true"/>
          <p:nvPr/>
        </p:nvSpPr>
        <p:spPr>
          <a:xfrm rot="0">
            <a:off x="555068" y="1959194"/>
            <a:ext cx="8205841" cy="3857625"/>
          </a:xfrm>
          <a:prstGeom prst="rect">
            <a:avLst/>
          </a:prstGeom>
        </p:spPr>
        <p:txBody>
          <a:bodyPr anchor="t" rtlCol="false" tIns="0" lIns="0" bIns="0" rIns="0">
            <a:spAutoFit/>
          </a:bodyPr>
          <a:lstStyle/>
          <a:p>
            <a:pPr algn="l">
              <a:lnSpc>
                <a:spcPts val="3071"/>
              </a:lnSpc>
            </a:pPr>
            <a:r>
              <a:rPr lang="en-US" sz="2559" b="true">
                <a:solidFill>
                  <a:srgbClr val="000000"/>
                </a:solidFill>
                <a:latin typeface="Times New Roman Bold"/>
                <a:ea typeface="Times New Roman Bold"/>
                <a:cs typeface="Times New Roman Bold"/>
                <a:sym typeface="Times New Roman Bold"/>
              </a:rPr>
              <a:t>3. Reduced Customer Support Load:</a:t>
            </a:r>
          </a:p>
          <a:p>
            <a:pPr algn="l">
              <a:lnSpc>
                <a:spcPts val="3071"/>
              </a:lnSpc>
            </a:pPr>
            <a:r>
              <a:rPr lang="en-US" sz="2559">
                <a:solidFill>
                  <a:srgbClr val="000000"/>
                </a:solidFill>
                <a:latin typeface="Times New Roman"/>
                <a:ea typeface="Times New Roman"/>
                <a:cs typeface="Times New Roman"/>
                <a:sym typeface="Times New Roman"/>
              </a:rPr>
              <a:t>With proactive notifications, the system minimizes the need for customers to reach out to support teams for status updates, reducing the workload on help desks and improving overall efficiency.</a:t>
            </a:r>
          </a:p>
          <a:p>
            <a:pPr algn="l">
              <a:lnSpc>
                <a:spcPts val="3071"/>
              </a:lnSpc>
            </a:pPr>
            <a:r>
              <a:rPr lang="en-US" sz="2559" b="true">
                <a:solidFill>
                  <a:srgbClr val="000000"/>
                </a:solidFill>
                <a:latin typeface="Times New Roman Bold"/>
                <a:ea typeface="Times New Roman Bold"/>
                <a:cs typeface="Times New Roman Bold"/>
                <a:sym typeface="Times New Roman Bold"/>
              </a:rPr>
              <a:t>4. Customizable Notifications:</a:t>
            </a:r>
          </a:p>
          <a:p>
            <a:pPr algn="l">
              <a:lnSpc>
                <a:spcPts val="3071"/>
              </a:lnSpc>
            </a:pPr>
            <a:r>
              <a:rPr lang="en-US" sz="2559">
                <a:solidFill>
                  <a:srgbClr val="000000"/>
                </a:solidFill>
                <a:latin typeface="Times New Roman"/>
                <a:ea typeface="Times New Roman"/>
                <a:cs typeface="Times New Roman"/>
                <a:sym typeface="Times New Roman"/>
              </a:rPr>
              <a:t>Users can choose how and when they want to receive updates, tailoring the system to their preferences and making the experience more convenient and user-friendly.</a:t>
            </a:r>
          </a:p>
          <a:p>
            <a:pPr algn="l">
              <a:lnSpc>
                <a:spcPts val="307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33">
                <a:solidFill>
                  <a:srgbClr val="000000"/>
                </a:solidFill>
                <a:latin typeface="Times New Roman"/>
                <a:ea typeface="Times New Roman"/>
                <a:cs typeface="Times New Roman"/>
                <a:sym typeface="Times New Roman"/>
              </a:rPr>
              <a:t>Main Objective</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6</a:t>
            </a:r>
          </a:p>
        </p:txBody>
      </p:sp>
      <p:sp>
        <p:nvSpPr>
          <p:cNvPr name="TextBox 12" id="12"/>
          <p:cNvSpPr txBox="true"/>
          <p:nvPr/>
        </p:nvSpPr>
        <p:spPr>
          <a:xfrm rot="0">
            <a:off x="281093" y="1843951"/>
            <a:ext cx="9875469" cy="3306865"/>
          </a:xfrm>
          <a:prstGeom prst="rect">
            <a:avLst/>
          </a:prstGeom>
        </p:spPr>
        <p:txBody>
          <a:bodyPr anchor="t" rtlCol="false" tIns="0" lIns="0" bIns="0" rIns="0">
            <a:spAutoFit/>
          </a:bodyPr>
          <a:lstStyle/>
          <a:p>
            <a:pPr algn="l" marL="589282" indent="-294641" lvl="1">
              <a:lnSpc>
                <a:spcPts val="3275"/>
              </a:lnSpc>
              <a:buAutoNum type="arabicPeriod" startAt="1"/>
            </a:pPr>
            <a:r>
              <a:rPr lang="en-US" sz="2729">
                <a:solidFill>
                  <a:srgbClr val="000000"/>
                </a:solidFill>
                <a:latin typeface="Times New Roman"/>
                <a:ea typeface="Times New Roman"/>
                <a:cs typeface="Times New Roman"/>
                <a:sym typeface="Times New Roman"/>
              </a:rPr>
              <a:t>Real-Time Order Updates.</a:t>
            </a:r>
          </a:p>
          <a:p>
            <a:pPr algn="l" marL="589281" indent="-294641" lvl="1">
              <a:lnSpc>
                <a:spcPts val="3275"/>
              </a:lnSpc>
              <a:buAutoNum type="arabicPeriod" startAt="1"/>
            </a:pPr>
            <a:r>
              <a:rPr lang="en-US" sz="2729">
                <a:solidFill>
                  <a:srgbClr val="000000"/>
                </a:solidFill>
                <a:latin typeface="Times New Roman"/>
                <a:ea typeface="Times New Roman"/>
                <a:cs typeface="Times New Roman"/>
                <a:sym typeface="Times New Roman"/>
              </a:rPr>
              <a:t>Enhanced</a:t>
            </a:r>
            <a:r>
              <a:rPr lang="en-US" sz="2729">
                <a:solidFill>
                  <a:srgbClr val="000000"/>
                </a:solidFill>
                <a:latin typeface="Times New Roman"/>
                <a:ea typeface="Times New Roman"/>
                <a:cs typeface="Times New Roman"/>
                <a:sym typeface="Times New Roman"/>
              </a:rPr>
              <a:t> Customer Experience.</a:t>
            </a:r>
          </a:p>
          <a:p>
            <a:pPr algn="l" marL="589281" indent="-294641" lvl="1">
              <a:lnSpc>
                <a:spcPts val="3275"/>
              </a:lnSpc>
              <a:buAutoNum type="arabicPeriod" startAt="1"/>
            </a:pPr>
            <a:r>
              <a:rPr lang="en-US" sz="2729">
                <a:solidFill>
                  <a:srgbClr val="000000"/>
                </a:solidFill>
                <a:latin typeface="Times New Roman"/>
                <a:ea typeface="Times New Roman"/>
                <a:cs typeface="Times New Roman"/>
                <a:sym typeface="Times New Roman"/>
              </a:rPr>
              <a:t>Proactive Notifications.</a:t>
            </a:r>
          </a:p>
          <a:p>
            <a:pPr algn="l" marL="589281" indent="-294641" lvl="1">
              <a:lnSpc>
                <a:spcPts val="3275"/>
              </a:lnSpc>
              <a:buAutoNum type="arabicPeriod" startAt="1"/>
            </a:pPr>
            <a:r>
              <a:rPr lang="en-US" sz="2729">
                <a:solidFill>
                  <a:srgbClr val="000000"/>
                </a:solidFill>
                <a:latin typeface="Times New Roman"/>
                <a:ea typeface="Times New Roman"/>
                <a:cs typeface="Times New Roman"/>
                <a:sym typeface="Times New Roman"/>
              </a:rPr>
              <a:t>Multi-Channel Accessibility.</a:t>
            </a:r>
          </a:p>
          <a:p>
            <a:pPr algn="l" marL="589281" indent="-294641" lvl="1">
              <a:lnSpc>
                <a:spcPts val="3275"/>
              </a:lnSpc>
              <a:buAutoNum type="arabicPeriod" startAt="1"/>
            </a:pPr>
            <a:r>
              <a:rPr lang="en-US" sz="2729">
                <a:solidFill>
                  <a:srgbClr val="000000"/>
                </a:solidFill>
                <a:latin typeface="Times New Roman"/>
                <a:ea typeface="Times New Roman"/>
                <a:cs typeface="Times New Roman"/>
                <a:sym typeface="Times New Roman"/>
              </a:rPr>
              <a:t>Reduced Customer Support Dependency.</a:t>
            </a:r>
          </a:p>
          <a:p>
            <a:pPr algn="l" marL="589281" indent="-294641" lvl="1">
              <a:lnSpc>
                <a:spcPts val="3275"/>
              </a:lnSpc>
              <a:buAutoNum type="arabicPeriod" startAt="1"/>
            </a:pPr>
            <a:r>
              <a:rPr lang="en-US" sz="2729">
                <a:solidFill>
                  <a:srgbClr val="000000"/>
                </a:solidFill>
                <a:latin typeface="Times New Roman"/>
                <a:ea typeface="Times New Roman"/>
                <a:cs typeface="Times New Roman"/>
                <a:sym typeface="Times New Roman"/>
              </a:rPr>
              <a:t>Customization and Personalization.</a:t>
            </a:r>
          </a:p>
          <a:p>
            <a:pPr algn="l" marL="589282" indent="-294641" lvl="1">
              <a:lnSpc>
                <a:spcPts val="3275"/>
              </a:lnSpc>
              <a:buAutoNum type="arabicPeriod" startAt="1"/>
            </a:pPr>
            <a:r>
              <a:rPr lang="en-US" sz="2729">
                <a:solidFill>
                  <a:srgbClr val="000000"/>
                </a:solidFill>
                <a:latin typeface="Times New Roman"/>
                <a:ea typeface="Times New Roman"/>
                <a:cs typeface="Times New Roman"/>
                <a:sym typeface="Times New Roman"/>
              </a:rPr>
              <a:t>Operational Efficiency.</a:t>
            </a:r>
          </a:p>
          <a:p>
            <a:pPr algn="just">
              <a:lnSpc>
                <a:spcPts val="32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33">
                <a:solidFill>
                  <a:srgbClr val="000000"/>
                </a:solidFill>
                <a:latin typeface="Times New Roman"/>
                <a:ea typeface="Times New Roman"/>
                <a:cs typeface="Times New Roman"/>
                <a:sym typeface="Times New Roman"/>
              </a:rPr>
              <a:t>Proposed solution</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7</a:t>
            </a:r>
          </a:p>
        </p:txBody>
      </p:sp>
      <p:sp>
        <p:nvSpPr>
          <p:cNvPr name="TextBox 12" id="12"/>
          <p:cNvSpPr txBox="true"/>
          <p:nvPr/>
        </p:nvSpPr>
        <p:spPr>
          <a:xfrm rot="0">
            <a:off x="684611" y="981597"/>
            <a:ext cx="8460644" cy="6334125"/>
          </a:xfrm>
          <a:prstGeom prst="rect">
            <a:avLst/>
          </a:prstGeom>
        </p:spPr>
        <p:txBody>
          <a:bodyPr anchor="t" rtlCol="false" tIns="0" lIns="0" bIns="0" rIns="0">
            <a:spAutoFit/>
          </a:bodyPr>
          <a:lstStyle/>
          <a:p>
            <a:pPr algn="l">
              <a:lnSpc>
                <a:spcPts val="2523"/>
              </a:lnSpc>
            </a:pPr>
            <a:r>
              <a:rPr lang="en-US" sz="2103" spc="18" b="true">
                <a:solidFill>
                  <a:srgbClr val="000000"/>
                </a:solidFill>
                <a:latin typeface="Times New Roman Bold"/>
                <a:ea typeface="Times New Roman Bold"/>
                <a:cs typeface="Times New Roman Bold"/>
                <a:sym typeface="Times New Roman Bold"/>
              </a:rPr>
              <a:t>Order Tracker Bot:</a:t>
            </a:r>
          </a:p>
          <a:p>
            <a:pPr algn="l">
              <a:lnSpc>
                <a:spcPts val="2523"/>
              </a:lnSpc>
            </a:pPr>
            <a:r>
              <a:rPr lang="en-US" sz="2103" spc="18">
                <a:solidFill>
                  <a:srgbClr val="000000"/>
                </a:solidFill>
                <a:latin typeface="Times New Roman"/>
                <a:ea typeface="Times New Roman"/>
                <a:cs typeface="Times New Roman"/>
                <a:sym typeface="Times New Roman"/>
              </a:rPr>
              <a:t>The Order Tracker Bot will provide real-time updates on order status, from confirmation to delivery, through multiple channels like chat, email, and SMS. Key features include:</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Real-Time Tracking</a:t>
            </a:r>
            <a:r>
              <a:rPr lang="en-US" sz="2103" spc="18">
                <a:solidFill>
                  <a:srgbClr val="000000"/>
                </a:solidFill>
                <a:latin typeface="Times New Roman"/>
                <a:ea typeface="Times New Roman"/>
                <a:cs typeface="Times New Roman"/>
                <a:sym typeface="Times New Roman"/>
              </a:rPr>
              <a:t>: Instant updates at each stage of the delivery process.</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Multi-Channel Communication:</a:t>
            </a:r>
            <a:r>
              <a:rPr lang="en-US" sz="2103" spc="18">
                <a:solidFill>
                  <a:srgbClr val="000000"/>
                </a:solidFill>
                <a:latin typeface="Times New Roman"/>
                <a:ea typeface="Times New Roman"/>
                <a:cs typeface="Times New Roman"/>
                <a:sym typeface="Times New Roman"/>
              </a:rPr>
              <a:t> Accessible across different platforms for user convenience.</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Customizable Alerts:</a:t>
            </a:r>
            <a:r>
              <a:rPr lang="en-US" sz="2103" spc="18">
                <a:solidFill>
                  <a:srgbClr val="000000"/>
                </a:solidFill>
                <a:latin typeface="Times New Roman"/>
                <a:ea typeface="Times New Roman"/>
                <a:cs typeface="Times New Roman"/>
                <a:sym typeface="Times New Roman"/>
              </a:rPr>
              <a:t> Users can personalize notifications for delivery windows and updates.</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Proactive Notifications:</a:t>
            </a:r>
            <a:r>
              <a:rPr lang="en-US" sz="2103" spc="18">
                <a:solidFill>
                  <a:srgbClr val="000000"/>
                </a:solidFill>
                <a:latin typeface="Times New Roman"/>
                <a:ea typeface="Times New Roman"/>
                <a:cs typeface="Times New Roman"/>
                <a:sym typeface="Times New Roman"/>
              </a:rPr>
              <a:t> Automatic alerts for potential delays or order changes.</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User-Friendly Interface</a:t>
            </a:r>
            <a:r>
              <a:rPr lang="en-US" sz="2103" spc="18">
                <a:solidFill>
                  <a:srgbClr val="000000"/>
                </a:solidFill>
                <a:latin typeface="Times New Roman"/>
                <a:ea typeface="Times New Roman"/>
                <a:cs typeface="Times New Roman"/>
                <a:sym typeface="Times New Roman"/>
              </a:rPr>
              <a:t>: Easy to use for all customers, regardless of technical expertise.</a:t>
            </a:r>
          </a:p>
          <a:p>
            <a:pPr algn="l" marL="454078" indent="-227039" lvl="1">
              <a:lnSpc>
                <a:spcPts val="2523"/>
              </a:lnSpc>
              <a:buAutoNum type="arabicPeriod" startAt="1"/>
            </a:pPr>
            <a:r>
              <a:rPr lang="en-US" b="true" sz="2103" spc="18">
                <a:solidFill>
                  <a:srgbClr val="000000"/>
                </a:solidFill>
                <a:latin typeface="Times New Roman Bold"/>
                <a:ea typeface="Times New Roman Bold"/>
                <a:cs typeface="Times New Roman Bold"/>
                <a:sym typeface="Times New Roman Bold"/>
              </a:rPr>
              <a:t>Seamless Integration</a:t>
            </a:r>
            <a:r>
              <a:rPr lang="en-US" sz="2103" spc="18">
                <a:solidFill>
                  <a:srgbClr val="000000"/>
                </a:solidFill>
                <a:latin typeface="Times New Roman"/>
                <a:ea typeface="Times New Roman"/>
                <a:cs typeface="Times New Roman"/>
                <a:sym typeface="Times New Roman"/>
              </a:rPr>
              <a:t>: Direct connection to backend systems for accurate, up-to-date information.</a:t>
            </a:r>
          </a:p>
          <a:p>
            <a:pPr algn="l">
              <a:lnSpc>
                <a:spcPts val="2523"/>
              </a:lnSpc>
            </a:pPr>
          </a:p>
          <a:p>
            <a:pPr algn="l">
              <a:lnSpc>
                <a:spcPts val="2523"/>
              </a:lnSpc>
            </a:pPr>
          </a:p>
          <a:p>
            <a:pPr algn="l">
              <a:lnSpc>
                <a:spcPts val="2523"/>
              </a:lnSpc>
            </a:pPr>
          </a:p>
          <a:p>
            <a:pPr algn="l">
              <a:lnSpc>
                <a:spcPts val="252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2864269" y="891743"/>
            <a:ext cx="4913221" cy="5865823"/>
          </a:xfrm>
          <a:custGeom>
            <a:avLst/>
            <a:gdLst/>
            <a:ahLst/>
            <a:cxnLst/>
            <a:rect r="r" b="b" t="t" l="l"/>
            <a:pathLst>
              <a:path h="5865823" w="4913221">
                <a:moveTo>
                  <a:pt x="0" y="0"/>
                </a:moveTo>
                <a:lnTo>
                  <a:pt x="4913221" y="0"/>
                </a:lnTo>
                <a:lnTo>
                  <a:pt x="4913221" y="5865823"/>
                </a:lnTo>
                <a:lnTo>
                  <a:pt x="0" y="5865823"/>
                </a:lnTo>
                <a:lnTo>
                  <a:pt x="0" y="0"/>
                </a:lnTo>
                <a:close/>
              </a:path>
            </a:pathLst>
          </a:custGeom>
          <a:blipFill>
            <a:blip r:embed="rId4"/>
            <a:stretch>
              <a:fillRect l="0" t="-16461" r="0" b="-3624"/>
            </a:stretch>
          </a:blipFill>
        </p:spPr>
      </p:sp>
      <p:sp>
        <p:nvSpPr>
          <p:cNvPr name="TextBox 9" id="9"/>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33">
                <a:solidFill>
                  <a:srgbClr val="000000"/>
                </a:solidFill>
                <a:latin typeface="Times New Roman"/>
                <a:ea typeface="Times New Roman"/>
                <a:cs typeface="Times New Roman"/>
                <a:sym typeface="Times New Roman"/>
              </a:rPr>
              <a:t>Flow diagram</a:t>
            </a:r>
          </a:p>
        </p:txBody>
      </p:sp>
      <p:sp>
        <p:nvSpPr>
          <p:cNvPr name="TextBox 10" id="10"/>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1" id="11"/>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2" id="12"/>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2237557" y="845852"/>
            <a:ext cx="5278486" cy="2530244"/>
          </a:xfrm>
          <a:custGeom>
            <a:avLst/>
            <a:gdLst/>
            <a:ahLst/>
            <a:cxnLst/>
            <a:rect r="r" b="b" t="t" l="l"/>
            <a:pathLst>
              <a:path h="2530244" w="5278486">
                <a:moveTo>
                  <a:pt x="0" y="0"/>
                </a:moveTo>
                <a:lnTo>
                  <a:pt x="5278486" y="0"/>
                </a:lnTo>
                <a:lnTo>
                  <a:pt x="5278486" y="2530244"/>
                </a:lnTo>
                <a:lnTo>
                  <a:pt x="0" y="2530244"/>
                </a:lnTo>
                <a:lnTo>
                  <a:pt x="0" y="0"/>
                </a:lnTo>
                <a:close/>
              </a:path>
            </a:pathLst>
          </a:custGeom>
          <a:blipFill>
            <a:blip r:embed="rId4"/>
            <a:stretch>
              <a:fillRect l="0" t="0" r="0" b="-7020"/>
            </a:stretch>
          </a:blipFill>
        </p:spPr>
      </p:sp>
      <p:sp>
        <p:nvSpPr>
          <p:cNvPr name="Freeform 9" id="9"/>
          <p:cNvSpPr/>
          <p:nvPr/>
        </p:nvSpPr>
        <p:spPr>
          <a:xfrm flipH="false" flipV="false" rot="0">
            <a:off x="2362776" y="3751317"/>
            <a:ext cx="5028049" cy="2756812"/>
          </a:xfrm>
          <a:custGeom>
            <a:avLst/>
            <a:gdLst/>
            <a:ahLst/>
            <a:cxnLst/>
            <a:rect r="r" b="b" t="t" l="l"/>
            <a:pathLst>
              <a:path h="2756812" w="5028049">
                <a:moveTo>
                  <a:pt x="0" y="0"/>
                </a:moveTo>
                <a:lnTo>
                  <a:pt x="5028048" y="0"/>
                </a:lnTo>
                <a:lnTo>
                  <a:pt x="5028048" y="2756812"/>
                </a:lnTo>
                <a:lnTo>
                  <a:pt x="0" y="2756812"/>
                </a:lnTo>
                <a:lnTo>
                  <a:pt x="0" y="0"/>
                </a:lnTo>
                <a:close/>
              </a:path>
            </a:pathLst>
          </a:custGeom>
          <a:blipFill>
            <a:blip r:embed="rId5"/>
            <a:stretch>
              <a:fillRect l="0" t="0" r="0" b="0"/>
            </a:stretch>
          </a:blipFill>
        </p:spPr>
      </p:sp>
      <p:sp>
        <p:nvSpPr>
          <p:cNvPr name="TextBox 10" id="10"/>
          <p:cNvSpPr txBox="true"/>
          <p:nvPr/>
        </p:nvSpPr>
        <p:spPr>
          <a:xfrm rot="0">
            <a:off x="281093" y="66836"/>
            <a:ext cx="8736245"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Times New Roman"/>
                <a:ea typeface="Times New Roman"/>
                <a:cs typeface="Times New Roman"/>
                <a:sym typeface="Times New Roman"/>
              </a:rPr>
              <a:t>OUTPUT</a:t>
            </a:r>
          </a:p>
        </p:txBody>
      </p:sp>
      <p:sp>
        <p:nvSpPr>
          <p:cNvPr name="TextBox 11" id="11"/>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2" id="12"/>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3" id="13"/>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DAGXIokGs1A</dc:identifier>
  <dcterms:modified xsi:type="dcterms:W3CDTF">2011-08-01T06:04:30Z</dcterms:modified>
  <cp:revision>1</cp:revision>
  <dc:title>PK_RPA.pptx</dc:title>
</cp:coreProperties>
</file>