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23894" y="2054860"/>
            <a:ext cx="474421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622" y="323278"/>
            <a:ext cx="6604634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417" y="1488503"/>
            <a:ext cx="11099164" cy="464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github.com/Praveen-M004/TNSDC_Generative-AI.git" TargetMode="Externa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3" name="object 1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3657600" y="9906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95600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1271270" y="3505200"/>
            <a:ext cx="7663180" cy="1493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87320" algn="dist">
              <a:lnSpc>
                <a:spcPct val="150000"/>
              </a:lnSpc>
              <a:spcBef>
                <a:spcPts val="130"/>
              </a:spcBef>
            </a:pPr>
            <a:r>
              <a:rPr lang="en-GB" b="1" spc="2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NM ID:</a:t>
            </a:r>
            <a:r>
              <a:rPr lang="en-GB" spc="2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au211521104113</a:t>
            </a:r>
            <a:br>
              <a:rPr lang="en-GB" spc="2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b="1" spc="2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Reg.No. </a:t>
            </a:r>
            <a:r>
              <a:rPr lang="en-GB" spc="2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211521104113</a:t>
            </a:r>
            <a:endParaRPr lang="en-GB" spc="2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4770" y="5334000"/>
            <a:ext cx="251206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2C926B"/>
                </a:solidFill>
                <a:latin typeface="Times New Roman" panose="02020603050405020304" charset="0"/>
                <a:cs typeface="Times New Roman" panose="02020603050405020304" charset="0"/>
              </a:rPr>
              <a:t>Final</a:t>
            </a:r>
            <a:r>
              <a:rPr sz="2800" b="1" spc="-150" dirty="0">
                <a:solidFill>
                  <a:srgbClr val="2C926B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b="1" spc="-5" dirty="0">
                <a:solidFill>
                  <a:srgbClr val="2C926B"/>
                </a:solidFill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886200" y="3007360"/>
            <a:ext cx="6052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NAME:</a:t>
            </a:r>
            <a:r>
              <a:rPr lang="en-GB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PRAVEEN M</a:t>
            </a:r>
            <a:endParaRPr lang="en-GB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82" y="363791"/>
            <a:ext cx="415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</a:t>
            </a:r>
            <a:r>
              <a:rPr spc="5" dirty="0"/>
              <a:t> </a:t>
            </a:r>
            <a:r>
              <a:rPr dirty="0"/>
              <a:t>APPROACH-CONT.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8175" y="1061402"/>
            <a:ext cx="7219315" cy="553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EQ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8450" marR="14605" indent="-285750" algn="just">
              <a:lnSpc>
                <a:spcPct val="153000"/>
              </a:lnSpc>
              <a:spcBef>
                <a:spcPts val="1910"/>
              </a:spcBef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Python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YOLO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implementations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commonly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sz="1800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Python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due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simplicity</a:t>
            </a:r>
            <a:r>
              <a:rPr sz="18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availability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libraries.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 algn="just">
              <a:lnSpc>
                <a:spcPts val="3230"/>
              </a:lnSpc>
              <a:spcBef>
                <a:spcPts val="285"/>
              </a:spcBef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Deep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Frameworks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Install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deep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frameworks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TensorFlow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PyTorch,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YOLO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implementations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are often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built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these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frameworks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inference.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 algn="just">
              <a:lnSpc>
                <a:spcPct val="100000"/>
              </a:lnSpc>
              <a:spcBef>
                <a:spcPts val="785"/>
              </a:spcBef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YOLO</a:t>
            </a:r>
            <a:r>
              <a:rPr sz="1800" b="1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Obtain</a:t>
            </a:r>
            <a:r>
              <a:rPr sz="18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800" spc="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implement</a:t>
            </a:r>
            <a:r>
              <a:rPr sz="18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YOLO-based</a:t>
            </a:r>
            <a:r>
              <a:rPr sz="18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algorithms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marR="10795" algn="just">
              <a:lnSpc>
                <a:spcPct val="150000"/>
              </a:lnSpc>
              <a:spcBef>
                <a:spcPts val="7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localization.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Popular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implementations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include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Darknet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(for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YOLOv1-v3)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YOLOv4/v5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repositories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800" spc="4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GitHub.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marR="11430" indent="-285750" algn="just">
              <a:lnSpc>
                <a:spcPct val="150000"/>
              </a:lnSpc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 Preprocessing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Utilize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OpenCV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preprocessing,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augmentation,</a:t>
            </a:r>
            <a:r>
              <a:rPr sz="18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manipulation</a:t>
            </a:r>
            <a:r>
              <a:rPr sz="18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training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algn="just">
              <a:lnSpc>
                <a:spcPct val="100000"/>
              </a:lnSpc>
              <a:spcBef>
                <a:spcPts val="1145"/>
              </a:spcBef>
            </a:pP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testing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datasets.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0406" y="5023201"/>
            <a:ext cx="2105025" cy="163195"/>
          </a:xfrm>
          <a:custGeom>
            <a:avLst/>
            <a:gdLst/>
            <a:ahLst/>
            <a:cxnLst/>
            <a:rect l="l" t="t" r="r" b="b"/>
            <a:pathLst>
              <a:path w="2105025" h="163195">
                <a:moveTo>
                  <a:pt x="2104648" y="0"/>
                </a:moveTo>
                <a:lnTo>
                  <a:pt x="1189586" y="0"/>
                </a:lnTo>
                <a:lnTo>
                  <a:pt x="1189586" y="27194"/>
                </a:lnTo>
                <a:lnTo>
                  <a:pt x="1188441" y="37262"/>
                </a:lnTo>
                <a:lnTo>
                  <a:pt x="1184290" y="45728"/>
                </a:lnTo>
                <a:lnTo>
                  <a:pt x="1177777" y="51726"/>
                </a:lnTo>
                <a:lnTo>
                  <a:pt x="1166709" y="54389"/>
                </a:lnTo>
                <a:lnTo>
                  <a:pt x="937944" y="54389"/>
                </a:lnTo>
                <a:lnTo>
                  <a:pt x="915067" y="0"/>
                </a:lnTo>
                <a:lnTo>
                  <a:pt x="0" y="0"/>
                </a:lnTo>
                <a:lnTo>
                  <a:pt x="0" y="54389"/>
                </a:lnTo>
                <a:lnTo>
                  <a:pt x="7190" y="96733"/>
                </a:lnTo>
                <a:lnTo>
                  <a:pt x="26801" y="131310"/>
                </a:lnTo>
                <a:lnTo>
                  <a:pt x="91506" y="163169"/>
                </a:lnTo>
                <a:lnTo>
                  <a:pt x="2013141" y="163169"/>
                </a:lnTo>
                <a:lnTo>
                  <a:pt x="2048762" y="154621"/>
                </a:lnTo>
                <a:lnTo>
                  <a:pt x="2077848" y="131310"/>
                </a:lnTo>
                <a:lnTo>
                  <a:pt x="2097457" y="96733"/>
                </a:lnTo>
                <a:lnTo>
                  <a:pt x="2104648" y="54389"/>
                </a:lnTo>
                <a:lnTo>
                  <a:pt x="210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04921" y="3663467"/>
            <a:ext cx="1555750" cy="1251585"/>
          </a:xfrm>
          <a:custGeom>
            <a:avLst/>
            <a:gdLst/>
            <a:ahLst/>
            <a:cxnLst/>
            <a:rect l="l" t="t" r="r" b="b"/>
            <a:pathLst>
              <a:path w="1555750" h="1251585">
                <a:moveTo>
                  <a:pt x="1098080" y="625475"/>
                </a:moveTo>
                <a:lnTo>
                  <a:pt x="1095159" y="573811"/>
                </a:lnTo>
                <a:lnTo>
                  <a:pt x="1086637" y="524268"/>
                </a:lnTo>
                <a:lnTo>
                  <a:pt x="1072908" y="477278"/>
                </a:lnTo>
                <a:lnTo>
                  <a:pt x="1054354" y="433324"/>
                </a:lnTo>
                <a:lnTo>
                  <a:pt x="1046137" y="418871"/>
                </a:lnTo>
                <a:lnTo>
                  <a:pt x="1046137" y="598284"/>
                </a:lnTo>
                <a:lnTo>
                  <a:pt x="1046137" y="652678"/>
                </a:lnTo>
                <a:lnTo>
                  <a:pt x="1038885" y="704215"/>
                </a:lnTo>
                <a:lnTo>
                  <a:pt x="1025004" y="752716"/>
                </a:lnTo>
                <a:lnTo>
                  <a:pt x="1005039" y="797458"/>
                </a:lnTo>
                <a:lnTo>
                  <a:pt x="979538" y="837679"/>
                </a:lnTo>
                <a:lnTo>
                  <a:pt x="949045" y="872655"/>
                </a:lnTo>
                <a:lnTo>
                  <a:pt x="914120" y="901661"/>
                </a:lnTo>
                <a:lnTo>
                  <a:pt x="875322" y="923937"/>
                </a:lnTo>
                <a:lnTo>
                  <a:pt x="833170" y="938758"/>
                </a:lnTo>
                <a:lnTo>
                  <a:pt x="862190" y="900442"/>
                </a:lnTo>
                <a:lnTo>
                  <a:pt x="863765" y="898359"/>
                </a:lnTo>
                <a:lnTo>
                  <a:pt x="890270" y="854443"/>
                </a:lnTo>
                <a:lnTo>
                  <a:pt x="912507" y="807478"/>
                </a:lnTo>
                <a:lnTo>
                  <a:pt x="930262" y="757897"/>
                </a:lnTo>
                <a:lnTo>
                  <a:pt x="943381" y="706145"/>
                </a:lnTo>
                <a:lnTo>
                  <a:pt x="951661" y="652678"/>
                </a:lnTo>
                <a:lnTo>
                  <a:pt x="1046137" y="652678"/>
                </a:lnTo>
                <a:lnTo>
                  <a:pt x="1046137" y="598284"/>
                </a:lnTo>
                <a:lnTo>
                  <a:pt x="951661" y="598284"/>
                </a:lnTo>
                <a:lnTo>
                  <a:pt x="943368" y="544944"/>
                </a:lnTo>
                <a:lnTo>
                  <a:pt x="930287" y="493306"/>
                </a:lnTo>
                <a:lnTo>
                  <a:pt x="912622" y="443814"/>
                </a:lnTo>
                <a:lnTo>
                  <a:pt x="905675" y="429056"/>
                </a:lnTo>
                <a:lnTo>
                  <a:pt x="905675" y="598284"/>
                </a:lnTo>
                <a:lnTo>
                  <a:pt x="905675" y="652678"/>
                </a:lnTo>
                <a:lnTo>
                  <a:pt x="895553" y="707999"/>
                </a:lnTo>
                <a:lnTo>
                  <a:pt x="879741" y="761034"/>
                </a:lnTo>
                <a:lnTo>
                  <a:pt x="858494" y="811187"/>
                </a:lnTo>
                <a:lnTo>
                  <a:pt x="832053" y="857859"/>
                </a:lnTo>
                <a:lnTo>
                  <a:pt x="800684" y="900442"/>
                </a:lnTo>
                <a:lnTo>
                  <a:pt x="800684" y="897432"/>
                </a:lnTo>
                <a:lnTo>
                  <a:pt x="800684" y="652678"/>
                </a:lnTo>
                <a:lnTo>
                  <a:pt x="905675" y="652678"/>
                </a:lnTo>
                <a:lnTo>
                  <a:pt x="905675" y="598284"/>
                </a:lnTo>
                <a:lnTo>
                  <a:pt x="800684" y="598284"/>
                </a:lnTo>
                <a:lnTo>
                  <a:pt x="800684" y="353529"/>
                </a:lnTo>
                <a:lnTo>
                  <a:pt x="800684" y="350266"/>
                </a:lnTo>
                <a:lnTo>
                  <a:pt x="832078" y="392874"/>
                </a:lnTo>
                <a:lnTo>
                  <a:pt x="858532" y="439597"/>
                </a:lnTo>
                <a:lnTo>
                  <a:pt x="879792" y="489813"/>
                </a:lnTo>
                <a:lnTo>
                  <a:pt x="895591" y="542912"/>
                </a:lnTo>
                <a:lnTo>
                  <a:pt x="905675" y="598284"/>
                </a:lnTo>
                <a:lnTo>
                  <a:pt x="905675" y="429056"/>
                </a:lnTo>
                <a:lnTo>
                  <a:pt x="890536" y="396887"/>
                </a:lnTo>
                <a:lnTo>
                  <a:pt x="864209" y="352971"/>
                </a:lnTo>
                <a:lnTo>
                  <a:pt x="862190" y="350266"/>
                </a:lnTo>
                <a:lnTo>
                  <a:pt x="833831" y="312483"/>
                </a:lnTo>
                <a:lnTo>
                  <a:pt x="875855" y="327393"/>
                </a:lnTo>
                <a:lnTo>
                  <a:pt x="914552" y="349719"/>
                </a:lnTo>
                <a:lnTo>
                  <a:pt x="949350" y="378714"/>
                </a:lnTo>
                <a:lnTo>
                  <a:pt x="979728" y="413664"/>
                </a:lnTo>
                <a:lnTo>
                  <a:pt x="1005141" y="453834"/>
                </a:lnTo>
                <a:lnTo>
                  <a:pt x="1025042" y="498475"/>
                </a:lnTo>
                <a:lnTo>
                  <a:pt x="1038885" y="546874"/>
                </a:lnTo>
                <a:lnTo>
                  <a:pt x="1046137" y="598284"/>
                </a:lnTo>
                <a:lnTo>
                  <a:pt x="1046137" y="418871"/>
                </a:lnTo>
                <a:lnTo>
                  <a:pt x="1031341" y="392823"/>
                </a:lnTo>
                <a:lnTo>
                  <a:pt x="1004265" y="356260"/>
                </a:lnTo>
                <a:lnTo>
                  <a:pt x="973518" y="324078"/>
                </a:lnTo>
                <a:lnTo>
                  <a:pt x="959065" y="312483"/>
                </a:lnTo>
                <a:lnTo>
                  <a:pt x="957719" y="311391"/>
                </a:lnTo>
                <a:lnTo>
                  <a:pt x="902474" y="274675"/>
                </a:lnTo>
                <a:lnTo>
                  <a:pt x="862939" y="258356"/>
                </a:lnTo>
                <a:lnTo>
                  <a:pt x="821258" y="248221"/>
                </a:lnTo>
                <a:lnTo>
                  <a:pt x="777798" y="244754"/>
                </a:lnTo>
                <a:lnTo>
                  <a:pt x="754926" y="246583"/>
                </a:lnTo>
                <a:lnTo>
                  <a:pt x="754926" y="353529"/>
                </a:lnTo>
                <a:lnTo>
                  <a:pt x="754926" y="598284"/>
                </a:lnTo>
                <a:lnTo>
                  <a:pt x="754926" y="652678"/>
                </a:lnTo>
                <a:lnTo>
                  <a:pt x="754926" y="897432"/>
                </a:lnTo>
                <a:lnTo>
                  <a:pt x="726567" y="857986"/>
                </a:lnTo>
                <a:lnTo>
                  <a:pt x="726567" y="939850"/>
                </a:lnTo>
                <a:lnTo>
                  <a:pt x="683704" y="925525"/>
                </a:lnTo>
                <a:lnTo>
                  <a:pt x="644207" y="903516"/>
                </a:lnTo>
                <a:lnTo>
                  <a:pt x="608622" y="874598"/>
                </a:lnTo>
                <a:lnTo>
                  <a:pt x="577519" y="839520"/>
                </a:lnTo>
                <a:lnTo>
                  <a:pt x="551484" y="799020"/>
                </a:lnTo>
                <a:lnTo>
                  <a:pt x="531088" y="753884"/>
                </a:lnTo>
                <a:lnTo>
                  <a:pt x="516877" y="704850"/>
                </a:lnTo>
                <a:lnTo>
                  <a:pt x="509447" y="652678"/>
                </a:lnTo>
                <a:lnTo>
                  <a:pt x="607364" y="652678"/>
                </a:lnTo>
                <a:lnTo>
                  <a:pt x="615734" y="706361"/>
                </a:lnTo>
                <a:lnTo>
                  <a:pt x="628942" y="758317"/>
                </a:lnTo>
                <a:lnTo>
                  <a:pt x="646823" y="808075"/>
                </a:lnTo>
                <a:lnTo>
                  <a:pt x="669163" y="855218"/>
                </a:lnTo>
                <a:lnTo>
                  <a:pt x="695807" y="899299"/>
                </a:lnTo>
                <a:lnTo>
                  <a:pt x="726567" y="939850"/>
                </a:lnTo>
                <a:lnTo>
                  <a:pt x="726567" y="857986"/>
                </a:lnTo>
                <a:lnTo>
                  <a:pt x="724509" y="855116"/>
                </a:lnTo>
                <a:lnTo>
                  <a:pt x="698919" y="808913"/>
                </a:lnTo>
                <a:lnTo>
                  <a:pt x="678357" y="759383"/>
                </a:lnTo>
                <a:lnTo>
                  <a:pt x="663092" y="707110"/>
                </a:lnTo>
                <a:lnTo>
                  <a:pt x="653351" y="652678"/>
                </a:lnTo>
                <a:lnTo>
                  <a:pt x="754926" y="652678"/>
                </a:lnTo>
                <a:lnTo>
                  <a:pt x="754926" y="598284"/>
                </a:lnTo>
                <a:lnTo>
                  <a:pt x="653351" y="598284"/>
                </a:lnTo>
                <a:lnTo>
                  <a:pt x="663041" y="543826"/>
                </a:lnTo>
                <a:lnTo>
                  <a:pt x="678281" y="491540"/>
                </a:lnTo>
                <a:lnTo>
                  <a:pt x="698842" y="441998"/>
                </a:lnTo>
                <a:lnTo>
                  <a:pt x="724471" y="395808"/>
                </a:lnTo>
                <a:lnTo>
                  <a:pt x="754926" y="353529"/>
                </a:lnTo>
                <a:lnTo>
                  <a:pt x="754926" y="246583"/>
                </a:lnTo>
                <a:lnTo>
                  <a:pt x="734352" y="248221"/>
                </a:lnTo>
                <a:lnTo>
                  <a:pt x="726109" y="250228"/>
                </a:lnTo>
                <a:lnTo>
                  <a:pt x="726109" y="311391"/>
                </a:lnTo>
                <a:lnTo>
                  <a:pt x="695477" y="351955"/>
                </a:lnTo>
                <a:lnTo>
                  <a:pt x="668947" y="396011"/>
                </a:lnTo>
                <a:lnTo>
                  <a:pt x="646696" y="443103"/>
                </a:lnTo>
                <a:lnTo>
                  <a:pt x="628891" y="492810"/>
                </a:lnTo>
                <a:lnTo>
                  <a:pt x="615708" y="544690"/>
                </a:lnTo>
                <a:lnTo>
                  <a:pt x="607364" y="598284"/>
                </a:lnTo>
                <a:lnTo>
                  <a:pt x="509447" y="598284"/>
                </a:lnTo>
                <a:lnTo>
                  <a:pt x="516826" y="546188"/>
                </a:lnTo>
                <a:lnTo>
                  <a:pt x="530987" y="497205"/>
                </a:lnTo>
                <a:lnTo>
                  <a:pt x="551332" y="452120"/>
                </a:lnTo>
                <a:lnTo>
                  <a:pt x="577316" y="411670"/>
                </a:lnTo>
                <a:lnTo>
                  <a:pt x="608355" y="376618"/>
                </a:lnTo>
                <a:lnTo>
                  <a:pt x="643877" y="347713"/>
                </a:lnTo>
                <a:lnTo>
                  <a:pt x="683323" y="325716"/>
                </a:lnTo>
                <a:lnTo>
                  <a:pt x="726109" y="311391"/>
                </a:lnTo>
                <a:lnTo>
                  <a:pt x="726109" y="250228"/>
                </a:lnTo>
                <a:lnTo>
                  <a:pt x="653135" y="274675"/>
                </a:lnTo>
                <a:lnTo>
                  <a:pt x="616153" y="296735"/>
                </a:lnTo>
                <a:lnTo>
                  <a:pt x="582091" y="324078"/>
                </a:lnTo>
                <a:lnTo>
                  <a:pt x="551332" y="356260"/>
                </a:lnTo>
                <a:lnTo>
                  <a:pt x="524230" y="392874"/>
                </a:lnTo>
                <a:lnTo>
                  <a:pt x="501256" y="433324"/>
                </a:lnTo>
                <a:lnTo>
                  <a:pt x="482701" y="477278"/>
                </a:lnTo>
                <a:lnTo>
                  <a:pt x="468972" y="524268"/>
                </a:lnTo>
                <a:lnTo>
                  <a:pt x="460451" y="573811"/>
                </a:lnTo>
                <a:lnTo>
                  <a:pt x="457530" y="625475"/>
                </a:lnTo>
                <a:lnTo>
                  <a:pt x="460451" y="677138"/>
                </a:lnTo>
                <a:lnTo>
                  <a:pt x="468972" y="726694"/>
                </a:lnTo>
                <a:lnTo>
                  <a:pt x="482701" y="773671"/>
                </a:lnTo>
                <a:lnTo>
                  <a:pt x="501256" y="817638"/>
                </a:lnTo>
                <a:lnTo>
                  <a:pt x="524268" y="858126"/>
                </a:lnTo>
                <a:lnTo>
                  <a:pt x="551332" y="894689"/>
                </a:lnTo>
                <a:lnTo>
                  <a:pt x="582091" y="926871"/>
                </a:lnTo>
                <a:lnTo>
                  <a:pt x="616153" y="954227"/>
                </a:lnTo>
                <a:lnTo>
                  <a:pt x="653135" y="976287"/>
                </a:lnTo>
                <a:lnTo>
                  <a:pt x="692658" y="992606"/>
                </a:lnTo>
                <a:lnTo>
                  <a:pt x="734352" y="1002728"/>
                </a:lnTo>
                <a:lnTo>
                  <a:pt x="777798" y="1006208"/>
                </a:lnTo>
                <a:lnTo>
                  <a:pt x="821258" y="1002728"/>
                </a:lnTo>
                <a:lnTo>
                  <a:pt x="862952" y="992606"/>
                </a:lnTo>
                <a:lnTo>
                  <a:pt x="902474" y="976287"/>
                </a:lnTo>
                <a:lnTo>
                  <a:pt x="939457" y="954227"/>
                </a:lnTo>
                <a:lnTo>
                  <a:pt x="958710" y="938758"/>
                </a:lnTo>
                <a:lnTo>
                  <a:pt x="973518" y="926871"/>
                </a:lnTo>
                <a:lnTo>
                  <a:pt x="1004265" y="894689"/>
                </a:lnTo>
                <a:lnTo>
                  <a:pt x="1031341" y="858126"/>
                </a:lnTo>
                <a:lnTo>
                  <a:pt x="1054354" y="817638"/>
                </a:lnTo>
                <a:lnTo>
                  <a:pt x="1072908" y="773671"/>
                </a:lnTo>
                <a:lnTo>
                  <a:pt x="1086637" y="726694"/>
                </a:lnTo>
                <a:lnTo>
                  <a:pt x="1095159" y="677138"/>
                </a:lnTo>
                <a:lnTo>
                  <a:pt x="1096543" y="652678"/>
                </a:lnTo>
                <a:lnTo>
                  <a:pt x="1098080" y="625475"/>
                </a:lnTo>
                <a:close/>
              </a:path>
              <a:path w="1555750" h="1251585">
                <a:moveTo>
                  <a:pt x="1555610" y="108775"/>
                </a:moveTo>
                <a:lnTo>
                  <a:pt x="1548422" y="66433"/>
                </a:lnTo>
                <a:lnTo>
                  <a:pt x="1528813" y="31851"/>
                </a:lnTo>
                <a:lnTo>
                  <a:pt x="1499717" y="8547"/>
                </a:lnTo>
                <a:lnTo>
                  <a:pt x="1464106" y="0"/>
                </a:lnTo>
                <a:lnTo>
                  <a:pt x="1418348" y="0"/>
                </a:lnTo>
                <a:lnTo>
                  <a:pt x="1418348" y="163169"/>
                </a:lnTo>
                <a:lnTo>
                  <a:pt x="1418348" y="1087793"/>
                </a:lnTo>
                <a:lnTo>
                  <a:pt x="137261" y="1087793"/>
                </a:lnTo>
                <a:lnTo>
                  <a:pt x="137261" y="163169"/>
                </a:lnTo>
                <a:lnTo>
                  <a:pt x="1418348" y="163169"/>
                </a:lnTo>
                <a:lnTo>
                  <a:pt x="1418348" y="0"/>
                </a:lnTo>
                <a:lnTo>
                  <a:pt x="91503" y="0"/>
                </a:lnTo>
                <a:lnTo>
                  <a:pt x="55892" y="8547"/>
                </a:lnTo>
                <a:lnTo>
                  <a:pt x="26797" y="31851"/>
                </a:lnTo>
                <a:lnTo>
                  <a:pt x="7188" y="66433"/>
                </a:lnTo>
                <a:lnTo>
                  <a:pt x="0" y="108775"/>
                </a:lnTo>
                <a:lnTo>
                  <a:pt x="0" y="1250962"/>
                </a:lnTo>
                <a:lnTo>
                  <a:pt x="1555610" y="1250962"/>
                </a:lnTo>
                <a:lnTo>
                  <a:pt x="1555610" y="1087793"/>
                </a:lnTo>
                <a:lnTo>
                  <a:pt x="1555610" y="163169"/>
                </a:lnTo>
                <a:lnTo>
                  <a:pt x="1555610" y="108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82" y="363791"/>
            <a:ext cx="5241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CONCLUSION</a:t>
            </a:r>
            <a:r>
              <a:rPr spc="125" dirty="0"/>
              <a:t> </a:t>
            </a:r>
            <a:r>
              <a:rPr spc="-5" dirty="0"/>
              <a:t>AND</a:t>
            </a:r>
            <a:r>
              <a:rPr spc="50" dirty="0"/>
              <a:t> </a:t>
            </a:r>
            <a:r>
              <a:rPr spc="-5" dirty="0"/>
              <a:t>FUTURE</a:t>
            </a:r>
            <a:r>
              <a:rPr spc="-35" dirty="0"/>
              <a:t> </a:t>
            </a:r>
            <a:r>
              <a:rPr dirty="0"/>
              <a:t>WORK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417" y="880427"/>
            <a:ext cx="7724775" cy="49853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151000"/>
              </a:lnSpc>
              <a:spcBef>
                <a:spcPts val="150"/>
              </a:spcBef>
            </a:pPr>
            <a:r>
              <a:rPr sz="1800" spc="-2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conclusion,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object</a:t>
            </a:r>
            <a:r>
              <a:rPr sz="1800" spc="-5" dirty="0">
                <a:latin typeface="Arial MT"/>
                <a:cs typeface="Arial MT"/>
              </a:rPr>
              <a:t> distance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estimation</a:t>
            </a:r>
            <a:r>
              <a:rPr sz="1800" spc="-5" dirty="0">
                <a:latin typeface="Arial MT"/>
                <a:cs typeface="Arial MT"/>
              </a:rPr>
              <a:t> utilizing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CNNs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shows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great </a:t>
            </a:r>
            <a:r>
              <a:rPr sz="1800" dirty="0">
                <a:latin typeface="Arial MT"/>
                <a:cs typeface="Arial MT"/>
              </a:rPr>
              <a:t> potential </a:t>
            </a:r>
            <a:r>
              <a:rPr sz="1800" spc="-10" dirty="0">
                <a:latin typeface="Arial MT"/>
                <a:cs typeface="Arial MT"/>
              </a:rPr>
              <a:t>across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diverse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applications  </a:t>
            </a:r>
            <a:r>
              <a:rPr sz="1800" dirty="0">
                <a:latin typeface="Arial MT"/>
                <a:cs typeface="Arial MT"/>
              </a:rPr>
              <a:t>like </a:t>
            </a:r>
            <a:r>
              <a:rPr sz="1800" spc="-5" dirty="0">
                <a:latin typeface="Arial MT"/>
                <a:cs typeface="Arial MT"/>
              </a:rPr>
              <a:t>robotics, autonomous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vehicles,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augmented</a:t>
            </a:r>
            <a:r>
              <a:rPr sz="1800" spc="-5" dirty="0">
                <a:latin typeface="Arial MT"/>
                <a:cs typeface="Arial MT"/>
              </a:rPr>
              <a:t> reality.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Despite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challenges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such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data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scarcity,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environmental variability,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15" dirty="0">
                <a:latin typeface="Arial MT"/>
                <a:cs typeface="Arial MT"/>
              </a:rPr>
              <a:t>real-time </a:t>
            </a:r>
            <a:r>
              <a:rPr sz="1800" dirty="0">
                <a:latin typeface="Arial MT"/>
                <a:cs typeface="Arial MT"/>
              </a:rPr>
              <a:t>processing demands, </a:t>
            </a:r>
            <a:r>
              <a:rPr sz="1800" spc="-5" dirty="0">
                <a:latin typeface="Arial MT"/>
                <a:cs typeface="Arial MT"/>
              </a:rPr>
              <a:t>solutions </a:t>
            </a:r>
            <a:r>
              <a:rPr sz="1800" dirty="0">
                <a:latin typeface="Arial MT"/>
                <a:cs typeface="Arial MT"/>
              </a:rPr>
              <a:t>like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 augmentation </a:t>
            </a:r>
            <a:r>
              <a:rPr sz="1800" spc="-2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real-time </a:t>
            </a:r>
            <a:r>
              <a:rPr sz="1800" spc="-15" dirty="0">
                <a:latin typeface="Arial MT"/>
                <a:cs typeface="Arial MT"/>
              </a:rPr>
              <a:t>optimization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have </a:t>
            </a:r>
            <a:r>
              <a:rPr sz="1800" dirty="0">
                <a:latin typeface="Arial MT"/>
                <a:cs typeface="Arial MT"/>
              </a:rPr>
              <a:t>shown </a:t>
            </a:r>
            <a:r>
              <a:rPr sz="1800" spc="-5" dirty="0">
                <a:latin typeface="Arial MT"/>
                <a:cs typeface="Arial MT"/>
              </a:rPr>
              <a:t>promise </a:t>
            </a:r>
            <a:r>
              <a:rPr sz="1800" spc="-30" dirty="0">
                <a:latin typeface="Arial MT"/>
                <a:cs typeface="Arial MT"/>
              </a:rPr>
              <a:t>in 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enhancing </a:t>
            </a:r>
            <a:r>
              <a:rPr sz="1800" spc="-5" dirty="0">
                <a:latin typeface="Arial MT"/>
                <a:cs typeface="Arial MT"/>
              </a:rPr>
              <a:t>accuracy. For future </a:t>
            </a:r>
            <a:r>
              <a:rPr sz="1800" spc="-20" dirty="0">
                <a:latin typeface="Arial MT"/>
                <a:cs typeface="Arial MT"/>
              </a:rPr>
              <a:t>endeavors, </a:t>
            </a:r>
            <a:r>
              <a:rPr sz="1800" spc="-5" dirty="0">
                <a:latin typeface="Arial MT"/>
                <a:cs typeface="Arial MT"/>
              </a:rPr>
              <a:t>advancements </a:t>
            </a:r>
            <a:r>
              <a:rPr sz="1800" spc="-15" dirty="0">
                <a:latin typeface="Arial MT"/>
                <a:cs typeface="Arial MT"/>
              </a:rPr>
              <a:t>in environmental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modeling,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multi-modal</a:t>
            </a:r>
            <a:r>
              <a:rPr sz="1800" spc="-5" dirty="0">
                <a:latin typeface="Arial MT"/>
                <a:cs typeface="Arial MT"/>
              </a:rPr>
              <a:t> fusion,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occlusion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handling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are</a:t>
            </a:r>
            <a:r>
              <a:rPr sz="1800" spc="-5" dirty="0">
                <a:latin typeface="Arial MT"/>
                <a:cs typeface="Arial MT"/>
              </a:rPr>
              <a:t> crucial. </a:t>
            </a:r>
            <a:r>
              <a:rPr sz="1800" dirty="0">
                <a:latin typeface="Arial MT"/>
                <a:cs typeface="Arial MT"/>
              </a:rPr>
              <a:t> Additionally,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exploring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real-time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optimization,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domain</a:t>
            </a:r>
            <a:r>
              <a:rPr sz="1800" spc="-5" dirty="0">
                <a:latin typeface="Arial MT"/>
                <a:cs typeface="Arial MT"/>
              </a:rPr>
              <a:t> adaptation,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and 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uncertainty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estimation</a:t>
            </a:r>
            <a:r>
              <a:rPr sz="1800" spc="-5" dirty="0">
                <a:latin typeface="Arial MT"/>
                <a:cs typeface="Arial MT"/>
              </a:rPr>
              <a:t> techniques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further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improve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performance. </a:t>
            </a:r>
            <a:r>
              <a:rPr sz="1800" spc="5" dirty="0">
                <a:latin typeface="Arial MT"/>
                <a:cs typeface="Arial MT"/>
              </a:rPr>
              <a:t> Embracing </a:t>
            </a:r>
            <a:r>
              <a:rPr sz="1800" spc="-5" dirty="0">
                <a:latin typeface="Arial MT"/>
                <a:cs typeface="Arial MT"/>
              </a:rPr>
              <a:t>edge computing </a:t>
            </a:r>
            <a:r>
              <a:rPr sz="1800" spc="-20" dirty="0">
                <a:latin typeface="Arial MT"/>
                <a:cs typeface="Arial MT"/>
              </a:rPr>
              <a:t>and </a:t>
            </a:r>
            <a:r>
              <a:rPr sz="1800" spc="-10" dirty="0">
                <a:latin typeface="Arial MT"/>
                <a:cs typeface="Arial MT"/>
              </a:rPr>
              <a:t>deploying CNN-based models can </a:t>
            </a:r>
            <a:r>
              <a:rPr sz="1800" spc="-5" dirty="0">
                <a:latin typeface="Arial MT"/>
                <a:cs typeface="Arial MT"/>
              </a:rPr>
              <a:t>lead </a:t>
            </a:r>
            <a:r>
              <a:rPr sz="1800" spc="20" dirty="0">
                <a:latin typeface="Arial MT"/>
                <a:cs typeface="Arial MT"/>
              </a:rPr>
              <a:t>to 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 efficient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intelligent </a:t>
            </a:r>
            <a:r>
              <a:rPr sz="1800" spc="-10" dirty="0">
                <a:latin typeface="Arial MT"/>
                <a:cs typeface="Arial MT"/>
              </a:rPr>
              <a:t>systems, driving </a:t>
            </a:r>
            <a:r>
              <a:rPr sz="1800" spc="-20" dirty="0">
                <a:latin typeface="Arial MT"/>
                <a:cs typeface="Arial MT"/>
              </a:rPr>
              <a:t>innovation </a:t>
            </a:r>
            <a:r>
              <a:rPr sz="1800" spc="-15" dirty="0">
                <a:latin typeface="Arial MT"/>
                <a:cs typeface="Arial MT"/>
              </a:rPr>
              <a:t>in </a:t>
            </a:r>
            <a:r>
              <a:rPr sz="1800" spc="5" dirty="0">
                <a:latin typeface="Arial MT"/>
                <a:cs typeface="Arial MT"/>
              </a:rPr>
              <a:t>object distance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estimation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safer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effective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real-world</a:t>
            </a:r>
            <a:r>
              <a:rPr sz="1800" spc="5" dirty="0">
                <a:latin typeface="Arial MT"/>
                <a:cs typeface="Arial MT"/>
              </a:rPr>
              <a:t> applications.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" name="object 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799" y="152717"/>
            <a:ext cx="50463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5" dirty="0">
                <a:latin typeface="Trebuchet MS" panose="020B0603020202020204"/>
                <a:cs typeface="Trebuchet MS" panose="020B0603020202020204"/>
              </a:rPr>
              <a:t>WHO</a:t>
            </a:r>
            <a:r>
              <a:rPr sz="32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" dirty="0">
                <a:latin typeface="Trebuchet MS" panose="020B0603020202020204"/>
                <a:cs typeface="Trebuchet MS" panose="020B0603020202020204"/>
              </a:rPr>
              <a:t>END</a:t>
            </a:r>
            <a:r>
              <a:rPr sz="3200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" dirty="0">
                <a:latin typeface="Trebuchet MS" panose="020B0603020202020204"/>
                <a:cs typeface="Trebuchet MS" panose="020B0603020202020204"/>
              </a:rPr>
              <a:t>USERS?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7455" y="6466840"/>
            <a:ext cx="100965" cy="369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838136"/>
            <a:ext cx="7444740" cy="5908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235585" indent="-343535" algn="just">
              <a:lnSpc>
                <a:spcPct val="101000"/>
              </a:lnSpc>
              <a:spcBef>
                <a:spcPts val="115"/>
              </a:spcBef>
              <a:buAutoNum type="arabicPeriod"/>
              <a:tabLst>
                <a:tab pos="356235" algn="l"/>
              </a:tabLst>
            </a:pP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Autonomous 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Vehicles: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include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automobile manufacturers,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transportation companies,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eventually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consumers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who benefit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improved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safety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navigation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features enabled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estimation.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indent="-343535" algn="just">
              <a:lnSpc>
                <a:spcPts val="1650"/>
              </a:lnSpc>
              <a:buAutoNum type="arabicPeriod"/>
              <a:tabLst>
                <a:tab pos="356235" algn="l"/>
              </a:tabLst>
            </a:pPr>
            <a:r>
              <a:rPr sz="1600" b="1" spc="15" dirty="0">
                <a:latin typeface="Times New Roman" panose="02020603050405020304"/>
                <a:cs typeface="Times New Roman" panose="02020603050405020304"/>
              </a:rPr>
              <a:t>Robotics:</a:t>
            </a:r>
            <a:r>
              <a:rPr sz="1600" b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encompass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robotics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engineers,</a:t>
            </a:r>
            <a:r>
              <a:rPr sz="16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manufacturers,</a:t>
            </a:r>
            <a:r>
              <a:rPr sz="16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researchers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utilizing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1665"/>
              </a:lnSpc>
              <a:spcBef>
                <a:spcPts val="5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distance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6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robot</a:t>
            </a:r>
            <a:r>
              <a:rPr sz="16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navigation,</a:t>
            </a:r>
            <a:r>
              <a:rPr sz="16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manipulation,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interaction</a:t>
            </a:r>
            <a:r>
              <a:rPr sz="16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various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1650"/>
              </a:lnSpc>
            </a:pP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environments.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1665"/>
              </a:lnSpc>
              <a:buAutoNum type="arabicPeriod" startAt="3"/>
              <a:tabLst>
                <a:tab pos="355600" algn="l"/>
                <a:tab pos="356235" algn="l"/>
              </a:tabLst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Augmented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Reality</a:t>
            </a:r>
            <a:r>
              <a:rPr sz="1600" b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(AR)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1600" b="1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Reality</a:t>
            </a:r>
            <a:r>
              <a:rPr sz="1600" b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(VR):</a:t>
            </a:r>
            <a:r>
              <a:rPr sz="1600" b="1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consist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developers,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content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marR="226695">
              <a:lnSpc>
                <a:spcPts val="1650"/>
              </a:lnSpc>
              <a:spcBef>
                <a:spcPts val="125"/>
              </a:spcBef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creators,</a:t>
            </a:r>
            <a:r>
              <a:rPr sz="1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consumers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6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enhance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immersive</a:t>
            </a:r>
            <a:r>
              <a:rPr sz="16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experiences,</a:t>
            </a:r>
            <a:r>
              <a:rPr sz="16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6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16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placement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interaction</a:t>
            </a:r>
            <a:r>
              <a:rPr sz="16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real-world</a:t>
            </a:r>
            <a:r>
              <a:rPr sz="16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environments.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ts val="1650"/>
              </a:lnSpc>
              <a:spcBef>
                <a:spcPts val="80"/>
              </a:spcBef>
              <a:buAutoNum type="arabicPeriod" startAt="4"/>
              <a:tabLst>
                <a:tab pos="355600" algn="l"/>
                <a:tab pos="356235" algn="l"/>
              </a:tabLst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Surveillance</a:t>
            </a:r>
            <a:r>
              <a:rPr sz="16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Systems:</a:t>
            </a:r>
            <a:r>
              <a:rPr sz="16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involve</a:t>
            </a:r>
            <a:r>
              <a:rPr sz="16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firms,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law</a:t>
            </a:r>
            <a:r>
              <a:rPr sz="16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enforcement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agencies,</a:t>
            </a:r>
            <a:r>
              <a:rPr sz="16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businesses </a:t>
            </a:r>
            <a:r>
              <a:rPr sz="16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employing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distance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monitor and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analyze</a:t>
            </a:r>
            <a:r>
              <a:rPr sz="16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movements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 behaviors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surveillance</a:t>
            </a:r>
            <a:r>
              <a:rPr sz="16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footage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purposes.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marR="279400" indent="-343535">
              <a:lnSpc>
                <a:spcPts val="1650"/>
              </a:lnSpc>
              <a:spcBef>
                <a:spcPts val="85"/>
              </a:spcBef>
              <a:buAutoNum type="arabicPeriod" startAt="4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Industrial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Automation: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16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manufacturing</a:t>
            </a:r>
            <a:r>
              <a:rPr sz="16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companies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automation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engineers </a:t>
            </a:r>
            <a:r>
              <a:rPr sz="16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utilize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distance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6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16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control,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tracking,</a:t>
            </a:r>
            <a:r>
              <a:rPr sz="16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optimization</a:t>
            </a:r>
            <a:r>
              <a:rPr sz="16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in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1665"/>
              </a:lnSpc>
            </a:pP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industrial</a:t>
            </a:r>
            <a:r>
              <a:rPr sz="16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settings.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1650"/>
              </a:lnSpc>
              <a:buAutoNum type="arabicPeriod" startAt="6"/>
              <a:tabLst>
                <a:tab pos="355600" algn="l"/>
                <a:tab pos="356235" algn="l"/>
              </a:tabLst>
            </a:pP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Healthcare:</a:t>
            </a:r>
            <a:r>
              <a:rPr sz="16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encompass</a:t>
            </a:r>
            <a:r>
              <a:rPr sz="1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professionals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researchers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leverage</a:t>
            </a:r>
            <a:r>
              <a:rPr sz="16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distance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marR="719455">
              <a:lnSpc>
                <a:spcPts val="1730"/>
              </a:lnSpc>
            </a:pP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6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16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6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surgical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navigation,</a:t>
            </a:r>
            <a:r>
              <a:rPr sz="16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imaging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analysis,</a:t>
            </a:r>
            <a:r>
              <a:rPr sz="16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patient </a:t>
            </a:r>
            <a:r>
              <a:rPr sz="16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monitoring.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1585"/>
              </a:lnSpc>
              <a:buAutoNum type="arabicPeriod" startAt="7"/>
              <a:tabLst>
                <a:tab pos="355600" algn="l"/>
                <a:tab pos="356235" algn="l"/>
              </a:tabLst>
            </a:pP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Smart</a:t>
            </a:r>
            <a:r>
              <a:rPr sz="16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Cities:</a:t>
            </a:r>
            <a:r>
              <a:rPr sz="16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users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consist</a:t>
            </a:r>
            <a:r>
              <a:rPr sz="16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city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planners,</a:t>
            </a:r>
            <a:r>
              <a:rPr sz="16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infrastructure</a:t>
            </a:r>
            <a:r>
              <a:rPr sz="16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developers,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citizens</a:t>
            </a:r>
            <a:r>
              <a:rPr sz="16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benefiting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marR="188595">
              <a:lnSpc>
                <a:spcPts val="1650"/>
              </a:lnSpc>
              <a:spcBef>
                <a:spcPts val="125"/>
              </a:spcBef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urban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planning,</a:t>
            </a:r>
            <a:r>
              <a:rPr sz="16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traffic</a:t>
            </a:r>
            <a:r>
              <a:rPr sz="16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management,</a:t>
            </a:r>
            <a:r>
              <a:rPr sz="16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public</a:t>
            </a:r>
            <a:r>
              <a:rPr sz="16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enabled</a:t>
            </a:r>
            <a:r>
              <a:rPr sz="16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distance </a:t>
            </a:r>
            <a:r>
              <a:rPr sz="16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6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smart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city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initiative.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1145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0120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01200" y="59055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717" y="228599"/>
            <a:ext cx="97472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2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25" dirty="0">
                <a:latin typeface="Trebuchet MS" panose="020B0603020202020204"/>
                <a:cs typeface="Trebuchet MS" panose="020B0603020202020204"/>
              </a:rPr>
              <a:t>LU</a:t>
            </a:r>
            <a:r>
              <a:rPr sz="3600" spc="-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-3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600" spc="-3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600" spc="-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60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30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3600" spc="-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600" spc="25" dirty="0">
                <a:latin typeface="Trebuchet MS" panose="020B0603020202020204"/>
                <a:cs typeface="Trebuchet MS" panose="020B0603020202020204"/>
              </a:rPr>
              <a:t>LU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600" spc="-2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-1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3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-30" dirty="0">
                <a:latin typeface="Trebuchet MS" panose="020B0603020202020204"/>
                <a:cs typeface="Trebuchet MS" panose="020B0603020202020204"/>
              </a:rPr>
              <a:t>ITI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87455" y="6466840"/>
            <a:ext cx="100965" cy="369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5379" y="1297241"/>
            <a:ext cx="6459855" cy="415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55"/>
              </a:spcBef>
            </a:pP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utilizes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YOLO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(You Only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Look Once)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precisely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distances from</a:t>
            </a:r>
            <a:r>
              <a:rPr sz="1800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images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data.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Beginning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collection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preprocessing,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ensures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robust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training.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customizing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YOLO,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YOLOv3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YOLOv4,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optimizes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estimation.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Training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involves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splitting,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augmentation,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assessing metrics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MAE,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MSE,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RMSE.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Deployment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ensures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seamless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integration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platforms,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adapting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diverse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environments.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Its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proposition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includes high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accuracy,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efficient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processing,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adaptability,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task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automation,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scalability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evolving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needs.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7038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spc="-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4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-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2204" y="263524"/>
            <a:ext cx="70262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3950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950" spc="15" dirty="0">
                <a:latin typeface="Trebuchet MS" panose="020B0603020202020204"/>
                <a:cs typeface="Trebuchet MS" panose="020B0603020202020204"/>
              </a:rPr>
              <a:t>WOW</a:t>
            </a:r>
            <a:r>
              <a:rPr sz="3950" spc="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950" spc="2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3950" spc="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950" spc="20" dirty="0">
                <a:latin typeface="Trebuchet MS" panose="020B0603020202020204"/>
                <a:cs typeface="Trebuchet MS" panose="020B0603020202020204"/>
              </a:rPr>
              <a:t>YOUR</a:t>
            </a:r>
            <a:r>
              <a:rPr sz="395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950" dirty="0">
                <a:latin typeface="Trebuchet MS" panose="020B0603020202020204"/>
                <a:cs typeface="Trebuchet MS" panose="020B0603020202020204"/>
              </a:rPr>
              <a:t>SOLUTION</a:t>
            </a:r>
            <a:endParaRPr sz="39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14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0485" y="1142682"/>
            <a:ext cx="6578600" cy="4945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marR="10795" indent="-286385" algn="just">
              <a:lnSpc>
                <a:spcPct val="101000"/>
              </a:lnSpc>
              <a:spcBef>
                <a:spcPts val="115"/>
              </a:spcBef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Real-time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YOLO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architecture 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renowned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efficiency 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real-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detection,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enabling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rapid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processing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video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streams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camera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feeds. 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incorporating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CNNs for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distance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estimation directly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YOLO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framework,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solution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maintains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real-time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capability while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simultaneously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providing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accurate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distance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estimates</a:t>
            </a:r>
            <a:r>
              <a:rPr sz="14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detected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objects.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marR="6350" indent="-286385" algn="just">
              <a:lnSpc>
                <a:spcPts val="1650"/>
              </a:lnSpc>
              <a:spcBef>
                <a:spcPts val="50"/>
              </a:spcBef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Single-stage </a:t>
            </a:r>
            <a:r>
              <a:rPr sz="1400" b="1" spc="5" dirty="0"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400" b="1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Distance Estimation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Unlike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traditional approaches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require</a:t>
            </a:r>
            <a:r>
              <a:rPr sz="14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separate</a:t>
            </a:r>
            <a:r>
              <a:rPr sz="1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4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estimation,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integrated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marR="5715" algn="just">
              <a:lnSpc>
                <a:spcPts val="1650"/>
              </a:lnSpc>
              <a:spcBef>
                <a:spcPts val="8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YOLO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CNN model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performs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both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tasks 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single stage.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streamlined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approach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1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computational</a:t>
            </a:r>
            <a:r>
              <a:rPr sz="14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1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inference</a:t>
            </a:r>
            <a:r>
              <a:rPr sz="1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time,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resulting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faster</a:t>
            </a:r>
            <a:r>
              <a:rPr sz="1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more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algn="just">
              <a:lnSpc>
                <a:spcPts val="1665"/>
              </a:lnSpc>
            </a:pP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sz="1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processing.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marR="15240" indent="-286385" algn="just">
              <a:lnSpc>
                <a:spcPts val="1650"/>
              </a:lnSpc>
              <a:spcBef>
                <a:spcPts val="65"/>
              </a:spcBef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End-to-End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YOLO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CNN model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learns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objects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estimate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distances</a:t>
            </a:r>
            <a:r>
              <a:rPr sz="14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simultaneously</a:t>
            </a:r>
            <a:r>
              <a:rPr sz="1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4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end-to-end</a:t>
            </a:r>
            <a:r>
              <a:rPr sz="14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training.</a:t>
            </a:r>
            <a:r>
              <a:rPr sz="14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holistic</a:t>
            </a:r>
            <a:r>
              <a:rPr sz="140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learning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marR="13970">
              <a:lnSpc>
                <a:spcPts val="1650"/>
              </a:lnSpc>
              <a:spcBef>
                <a:spcPts val="80"/>
              </a:spcBef>
              <a:tabLst>
                <a:tab pos="1099185" algn="l"/>
                <a:tab pos="1699260" algn="l"/>
                <a:tab pos="2052320" algn="l"/>
                <a:tab pos="2633980" algn="l"/>
                <a:tab pos="2919730" algn="l"/>
                <a:tab pos="3587115" algn="l"/>
                <a:tab pos="4330700" algn="l"/>
                <a:tab pos="5388610" algn="l"/>
                <a:tab pos="6113145" algn="l"/>
              </a:tabLst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od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ob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appearances</a:t>
            </a:r>
            <a:r>
              <a:rPr sz="14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corresponding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distances,</a:t>
            </a:r>
            <a:r>
              <a:rPr sz="14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leading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ts val="1665"/>
              </a:lnSpc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generalization.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ts val="1650"/>
              </a:lnSpc>
              <a:buFont typeface="Wingdings" panose="05000000000000000000"/>
              <a:buChar char=""/>
              <a:tabLst>
                <a:tab pos="298450" algn="l"/>
                <a:tab pos="299085" algn="l"/>
              </a:tabLst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Robustness</a:t>
            </a:r>
            <a:r>
              <a:rPr sz="1400" b="1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b="1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Occlusions</a:t>
            </a:r>
            <a:r>
              <a:rPr sz="1400" b="1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b="1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Clutter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jointly</a:t>
            </a:r>
            <a:r>
              <a:rPr sz="14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optimizing</a:t>
            </a:r>
            <a:r>
              <a:rPr sz="14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4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ts val="166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estimation,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YOLO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CNN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inherently</a:t>
            </a:r>
            <a:r>
              <a:rPr sz="14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learns</a:t>
            </a:r>
            <a:r>
              <a:rPr sz="14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handle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occlusions</a:t>
            </a:r>
            <a:r>
              <a:rPr sz="1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marR="16510">
              <a:lnSpc>
                <a:spcPts val="1650"/>
              </a:lnSpc>
              <a:spcBef>
                <a:spcPts val="130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clutter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scene.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robustness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enables</a:t>
            </a:r>
            <a:r>
              <a:rPr sz="14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challenging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scenarios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objects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partially</a:t>
            </a:r>
            <a:r>
              <a:rPr sz="1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obscured</a:t>
            </a: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surrounded</a:t>
            </a: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clutter.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6385" algn="just">
              <a:lnSpc>
                <a:spcPts val="1650"/>
              </a:lnSpc>
              <a:spcBef>
                <a:spcPts val="75"/>
              </a:spcBef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Scalability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Adaptability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modular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nature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YOLO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CNN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architecture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easy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scalability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adaptation to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applications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environments.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deployed</a:t>
            </a:r>
            <a:r>
              <a:rPr sz="14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robotics,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autonomous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vehicles,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augmented</a:t>
            </a:r>
            <a:r>
              <a:rPr sz="14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reality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systems,</a:t>
            </a:r>
            <a:r>
              <a:rPr sz="14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98450" algn="just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customized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fine-tuned</a:t>
            </a:r>
            <a:r>
              <a:rPr sz="1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meet</a:t>
            </a:r>
            <a:r>
              <a:rPr sz="14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4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requirements.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0" y="52959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06000" y="58769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15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709" y="825436"/>
            <a:ext cx="8493125" cy="464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1800" b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Preprocessing: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47420" marR="5080" lvl="1" indent="-343535">
              <a:lnSpc>
                <a:spcPct val="153000"/>
              </a:lnSpc>
              <a:spcBef>
                <a:spcPts val="830"/>
              </a:spcBef>
              <a:buChar char="•"/>
              <a:tabLst>
                <a:tab pos="946785" algn="l"/>
                <a:tab pos="946785" algn="l"/>
              </a:tabLst>
            </a:pPr>
            <a:r>
              <a:rPr sz="1800" spc="5" dirty="0">
                <a:latin typeface="Times New Roman" panose="02020603050405020304"/>
                <a:cs typeface="Times New Roman" panose="02020603050405020304"/>
              </a:rPr>
              <a:t>Gather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containing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annotated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bounding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boxes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around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objects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interest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labeled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distances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objects.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47420" marR="6350" lvl="1" indent="-343535">
              <a:lnSpc>
                <a:spcPct val="149000"/>
              </a:lnSpc>
              <a:spcBef>
                <a:spcPts val="5"/>
              </a:spcBef>
              <a:buChar char="•"/>
              <a:tabLst>
                <a:tab pos="946785" algn="l"/>
                <a:tab pos="94678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Preprocess</a:t>
            </a:r>
            <a:r>
              <a:rPr sz="18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180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annotations</a:t>
            </a:r>
            <a:r>
              <a:rPr sz="18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1800" spc="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uniformity</a:t>
            </a:r>
            <a:r>
              <a:rPr sz="1800" spc="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compatibility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YOLO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architecture.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 panose="02020603050405020304"/>
              <a:buChar char="•"/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10515" indent="-286385">
              <a:lnSpc>
                <a:spcPct val="100000"/>
              </a:lnSpc>
              <a:buFont typeface="Wingdings" panose="05000000000000000000"/>
              <a:buChar char=""/>
              <a:tabLst>
                <a:tab pos="311150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18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Selection: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67740" marR="15240" lvl="1" indent="-343535">
              <a:lnSpc>
                <a:spcPct val="153000"/>
              </a:lnSpc>
              <a:spcBef>
                <a:spcPts val="255"/>
              </a:spcBef>
              <a:buChar char="•"/>
              <a:tabLst>
                <a:tab pos="967105" algn="l"/>
                <a:tab pos="96774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YOLO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variant</a:t>
            </a:r>
            <a:r>
              <a:rPr sz="18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suitable</a:t>
            </a:r>
            <a:r>
              <a:rPr sz="18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8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tasks,</a:t>
            </a:r>
            <a:r>
              <a:rPr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YOLOv3</a:t>
            </a:r>
            <a:r>
              <a:rPr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YOLOv4.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67740" marR="34290" lvl="1" indent="-343535">
              <a:lnSpc>
                <a:spcPct val="150000"/>
              </a:lnSpc>
              <a:buChar char="•"/>
              <a:tabLst>
                <a:tab pos="967105" algn="l"/>
                <a:tab pos="967740" algn="l"/>
              </a:tabLst>
            </a:pP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Modify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YOLO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4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bounding</a:t>
            </a:r>
            <a:r>
              <a:rPr sz="180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boxes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CNN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estimation.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10515" indent="-286385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"/>
              <a:tabLst>
                <a:tab pos="311150" algn="l"/>
              </a:tabLst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Training: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7234" y="0"/>
            <a:ext cx="27292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950" spc="-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95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950" spc="-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950" spc="-1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3950" spc="1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950" spc="-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950" spc="20" dirty="0">
                <a:latin typeface="Trebuchet MS" panose="020B0603020202020204"/>
                <a:cs typeface="Trebuchet MS" panose="020B0603020202020204"/>
              </a:rPr>
              <a:t>G</a:t>
            </a:r>
            <a:endParaRPr sz="39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1849" y="6453504"/>
            <a:ext cx="283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1849" y="5479160"/>
            <a:ext cx="7785100" cy="127444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04800" indent="-305435">
              <a:lnSpc>
                <a:spcPct val="100000"/>
              </a:lnSpc>
              <a:spcBef>
                <a:spcPts val="1240"/>
              </a:spcBef>
              <a:buChar char="•"/>
              <a:tabLst>
                <a:tab pos="304800" algn="l"/>
                <a:tab pos="305435" algn="l"/>
              </a:tabLst>
            </a:pP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18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training,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validation,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48335" marR="5080" indent="-648335">
              <a:lnSpc>
                <a:spcPct val="150000"/>
              </a:lnSpc>
              <a:spcBef>
                <a:spcPts val="75"/>
              </a:spcBef>
              <a:buChar char="•"/>
              <a:tabLst>
                <a:tab pos="648335" algn="l"/>
                <a:tab pos="648970" algn="l"/>
                <a:tab pos="1505585" algn="l"/>
                <a:tab pos="2630805" algn="l"/>
                <a:tab pos="3116580" algn="l"/>
                <a:tab pos="3965575" algn="l"/>
                <a:tab pos="4852035" algn="l"/>
                <a:tab pos="5128260" algn="l"/>
                <a:tab pos="6281420" algn="l"/>
                <a:tab pos="7053580" algn="l"/>
              </a:tabLst>
            </a:pPr>
            <a:r>
              <a:rPr sz="180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oy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tec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qu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ke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YO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expedite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training.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82" y="354012"/>
            <a:ext cx="55327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0" dirty="0"/>
              <a:t>MODELLING-CONT.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6417" y="1488503"/>
            <a:ext cx="8907145" cy="468503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98450" indent="-286385" algn="just">
              <a:lnSpc>
                <a:spcPct val="100000"/>
              </a:lnSpc>
              <a:spcBef>
                <a:spcPts val="1320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Evaluation: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6285" marR="5080" indent="-286385" algn="just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 Evaluate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trained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validation set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fine-tune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hyperparameters 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ensure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generalizes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unseen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6285" marR="20955" indent="-286385" algn="just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Assess</a:t>
            </a:r>
            <a:r>
              <a:rPr sz="1800" spc="4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model's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performance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1800" spc="86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Mean</a:t>
            </a:r>
            <a:r>
              <a:rPr sz="1800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Absolute</a:t>
            </a:r>
            <a:r>
              <a:rPr sz="1800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Error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(MAE)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for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Mean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Precision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(mAP)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object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detection.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6385" algn="just">
              <a:lnSpc>
                <a:spcPct val="100000"/>
              </a:lnSpc>
              <a:spcBef>
                <a:spcPts val="1140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Deployment</a:t>
            </a:r>
            <a:r>
              <a:rPr sz="1800" b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Integration: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6285" marR="21590" indent="-286385" algn="just">
              <a:lnSpc>
                <a:spcPct val="1500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Deploy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trained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desired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platform,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compatibility</a:t>
            </a:r>
            <a:r>
              <a:rPr sz="1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YOLO's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inference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6285" marR="12700" indent="-286385" algn="just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 Integrate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the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1800" spc="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800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1800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1800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required,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ensuring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seamless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interaction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or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cameras.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Content Placeholder 8" descr="Output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685800" y="1143000"/>
            <a:ext cx="7599045" cy="5010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9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4800" spc="-10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spc="-5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4800" spc="-105" dirty="0">
                <a:latin typeface="Trebuchet MS" panose="020B0603020202020204"/>
                <a:cs typeface="Trebuchet MS" panose="020B0603020202020204"/>
              </a:rPr>
              <a:t>UL</a:t>
            </a:r>
            <a:r>
              <a:rPr sz="4800" spc="-9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4800" dirty="0">
                <a:latin typeface="Trebuchet MS" panose="020B0603020202020204"/>
                <a:cs typeface="Trebuchet MS" panose="020B0603020202020204"/>
              </a:rPr>
              <a:t>S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17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>
            <a:hlinkClick r:id="rId2" tooltip="" action="ppaction://hlinkfile"/>
          </p:cNvPr>
          <p:cNvSpPr txBox="1"/>
          <p:nvPr/>
        </p:nvSpPr>
        <p:spPr>
          <a:xfrm>
            <a:off x="533400" y="6403975"/>
            <a:ext cx="8474710" cy="3232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000" spc="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 panose="020B0603020202020204"/>
                <a:cs typeface="Trebuchet MS" panose="020B0603020202020204"/>
              </a:rPr>
              <a:t>Code </a:t>
            </a:r>
            <a:r>
              <a:rPr sz="2000" spc="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 panose="020B0603020202020204"/>
                <a:cs typeface="Trebuchet MS" panose="020B0603020202020204"/>
              </a:rPr>
              <a:t>Lin</a:t>
            </a:r>
            <a:r>
              <a:rPr sz="2000" spc="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 panose="020B0603020202020204"/>
                <a:cs typeface="Trebuchet MS" panose="020B0603020202020204"/>
              </a:rPr>
              <a:t>k</a:t>
            </a:r>
            <a:r>
              <a:rPr lang="en-GB" sz="2000" spc="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 panose="020B0603020202020204"/>
                <a:cs typeface="Trebuchet MS" panose="020B0603020202020204"/>
              </a:rPr>
              <a:t>: https://github.com/Praveen-M004/TNSDC_Generative-AI.git</a:t>
            </a:r>
            <a:endParaRPr lang="en-GB" sz="2000" spc="10" dirty="0">
              <a:solidFill>
                <a:srgbClr val="006EC0"/>
              </a:solidFill>
              <a:uFill>
                <a:solidFill>
                  <a:srgbClr val="006EC0"/>
                </a:solidFill>
              </a:u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724650"/>
            </a:xfrm>
            <a:custGeom>
              <a:avLst/>
              <a:gdLst/>
              <a:ahLst/>
              <a:cxnLst/>
              <a:rect l="l" t="t" r="r" b="b"/>
              <a:pathLst>
                <a:path w="12192000" h="6724650">
                  <a:moveTo>
                    <a:pt x="0" y="6724650"/>
                  </a:moveTo>
                  <a:lnTo>
                    <a:pt x="12192000" y="67246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72465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01" y="4825"/>
              <a:ext cx="4732655" cy="6853555"/>
            </a:xfrm>
            <a:custGeom>
              <a:avLst/>
              <a:gdLst/>
              <a:ahLst/>
              <a:cxnLst/>
              <a:rect l="l" t="t" r="r" b="b"/>
              <a:pathLst>
                <a:path w="4732655" h="6853555">
                  <a:moveTo>
                    <a:pt x="1917624" y="0"/>
                  </a:moveTo>
                  <a:lnTo>
                    <a:pt x="3135791" y="6853171"/>
                  </a:lnTo>
                </a:path>
                <a:path w="4732655" h="6853555">
                  <a:moveTo>
                    <a:pt x="4732198" y="3689316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72575" y="0"/>
              <a:ext cx="3009900" cy="6848475"/>
            </a:xfrm>
            <a:custGeom>
              <a:avLst/>
              <a:gdLst/>
              <a:ahLst/>
              <a:cxnLst/>
              <a:rect l="l" t="t" r="r" b="b"/>
              <a:pathLst>
                <a:path w="3009900" h="6848475">
                  <a:moveTo>
                    <a:pt x="3009900" y="0"/>
                  </a:moveTo>
                  <a:lnTo>
                    <a:pt x="2041606" y="0"/>
                  </a:lnTo>
                  <a:lnTo>
                    <a:pt x="0" y="6848470"/>
                  </a:lnTo>
                  <a:lnTo>
                    <a:pt x="3009900" y="684847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9" y="0"/>
              <a:ext cx="2588895" cy="6848475"/>
            </a:xfrm>
            <a:custGeom>
              <a:avLst/>
              <a:gdLst/>
              <a:ahLst/>
              <a:cxnLst/>
              <a:rect l="l" t="t" r="r" b="b"/>
              <a:pathLst>
                <a:path w="2588895" h="6848475">
                  <a:moveTo>
                    <a:pt x="2588739" y="0"/>
                  </a:moveTo>
                  <a:lnTo>
                    <a:pt x="0" y="0"/>
                  </a:lnTo>
                  <a:lnTo>
                    <a:pt x="1207741" y="6848470"/>
                  </a:lnTo>
                  <a:lnTo>
                    <a:pt x="2588739" y="6848470"/>
                  </a:lnTo>
                  <a:lnTo>
                    <a:pt x="258873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24925" y="3038475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34" y="0"/>
              <a:ext cx="2854325" cy="6848475"/>
            </a:xfrm>
            <a:custGeom>
              <a:avLst/>
              <a:gdLst/>
              <a:ahLst/>
              <a:cxnLst/>
              <a:rect l="l" t="t" r="r" b="b"/>
              <a:pathLst>
                <a:path w="2854325" h="6848475">
                  <a:moveTo>
                    <a:pt x="2853811" y="0"/>
                  </a:moveTo>
                  <a:lnTo>
                    <a:pt x="0" y="0"/>
                  </a:lnTo>
                  <a:lnTo>
                    <a:pt x="2469382" y="6848470"/>
                  </a:lnTo>
                  <a:lnTo>
                    <a:pt x="2853811" y="6848470"/>
                  </a:lnTo>
                  <a:lnTo>
                    <a:pt x="285381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87075" y="0"/>
              <a:ext cx="1295400" cy="6848475"/>
            </a:xfrm>
            <a:custGeom>
              <a:avLst/>
              <a:gdLst/>
              <a:ahLst/>
              <a:cxnLst/>
              <a:rect l="l" t="t" r="r" b="b"/>
              <a:pathLst>
                <a:path w="1295400" h="6848475">
                  <a:moveTo>
                    <a:pt x="1295400" y="0"/>
                  </a:moveTo>
                  <a:lnTo>
                    <a:pt x="1021056" y="0"/>
                  </a:lnTo>
                  <a:lnTo>
                    <a:pt x="0" y="6848470"/>
                  </a:lnTo>
                  <a:lnTo>
                    <a:pt x="1295400" y="684847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48475"/>
            </a:xfrm>
            <a:custGeom>
              <a:avLst/>
              <a:gdLst/>
              <a:ahLst/>
              <a:cxnLst/>
              <a:rect l="l" t="t" r="r" b="b"/>
              <a:pathLst>
                <a:path w="1256029" h="6848475">
                  <a:moveTo>
                    <a:pt x="1255496" y="0"/>
                  </a:moveTo>
                  <a:lnTo>
                    <a:pt x="0" y="0"/>
                  </a:lnTo>
                  <a:lnTo>
                    <a:pt x="1114145" y="6848470"/>
                  </a:lnTo>
                  <a:lnTo>
                    <a:pt x="1255496" y="6848470"/>
                  </a:lnTo>
                  <a:lnTo>
                    <a:pt x="125549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0363200" y="3581400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4350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815" y="815593"/>
            <a:ext cx="413766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42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50" b="1" spc="20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37234" y="6466840"/>
            <a:ext cx="1795780" cy="184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2375" y="2150110"/>
            <a:ext cx="8218805" cy="10121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  <a:tabLst>
                <a:tab pos="1842770" algn="l"/>
                <a:tab pos="4102100" algn="l"/>
                <a:tab pos="6780530" algn="l"/>
              </a:tabLst>
            </a:pPr>
            <a:r>
              <a:rPr sz="3200" b="1" spc="-20" dirty="0">
                <a:latin typeface="Arial" panose="020B0604020202020204"/>
                <a:cs typeface="Arial" panose="020B0604020202020204"/>
              </a:rPr>
              <a:t>O</a:t>
            </a:r>
            <a:r>
              <a:rPr sz="3200" b="1" spc="15" dirty="0">
                <a:latin typeface="Arial" panose="020B0604020202020204"/>
                <a:cs typeface="Arial" panose="020B0604020202020204"/>
              </a:rPr>
              <a:t>BJ</a:t>
            </a:r>
            <a:r>
              <a:rPr sz="3200" b="1" spc="35" dirty="0">
                <a:latin typeface="Arial" panose="020B0604020202020204"/>
                <a:cs typeface="Arial" panose="020B0604020202020204"/>
              </a:rPr>
              <a:t>E</a:t>
            </a:r>
            <a:r>
              <a:rPr sz="3200" b="1" spc="-65" dirty="0">
                <a:latin typeface="Arial" panose="020B0604020202020204"/>
                <a:cs typeface="Arial" panose="020B0604020202020204"/>
              </a:rPr>
              <a:t>C</a:t>
            </a:r>
            <a:r>
              <a:rPr sz="3200" b="1" spc="15" dirty="0">
                <a:latin typeface="Arial" panose="020B0604020202020204"/>
                <a:cs typeface="Arial" panose="020B0604020202020204"/>
              </a:rPr>
              <a:t>T</a:t>
            </a:r>
            <a:r>
              <a:rPr sz="3200" b="1" dirty="0">
                <a:latin typeface="Arial" panose="020B0604020202020204"/>
                <a:cs typeface="Arial" panose="020B0604020202020204"/>
              </a:rPr>
              <a:t>	</a:t>
            </a:r>
            <a:r>
              <a:rPr sz="3200" b="1" spc="15" dirty="0">
                <a:latin typeface="Arial" panose="020B0604020202020204"/>
                <a:cs typeface="Arial" panose="020B0604020202020204"/>
              </a:rPr>
              <a:t>DI</a:t>
            </a:r>
            <a:r>
              <a:rPr sz="3200" b="1" spc="-35" dirty="0">
                <a:latin typeface="Arial" panose="020B0604020202020204"/>
                <a:cs typeface="Arial" panose="020B0604020202020204"/>
              </a:rPr>
              <a:t>S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T</a:t>
            </a:r>
            <a:r>
              <a:rPr sz="3200" b="1" spc="20" dirty="0">
                <a:latin typeface="Arial" panose="020B0604020202020204"/>
                <a:cs typeface="Arial" panose="020B0604020202020204"/>
              </a:rPr>
              <a:t>AN</a:t>
            </a:r>
            <a:r>
              <a:rPr sz="3200" b="1" spc="5" dirty="0">
                <a:latin typeface="Arial" panose="020B0604020202020204"/>
                <a:cs typeface="Arial" panose="020B0604020202020204"/>
              </a:rPr>
              <a:t>C</a:t>
            </a:r>
            <a:r>
              <a:rPr sz="3200" b="1" spc="20" dirty="0">
                <a:latin typeface="Arial" panose="020B0604020202020204"/>
                <a:cs typeface="Arial" panose="020B0604020202020204"/>
              </a:rPr>
              <a:t>E</a:t>
            </a:r>
            <a:r>
              <a:rPr sz="3200" b="1" dirty="0">
                <a:latin typeface="Arial" panose="020B0604020202020204"/>
                <a:cs typeface="Arial" panose="020B0604020202020204"/>
              </a:rPr>
              <a:t>	</a:t>
            </a:r>
            <a:r>
              <a:rPr sz="3200" b="1" spc="-35" dirty="0">
                <a:latin typeface="Arial" panose="020B0604020202020204"/>
                <a:cs typeface="Arial" panose="020B0604020202020204"/>
              </a:rPr>
              <a:t>ES</a:t>
            </a:r>
            <a:r>
              <a:rPr sz="3200" b="1" spc="65" dirty="0">
                <a:latin typeface="Arial" panose="020B0604020202020204"/>
                <a:cs typeface="Arial" panose="020B0604020202020204"/>
              </a:rPr>
              <a:t>T</a:t>
            </a:r>
            <a:r>
              <a:rPr sz="3200" b="1" spc="-70" dirty="0">
                <a:latin typeface="Arial" panose="020B0604020202020204"/>
                <a:cs typeface="Arial" panose="020B0604020202020204"/>
              </a:rPr>
              <a:t>I</a:t>
            </a:r>
            <a:r>
              <a:rPr sz="3200" b="1" spc="30" dirty="0">
                <a:latin typeface="Arial" panose="020B0604020202020204"/>
                <a:cs typeface="Arial" panose="020B0604020202020204"/>
              </a:rPr>
              <a:t>M</a:t>
            </a:r>
            <a:r>
              <a:rPr sz="3200" b="1" spc="-65" dirty="0">
                <a:latin typeface="Arial" panose="020B0604020202020204"/>
                <a:cs typeface="Arial" panose="020B0604020202020204"/>
              </a:rPr>
              <a:t>A</a:t>
            </a:r>
            <a:r>
              <a:rPr sz="3200" b="1" spc="65" dirty="0">
                <a:latin typeface="Arial" panose="020B0604020202020204"/>
                <a:cs typeface="Arial" panose="020B0604020202020204"/>
              </a:rPr>
              <a:t>T</a:t>
            </a:r>
            <a:r>
              <a:rPr sz="3200" b="1" spc="5" dirty="0">
                <a:latin typeface="Arial" panose="020B0604020202020204"/>
                <a:cs typeface="Arial" panose="020B0604020202020204"/>
              </a:rPr>
              <a:t>I</a:t>
            </a:r>
            <a:r>
              <a:rPr sz="3200" b="1" spc="-15" dirty="0">
                <a:latin typeface="Arial" panose="020B0604020202020204"/>
                <a:cs typeface="Arial" panose="020B0604020202020204"/>
              </a:rPr>
              <a:t>O</a:t>
            </a:r>
            <a:r>
              <a:rPr sz="3200" b="1" spc="20" dirty="0"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latin typeface="Arial" panose="020B0604020202020204"/>
                <a:cs typeface="Arial" panose="020B0604020202020204"/>
              </a:rPr>
              <a:t>	</a:t>
            </a:r>
            <a:r>
              <a:rPr sz="3200" b="1" spc="20" dirty="0">
                <a:latin typeface="Arial" panose="020B0604020202020204"/>
                <a:cs typeface="Arial" panose="020B0604020202020204"/>
              </a:rPr>
              <a:t>U</a:t>
            </a:r>
            <a:r>
              <a:rPr sz="3200" b="1" spc="30" dirty="0">
                <a:latin typeface="Arial" panose="020B0604020202020204"/>
                <a:cs typeface="Arial" panose="020B0604020202020204"/>
              </a:rPr>
              <a:t>S</a:t>
            </a:r>
            <a:r>
              <a:rPr sz="3200" b="1" spc="-70" dirty="0">
                <a:latin typeface="Arial" panose="020B0604020202020204"/>
                <a:cs typeface="Arial" panose="020B0604020202020204"/>
              </a:rPr>
              <a:t>I</a:t>
            </a:r>
            <a:r>
              <a:rPr sz="3200" b="1" spc="15" dirty="0">
                <a:latin typeface="Arial" panose="020B0604020202020204"/>
                <a:cs typeface="Arial" panose="020B0604020202020204"/>
              </a:rPr>
              <a:t>NG  C</a:t>
            </a:r>
            <a:r>
              <a:rPr lang="en-GB" sz="3200" b="1" spc="15" dirty="0">
                <a:latin typeface="Arial" panose="020B0604020202020204"/>
                <a:cs typeface="Arial" panose="020B0604020202020204"/>
              </a:rPr>
              <a:t>ONVOLUTIONAL </a:t>
            </a:r>
            <a:r>
              <a:rPr sz="3200" b="1" spc="15" dirty="0">
                <a:latin typeface="Arial" panose="020B0604020202020204"/>
                <a:cs typeface="Arial" panose="020B0604020202020204"/>
              </a:rPr>
              <a:t>N</a:t>
            </a:r>
            <a:r>
              <a:rPr lang="en-GB" sz="3200" b="1" spc="15" dirty="0">
                <a:latin typeface="Arial" panose="020B0604020202020204"/>
                <a:cs typeface="Arial" panose="020B0604020202020204"/>
              </a:rPr>
              <a:t>EURAL</a:t>
            </a:r>
            <a:r>
              <a:rPr sz="3200" b="1" spc="15" dirty="0">
                <a:latin typeface="Arial" panose="020B0604020202020204"/>
                <a:cs typeface="Arial" panose="020B0604020202020204"/>
              </a:rPr>
              <a:t> N</a:t>
            </a:r>
            <a:r>
              <a:rPr lang="en-GB" sz="3200" b="1" spc="15" dirty="0">
                <a:latin typeface="Arial" panose="020B0604020202020204"/>
                <a:cs typeface="Arial" panose="020B0604020202020204"/>
              </a:rPr>
              <a:t>ETWORK</a:t>
            </a:r>
            <a:endParaRPr lang="en-GB" sz="3200" b="1" spc="1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23975" y="419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1209675"/>
            <a:ext cx="2114550" cy="368617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752975" y="265049"/>
            <a:ext cx="26689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5" dirty="0"/>
              <a:t>A</a:t>
            </a:r>
            <a:r>
              <a:rPr sz="4800" dirty="0"/>
              <a:t>G</a:t>
            </a:r>
            <a:r>
              <a:rPr sz="4800" spc="30" dirty="0"/>
              <a:t>E</a:t>
            </a:r>
            <a:r>
              <a:rPr sz="4800" spc="-15" dirty="0"/>
              <a:t>ND</a:t>
            </a:r>
            <a:r>
              <a:rPr sz="4800" dirty="0"/>
              <a:t>A</a:t>
            </a:r>
            <a:endParaRPr sz="4800"/>
          </a:p>
        </p:txBody>
      </p:sp>
      <p:sp>
        <p:nvSpPr>
          <p:cNvPr id="19" name="object 1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3459" y="1182941"/>
            <a:ext cx="4289425" cy="3745229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Solution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Introduction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marR="730250" indent="-343535">
              <a:lnSpc>
                <a:spcPct val="15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Convolutional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Neural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(CNNs)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Annotation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Evaluation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Validation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Approach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Conclusion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Future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Work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5012" y="570611"/>
            <a:ext cx="62325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PR</a:t>
            </a:r>
            <a:r>
              <a:rPr sz="4250" spc="-10" dirty="0"/>
              <a:t>O</a:t>
            </a:r>
            <a:r>
              <a:rPr sz="4250" spc="80" dirty="0"/>
              <a:t>B</a:t>
            </a:r>
            <a:r>
              <a:rPr sz="4250" spc="20" dirty="0"/>
              <a:t>LEM</a:t>
            </a:r>
            <a:r>
              <a:rPr sz="4250" spc="-229" dirty="0"/>
              <a:t> </a:t>
            </a:r>
            <a:r>
              <a:rPr sz="4250" spc="-40" dirty="0"/>
              <a:t>S</a:t>
            </a:r>
            <a:r>
              <a:rPr sz="4250" spc="-60" dirty="0"/>
              <a:t>T</a:t>
            </a:r>
            <a:r>
              <a:rPr sz="4250" spc="-70" dirty="0"/>
              <a:t>A</a:t>
            </a:r>
            <a:r>
              <a:rPr sz="4250" spc="-60" dirty="0"/>
              <a:t>TE</a:t>
            </a:r>
            <a:r>
              <a:rPr sz="4250" spc="25" dirty="0"/>
              <a:t>M</a:t>
            </a:r>
            <a:r>
              <a:rPr sz="4250" spc="-45" dirty="0"/>
              <a:t>E</a:t>
            </a:r>
            <a:r>
              <a:rPr sz="4250" spc="-70" dirty="0"/>
              <a:t>N</a:t>
            </a:r>
            <a:r>
              <a:rPr sz="4250" spc="20" dirty="0"/>
              <a:t>T</a:t>
            </a:r>
            <a:endParaRPr sz="42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387" y="1305750"/>
            <a:ext cx="5955030" cy="45662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60"/>
              </a:spcBef>
            </a:pPr>
            <a:r>
              <a:rPr sz="1800" spc="5" dirty="0"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essential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robotics,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autonomous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vehicles,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augmented reality,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enabling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informed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decisions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safe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operations.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limited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annotated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datasets,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variability,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occlusions,</a:t>
            </a:r>
            <a:r>
              <a:rPr sz="1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real-time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performance.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Environmental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factors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lighting,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weather, and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clutter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complicate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accuracy.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Occlusions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obstruct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views,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impacting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precision.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Real-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demands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necessitate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lightweight,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solutions.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Overcoming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these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vital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advancing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object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estimation,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enhancing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safety, and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realizing its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potential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applications.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82" y="354330"/>
            <a:ext cx="56019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PROPOSED</a:t>
            </a:r>
            <a:r>
              <a:rPr sz="425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15" dirty="0">
                <a:latin typeface="Trebuchet MS" panose="020B0603020202020204"/>
                <a:cs typeface="Trebuchet MS" panose="020B0603020202020204"/>
              </a:rPr>
              <a:t>SOLUTION: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1175321"/>
            <a:ext cx="6078855" cy="45656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60"/>
              </a:spcBef>
            </a:pP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tackle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challenges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distance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estimation,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proposed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dataset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augmentation,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adaptable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variability,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occlusion-handling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algorithms,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real-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optimization,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robust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extraction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CNN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architectures,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mechanisms.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Thorough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validation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ensures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effectiveness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applications,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leading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accurate,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robust,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efficient distance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systems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robotics,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autonomous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vehicles,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augmented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reality.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integration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sensor technologies,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LiDAR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depth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cameras,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enhance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reliability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distance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estimation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varying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conditions.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5" name="object 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4" y="427037"/>
            <a:ext cx="52914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20" dirty="0"/>
              <a:t>PR</a:t>
            </a:r>
            <a:r>
              <a:rPr sz="4250" spc="-10" dirty="0"/>
              <a:t>O</a:t>
            </a:r>
            <a:r>
              <a:rPr sz="4250" spc="45" dirty="0"/>
              <a:t>J</a:t>
            </a:r>
            <a:r>
              <a:rPr sz="4250" spc="20" dirty="0"/>
              <a:t>E</a:t>
            </a:r>
            <a:r>
              <a:rPr sz="4250" dirty="0"/>
              <a:t>C</a:t>
            </a:r>
            <a:r>
              <a:rPr sz="4250" spc="20" dirty="0"/>
              <a:t>T</a:t>
            </a:r>
            <a:r>
              <a:rPr sz="4250" spc="-240" dirty="0"/>
              <a:t> </a:t>
            </a:r>
            <a:r>
              <a:rPr sz="425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4250" spc="-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250" spc="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4250" spc="-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250" spc="25" dirty="0">
                <a:latin typeface="Trebuchet MS" panose="020B0603020202020204"/>
                <a:cs typeface="Trebuchet MS" panose="020B0603020202020204"/>
              </a:rPr>
              <a:t>W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6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475" y="1270687"/>
            <a:ext cx="6329045" cy="3506470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INTRODUCTION: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50000"/>
              </a:lnSpc>
              <a:spcBef>
                <a:spcPts val="165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Distance Estimation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crucial component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various real-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world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applications,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precise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measurement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distances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objects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essential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informed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decision-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making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operational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safety.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robotics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autonomous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vehicles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augmented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reality,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accurate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enables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navigate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environments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effectively,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avoid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obstacles,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interact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objects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controlled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manner.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82" y="477774"/>
            <a:ext cx="74358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33270" algn="l"/>
                <a:tab pos="2767330" algn="l"/>
                <a:tab pos="6132195" algn="l"/>
              </a:tabLst>
            </a:pPr>
            <a:r>
              <a:rPr dirty="0"/>
              <a:t>OV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60" dirty="0"/>
              <a:t>V</a:t>
            </a:r>
            <a:r>
              <a:rPr spc="-110" dirty="0"/>
              <a:t>I</a:t>
            </a:r>
            <a:r>
              <a:rPr spc="-30" dirty="0"/>
              <a:t>E</a:t>
            </a:r>
            <a:r>
              <a:rPr spc="5" dirty="0"/>
              <a:t>W</a:t>
            </a:r>
            <a:r>
              <a:rPr dirty="0"/>
              <a:t>	</a:t>
            </a:r>
            <a:r>
              <a:rPr spc="5" dirty="0"/>
              <a:t>O</a:t>
            </a:r>
            <a:r>
              <a:rPr dirty="0"/>
              <a:t>F</a:t>
            </a:r>
            <a:r>
              <a:rPr dirty="0"/>
              <a:t>	</a:t>
            </a:r>
            <a:r>
              <a:rPr spc="-10" dirty="0"/>
              <a:t>C</a:t>
            </a:r>
            <a:r>
              <a:rPr dirty="0"/>
              <a:t>ON</a:t>
            </a:r>
            <a:r>
              <a:rPr spc="-15" dirty="0"/>
              <a:t>V</a:t>
            </a:r>
            <a:r>
              <a:rPr dirty="0"/>
              <a:t>O</a:t>
            </a:r>
            <a:r>
              <a:rPr spc="-20" dirty="0"/>
              <a:t>L</a:t>
            </a:r>
            <a:r>
              <a:rPr spc="-10" dirty="0"/>
              <a:t>U</a:t>
            </a:r>
            <a:r>
              <a:rPr spc="45" dirty="0"/>
              <a:t>T</a:t>
            </a:r>
            <a:r>
              <a:rPr spc="-40" dirty="0"/>
              <a:t>I</a:t>
            </a:r>
            <a:r>
              <a:rPr dirty="0"/>
              <a:t>ON</a:t>
            </a:r>
            <a:r>
              <a:rPr spc="-15" dirty="0"/>
              <a:t>A</a:t>
            </a:r>
            <a:r>
              <a:rPr dirty="0"/>
              <a:t>L</a:t>
            </a:r>
            <a:r>
              <a:rPr dirty="0"/>
              <a:t>	</a:t>
            </a:r>
            <a:r>
              <a:rPr spc="-10" dirty="0"/>
              <a:t>N</a:t>
            </a:r>
            <a:r>
              <a:rPr spc="-30" dirty="0"/>
              <a:t>E</a:t>
            </a:r>
            <a:r>
              <a:rPr spc="-10" dirty="0"/>
              <a:t>U</a:t>
            </a:r>
            <a:r>
              <a:rPr spc="60" dirty="0"/>
              <a:t>R</a:t>
            </a:r>
            <a:r>
              <a:rPr spc="-10" dirty="0"/>
              <a:t>A</a:t>
            </a:r>
            <a:r>
              <a:rPr dirty="0"/>
              <a:t>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5782" y="1031557"/>
            <a:ext cx="7266940" cy="421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(CNNs):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0955" marR="5080" algn="just">
              <a:lnSpc>
                <a:spcPct val="150000"/>
              </a:lnSpc>
              <a:spcBef>
                <a:spcPts val="865"/>
              </a:spcBef>
            </a:pP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Convolutional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Neural Networks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(CNNs)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pivotal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modern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analysis,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mimicking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perception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recognize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patterns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images.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hierarchical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architecture and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ability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learn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spatial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hierarchies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revolutionized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vision,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image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classification,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1800" spc="4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detection. In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estimation,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CNNs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excel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extracting relevant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features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complex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relationships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these features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distances.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Leveraging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datasets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computational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power,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CNNs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effectively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mapping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features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distances, yielding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robust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" name="object 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DATASET</a:t>
            </a:r>
            <a:r>
              <a:rPr spc="30" dirty="0"/>
              <a:t> </a:t>
            </a:r>
            <a:r>
              <a:rPr spc="-25" dirty="0"/>
              <a:t>COLLECTION</a:t>
            </a:r>
            <a:r>
              <a:rPr spc="195" dirty="0"/>
              <a:t> </a:t>
            </a:r>
            <a:r>
              <a:rPr spc="-10" dirty="0"/>
              <a:t>AND</a:t>
            </a:r>
            <a:r>
              <a:rPr spc="50" dirty="0"/>
              <a:t> </a:t>
            </a:r>
            <a:r>
              <a:rPr spc="-20" dirty="0"/>
              <a:t>ANNOTATION: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2259" y="673163"/>
            <a:ext cx="8375650" cy="61029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2065" algn="just">
              <a:lnSpc>
                <a:spcPct val="150000"/>
              </a:lnSpc>
              <a:spcBef>
                <a:spcPts val="160"/>
              </a:spcBef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Dataset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collection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annotation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for object </a:t>
            </a:r>
            <a:r>
              <a:rPr sz="1800" dirty="0">
                <a:latin typeface="Calibri" panose="020F0502020204030204"/>
                <a:cs typeface="Calibri" panose="020F0502020204030204"/>
              </a:rPr>
              <a:t>distance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estimation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using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CNNs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involves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defining object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classes,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selecting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appropriate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sensors, </a:t>
            </a:r>
            <a:r>
              <a:rPr sz="1800" dirty="0">
                <a:latin typeface="Calibri" panose="020F0502020204030204"/>
                <a:cs typeface="Calibri" panose="020F0502020204030204"/>
              </a:rPr>
              <a:t>setting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up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realistic </a:t>
            </a:r>
            <a:r>
              <a:rPr sz="1800" dirty="0">
                <a:latin typeface="Calibri" panose="020F0502020204030204"/>
                <a:cs typeface="Calibri" panose="020F0502020204030204"/>
              </a:rPr>
              <a:t>environments,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annotating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data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with </a:t>
            </a:r>
            <a:r>
              <a:rPr sz="1800" dirty="0">
                <a:latin typeface="Calibri" panose="020F0502020204030204"/>
                <a:cs typeface="Calibri" panose="020F0502020204030204"/>
              </a:rPr>
              <a:t>ground truth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labels,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augmenting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dataset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for robustness.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Splitting 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training,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validation,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test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sets,</a:t>
            </a:r>
            <a:r>
              <a:rPr sz="1800" spc="3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along with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documentation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ethical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considerations, ensures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reliability. </a:t>
            </a:r>
            <a:r>
              <a:rPr sz="1800" dirty="0">
                <a:latin typeface="Calibri" panose="020F0502020204030204"/>
                <a:cs typeface="Calibri" panose="020F0502020204030204"/>
              </a:rPr>
              <a:t>Sharing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annotated dataset </a:t>
            </a:r>
            <a:r>
              <a:rPr sz="1800" dirty="0">
                <a:latin typeface="Calibri" panose="020F0502020204030204"/>
                <a:cs typeface="Calibri" panose="020F0502020204030204"/>
              </a:rPr>
              <a:t>encourages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collaboration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benchmarkingwithin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research</a:t>
            </a:r>
            <a:r>
              <a:rPr sz="1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community.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Evaluation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Validation: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51000"/>
              </a:lnSpc>
              <a:spcBef>
                <a:spcPts val="305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Evaluation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Mean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Absolute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(MAE),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Mean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Square</a:t>
            </a:r>
            <a:r>
              <a:rPr sz="180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(RMSE),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Coefficient of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Determination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(R-squared)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provide insights into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accuracy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fit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of CNN-based object distance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models.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Additionally,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Precision-Recall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(PR)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Receiver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Characteristic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(ROC)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curves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offer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deeper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understanding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the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model's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performance across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different distance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estimation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thresholds. Cross-validation,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holdout validation,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test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set evaluation ensure robustness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generalization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capabilities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diverse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real-world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scenarios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datasets.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82" y="363791"/>
            <a:ext cx="3094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</a:t>
            </a:r>
            <a:r>
              <a:rPr spc="-30" dirty="0"/>
              <a:t> </a:t>
            </a:r>
            <a:r>
              <a:rPr spc="5" dirty="0"/>
              <a:t>APPROACH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095692"/>
            <a:ext cx="7459980" cy="4964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RD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EQ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T: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98450" marR="847725" indent="-286385" algn="just">
              <a:lnSpc>
                <a:spcPct val="163000"/>
              </a:lnSpc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modern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multi-core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running training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inference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tasks.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marR="6985" indent="-343535" algn="just">
              <a:lnSpc>
                <a:spcPct val="150000"/>
              </a:lnSpc>
              <a:spcBef>
                <a:spcPts val="155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GPU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dedicated GPU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recommended for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faster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training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inference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speeds,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especially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working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larger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datasets and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complex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CNN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architectures.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 algn="just">
              <a:lnSpc>
                <a:spcPct val="150000"/>
              </a:lnSpc>
              <a:buFont typeface="Wingdings" panose="05000000000000000000"/>
              <a:buChar char=""/>
              <a:tabLst>
                <a:tab pos="356235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Adequate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storing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datasets,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trained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models,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intermediate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1800" spc="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800" spc="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inference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1145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tasks.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ts val="3230"/>
              </a:lnSpc>
              <a:spcBef>
                <a:spcPts val="95"/>
              </a:spcBef>
              <a:buFont typeface="Wingdings" panose="05000000000000000000"/>
              <a:buChar char="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(RAM)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Sufficient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(RAM)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loading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datasets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inference.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11658</Words>
  <Application>WPS Presentation</Application>
  <PresentationFormat>On-screen Show 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Trebuchet MS</vt:lpstr>
      <vt:lpstr>Arial</vt:lpstr>
      <vt:lpstr>Calibri</vt:lpstr>
      <vt:lpstr>Wingdings</vt:lpstr>
      <vt:lpstr>Arial MT</vt:lpstr>
      <vt:lpstr>Microsoft YaHei</vt:lpstr>
      <vt:lpstr>Arial Unicode MS</vt:lpstr>
      <vt:lpstr>Times New Roman</vt:lpstr>
      <vt:lpstr>Calibri</vt:lpstr>
      <vt:lpstr>Office Theme</vt:lpstr>
      <vt:lpstr>PRAVEEN M</vt:lpstr>
      <vt:lpstr>PowerPoint 演示文稿</vt:lpstr>
      <vt:lpstr>AGENDA</vt:lpstr>
      <vt:lpstr>PROBLEM STATEMENT</vt:lpstr>
      <vt:lpstr>PROPOSED SOLUTION:</vt:lpstr>
      <vt:lpstr>PROJECT OVERVIEW</vt:lpstr>
      <vt:lpstr>OVERVIEW	OF	CONVOLUTIONAL	NEURAL</vt:lpstr>
      <vt:lpstr>DATASET COLLECTION AND ANNOTATION:</vt:lpstr>
      <vt:lpstr>SYSTEM APPROACH</vt:lpstr>
      <vt:lpstr>SYSTEM APPROACH-CONT.</vt:lpstr>
      <vt:lpstr>CONCLUSION AND FUTURE WORK</vt:lpstr>
      <vt:lpstr>WHO ARE THE END USERS?</vt:lpstr>
      <vt:lpstr>YOUR SOLUTION AND ITS VALUE PROPOSITION</vt:lpstr>
      <vt:lpstr>THE WOW IN YOUR SOLUTION</vt:lpstr>
      <vt:lpstr>MODELLING</vt:lpstr>
      <vt:lpstr>MODELLING-CONT.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PRAVEEN M</dc:title>
  <dc:creator/>
  <cp:lastModifiedBy>Praveen</cp:lastModifiedBy>
  <cp:revision>6</cp:revision>
  <dcterms:created xsi:type="dcterms:W3CDTF">2024-04-02T14:41:00Z</dcterms:created>
  <dcterms:modified xsi:type="dcterms:W3CDTF">2024-04-03T13:35:13Z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2024-04-02T11:00:00Z</vt:filetime>
  </property>
  <property fmtid="{D5CDD505-2E9C-101B-9397-08002B2CF9AE}" pid="3" name="LastSaved">
    <vt:filetime>2024-04-02T11:00:00Z</vt:filetime>
  </property>
  <property fmtid="{D5CDD505-2E9C-101B-9397-08002B2CF9AE}" pid="4" name="ICV">
    <vt:lpwstr>B2816DDA6C794E5599EA87314995C52B</vt:lpwstr>
  </property>
  <property fmtid="{D5CDD505-2E9C-101B-9397-08002B2CF9AE}" pid="5" name="KSOProductBuildVer">
    <vt:lpwstr>1033-11.2.0.11225</vt:lpwstr>
  </property>
</Properties>
</file>