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lab.research.google.com/drive/14A21gTosxJC8UFQn3XjT0mX3C_4LIiWR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Praveen P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object 17"/>
          <p:cNvSpPr txBox="1">
            <a:spLocks/>
          </p:cNvSpPr>
          <p:nvPr/>
        </p:nvSpPr>
        <p:spPr>
          <a:xfrm>
            <a:off x="803593" y="3089910"/>
            <a:ext cx="719740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kern="0" spc="5" dirty="0" smtClean="0"/>
              <a:t>Image Super Resolution</a:t>
            </a:r>
            <a:endParaRPr lang="en-IN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834073" y="1828800"/>
            <a:ext cx="6785928" cy="30571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lnSpc>
                <a:spcPct val="125000"/>
              </a:lnSpc>
              <a:spcBef>
                <a:spcPts val="600"/>
              </a:spcBef>
              <a:tabLst>
                <a:tab pos="2727960" algn="l"/>
              </a:tabLst>
            </a:pPr>
            <a:r>
              <a:rPr lang="en-US" sz="2000" b="0" dirty="0"/>
              <a:t>In various domains such as surveillance, medical imaging, satellite imaging, and consumer photography, low-resolution images are often encountered due to hardware limitations, transmission constraints, or other factors. These low-resolution images suffer from reduced visual quality, lack of fine details, and overall degradation in fidelity, which can hinder subsequent analysis, interpretation, and decision-making tasks.</a:t>
            </a:r>
            <a:endParaRPr lang="en-IN" sz="1050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834073" y="1828800"/>
            <a:ext cx="6785928" cy="32110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lnSpc>
                <a:spcPct val="125000"/>
              </a:lnSpc>
              <a:spcBef>
                <a:spcPts val="600"/>
              </a:spcBef>
              <a:tabLst>
                <a:tab pos="2727960" algn="l"/>
              </a:tabLst>
            </a:pPr>
            <a:r>
              <a:rPr lang="en-US" sz="2000" dirty="0"/>
              <a:t>Objective: </a:t>
            </a:r>
            <a:r>
              <a:rPr lang="en-US" sz="2000" b="0" dirty="0"/>
              <a:t>Develop an image super-resolution system to enhance low-resolution images while preserving details.</a:t>
            </a:r>
          </a:p>
          <a:p>
            <a:pPr marL="12700" algn="just">
              <a:lnSpc>
                <a:spcPct val="125000"/>
              </a:lnSpc>
              <a:spcBef>
                <a:spcPts val="600"/>
              </a:spcBef>
              <a:tabLst>
                <a:tab pos="2727960" algn="l"/>
              </a:tabLst>
            </a:pPr>
            <a:r>
              <a:rPr lang="en-US" sz="2000" dirty="0"/>
              <a:t>Approach: </a:t>
            </a:r>
            <a:r>
              <a:rPr lang="en-US" sz="2000" b="0" dirty="0"/>
              <a:t>Utilize deep learning, specifically CNNs, to train a model for reconstructing high-resolution images from low-resolution inputs.</a:t>
            </a:r>
          </a:p>
          <a:p>
            <a:pPr marL="12700" algn="just">
              <a:lnSpc>
                <a:spcPct val="125000"/>
              </a:lnSpc>
              <a:spcBef>
                <a:spcPts val="600"/>
              </a:spcBef>
              <a:tabLst>
                <a:tab pos="2727960" algn="l"/>
              </a:tabLst>
            </a:pPr>
            <a:r>
              <a:rPr lang="en-US" sz="2000" dirty="0"/>
              <a:t>Outcome: </a:t>
            </a:r>
            <a:r>
              <a:rPr lang="en-US" sz="2000" b="0" dirty="0"/>
              <a:t>Deliver a trained model and documentation showcasing its effectiveness in improving image quality through quantitative metrics and qualitative assessment.</a:t>
            </a:r>
            <a:endParaRPr lang="en-IN" sz="1050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object 7"/>
          <p:cNvSpPr txBox="1">
            <a:spLocks/>
          </p:cNvSpPr>
          <p:nvPr/>
        </p:nvSpPr>
        <p:spPr>
          <a:xfrm>
            <a:off x="834072" y="1828800"/>
            <a:ext cx="7700327" cy="42113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>
              <a:lnSpc>
                <a:spcPct val="125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0D0D0D"/>
                </a:solidFill>
                <a:latin typeface="Trebuchet MS" panose="020B0603020202020204" pitchFamily="34" charset="0"/>
              </a:rPr>
              <a:t>Surveillance Operators</a:t>
            </a:r>
            <a:r>
              <a:rPr lang="en-IN" sz="2000" b="0" dirty="0">
                <a:solidFill>
                  <a:srgbClr val="0D0D0D"/>
                </a:solidFill>
                <a:latin typeface="Trebuchet MS" panose="020B0603020202020204" pitchFamily="34" charset="0"/>
              </a:rPr>
              <a:t>: Improve identification and tracking in surveillance footage.</a:t>
            </a:r>
          </a:p>
          <a:p>
            <a:pPr algn="just">
              <a:lnSpc>
                <a:spcPct val="125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0D0D0D"/>
                </a:solidFill>
                <a:latin typeface="Trebuchet MS" panose="020B0603020202020204" pitchFamily="34" charset="0"/>
              </a:rPr>
              <a:t>Medical Professionals</a:t>
            </a:r>
            <a:r>
              <a:rPr lang="en-IN" sz="2000" b="0" dirty="0">
                <a:solidFill>
                  <a:srgbClr val="0D0D0D"/>
                </a:solidFill>
                <a:latin typeface="Trebuchet MS" panose="020B0603020202020204" pitchFamily="34" charset="0"/>
              </a:rPr>
              <a:t>: Enhance resolution in medical imaging for diagnosis and treatment planning.</a:t>
            </a:r>
          </a:p>
          <a:p>
            <a:pPr algn="just">
              <a:lnSpc>
                <a:spcPct val="125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0D0D0D"/>
                </a:solidFill>
                <a:latin typeface="Trebuchet MS" panose="020B0603020202020204" pitchFamily="34" charset="0"/>
              </a:rPr>
              <a:t>Photographers and Designers</a:t>
            </a:r>
            <a:r>
              <a:rPr lang="en-IN" sz="2000" b="0" dirty="0">
                <a:solidFill>
                  <a:srgbClr val="0D0D0D"/>
                </a:solidFill>
                <a:latin typeface="Trebuchet MS" panose="020B0603020202020204" pitchFamily="34" charset="0"/>
              </a:rPr>
              <a:t>: Enhance image quality for creative projects and digital publications.</a:t>
            </a:r>
          </a:p>
          <a:p>
            <a:pPr algn="just">
              <a:lnSpc>
                <a:spcPct val="125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0D0D0D"/>
                </a:solidFill>
                <a:latin typeface="Trebuchet MS" panose="020B0603020202020204" pitchFamily="34" charset="0"/>
              </a:rPr>
              <a:t>Remote Sensing Analysts</a:t>
            </a:r>
            <a:r>
              <a:rPr lang="en-IN" sz="2000" b="0" dirty="0">
                <a:solidFill>
                  <a:srgbClr val="0D0D0D"/>
                </a:solidFill>
                <a:latin typeface="Trebuchet MS" panose="020B0603020202020204" pitchFamily="34" charset="0"/>
              </a:rPr>
              <a:t>: Improve resolution in satellite and aerial imagery for mapping and environmental monitoring.</a:t>
            </a:r>
          </a:p>
          <a:p>
            <a:pPr algn="just">
              <a:lnSpc>
                <a:spcPct val="125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0D0D0D"/>
                </a:solidFill>
                <a:latin typeface="Trebuchet MS" panose="020B0603020202020204" pitchFamily="34" charset="0"/>
              </a:rPr>
              <a:t>Consumers</a:t>
            </a:r>
            <a:r>
              <a:rPr lang="en-IN" sz="2000" b="0" dirty="0">
                <a:solidFill>
                  <a:srgbClr val="0D0D0D"/>
                </a:solidFill>
                <a:latin typeface="Trebuchet MS" panose="020B0603020202020204" pitchFamily="34" charset="0"/>
              </a:rPr>
              <a:t>: Enhance personal photos for sharing and printing.</a:t>
            </a:r>
          </a:p>
          <a:p>
            <a:pPr algn="just">
              <a:lnSpc>
                <a:spcPct val="125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0D0D0D"/>
                </a:solidFill>
                <a:latin typeface="Trebuchet MS" panose="020B0603020202020204" pitchFamily="34" charset="0"/>
              </a:rPr>
              <a:t>Software Developers</a:t>
            </a:r>
            <a:r>
              <a:rPr lang="en-IN" sz="2000" b="0" dirty="0">
                <a:solidFill>
                  <a:srgbClr val="0D0D0D"/>
                </a:solidFill>
                <a:latin typeface="Trebuchet MS" panose="020B0603020202020204" pitchFamily="34" charset="0"/>
              </a:rPr>
              <a:t>: Integrate image enhancement functionalities into software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object 7"/>
          <p:cNvSpPr txBox="1">
            <a:spLocks/>
          </p:cNvSpPr>
          <p:nvPr/>
        </p:nvSpPr>
        <p:spPr>
          <a:xfrm>
            <a:off x="3200400" y="1676400"/>
            <a:ext cx="6235390" cy="46717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>
              <a:lnSpc>
                <a:spcPct val="125000"/>
              </a:lnSpc>
            </a:pPr>
            <a:r>
              <a:rPr lang="en-US" sz="1800" b="0" dirty="0">
                <a:solidFill>
                  <a:srgbClr val="0D0D0D"/>
                </a:solidFill>
                <a:latin typeface="Trebuchet MS" panose="020B0603020202020204" pitchFamily="34" charset="0"/>
              </a:rPr>
              <a:t>Our solution is an image super-resolution system leveraging deep learning techniques, specifically convolutional neural networks (CNNs), to enhance the resolution and quality of low-resolution images. By training a model on a dataset of paired low-resolution and high-resolution images, our system learns to intelligently reconstruct high-resolution versions of input </a:t>
            </a:r>
            <a:r>
              <a:rPr lang="en-US" sz="18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images.</a:t>
            </a:r>
          </a:p>
          <a:p>
            <a:pPr algn="just">
              <a:lnSpc>
                <a:spcPct val="125000"/>
              </a:lnSpc>
            </a:pPr>
            <a:endParaRPr lang="en-US" sz="1800" b="0" dirty="0" smtClean="0">
              <a:solidFill>
                <a:srgbClr val="0D0D0D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US" sz="18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Value </a:t>
            </a:r>
            <a:r>
              <a:rPr lang="en-US" sz="1800" b="0" dirty="0">
                <a:solidFill>
                  <a:srgbClr val="0D0D0D"/>
                </a:solidFill>
                <a:latin typeface="Trebuchet MS" panose="020B0603020202020204" pitchFamily="34" charset="0"/>
              </a:rPr>
              <a:t>Proposition</a:t>
            </a:r>
            <a:r>
              <a:rPr lang="en-US" sz="18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:</a:t>
            </a:r>
            <a:endParaRPr lang="en-US" sz="1800" b="0" dirty="0">
              <a:solidFill>
                <a:srgbClr val="0D0D0D"/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D0D0D"/>
                </a:solidFill>
                <a:latin typeface="Trebuchet MS" panose="020B0603020202020204" pitchFamily="34" charset="0"/>
              </a:rPr>
              <a:t>Enhanced Image </a:t>
            </a:r>
            <a:r>
              <a:rPr lang="en-US" sz="16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Quality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Preservation </a:t>
            </a:r>
            <a:r>
              <a:rPr lang="en-US" sz="1600" b="0" dirty="0">
                <a:solidFill>
                  <a:srgbClr val="0D0D0D"/>
                </a:solidFill>
                <a:latin typeface="Trebuchet MS" panose="020B0603020202020204" pitchFamily="34" charset="0"/>
              </a:rPr>
              <a:t>of </a:t>
            </a:r>
            <a:r>
              <a:rPr lang="en-US" sz="16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Details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Versatility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Efficiency </a:t>
            </a:r>
            <a:r>
              <a:rPr lang="en-US" sz="1600" b="0" dirty="0">
                <a:solidFill>
                  <a:srgbClr val="0D0D0D"/>
                </a:solidFill>
                <a:latin typeface="Trebuchet MS" panose="020B0603020202020204" pitchFamily="34" charset="0"/>
              </a:rPr>
              <a:t>and </a:t>
            </a:r>
            <a:r>
              <a:rPr lang="en-US" sz="16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Scalability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Quality Assurance</a:t>
            </a:r>
            <a:endParaRPr lang="en-IN" sz="1600" b="0" dirty="0">
              <a:solidFill>
                <a:srgbClr val="0D0D0D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7"/>
          <p:cNvSpPr txBox="1">
            <a:spLocks/>
          </p:cNvSpPr>
          <p:nvPr/>
        </p:nvSpPr>
        <p:spPr>
          <a:xfrm>
            <a:off x="2539226" y="1676400"/>
            <a:ext cx="6721862" cy="44843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>
              <a:lnSpc>
                <a:spcPct val="125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D0D0D"/>
                </a:solidFill>
                <a:latin typeface="Trebuchet MS" panose="020B0603020202020204" pitchFamily="34" charset="0"/>
              </a:rPr>
              <a:t>Advanced Model Architectures</a:t>
            </a:r>
            <a:r>
              <a:rPr lang="en-US" sz="1800" b="0" dirty="0">
                <a:solidFill>
                  <a:srgbClr val="0D0D0D"/>
                </a:solidFill>
                <a:latin typeface="Trebuchet MS" panose="020B0603020202020204" pitchFamily="34" charset="0"/>
              </a:rPr>
              <a:t>: The code utilized novel network architectures, such as advanced variations of U-Net or </a:t>
            </a:r>
            <a:r>
              <a:rPr lang="en-US" sz="1800" b="0" dirty="0" err="1">
                <a:solidFill>
                  <a:srgbClr val="0D0D0D"/>
                </a:solidFill>
                <a:latin typeface="Trebuchet MS" panose="020B0603020202020204" pitchFamily="34" charset="0"/>
              </a:rPr>
              <a:t>ResNet</a:t>
            </a:r>
            <a:r>
              <a:rPr lang="en-US" sz="1800" b="0" dirty="0">
                <a:solidFill>
                  <a:srgbClr val="0D0D0D"/>
                </a:solidFill>
                <a:latin typeface="Trebuchet MS" panose="020B0603020202020204" pitchFamily="34" charset="0"/>
              </a:rPr>
              <a:t>, incorporating skip </a:t>
            </a:r>
            <a:r>
              <a:rPr lang="en-US" sz="18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connections.</a:t>
            </a:r>
            <a:endParaRPr lang="en-US" sz="1800" b="0" dirty="0">
              <a:solidFill>
                <a:srgbClr val="0D0D0D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25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D0D0D"/>
                </a:solidFill>
                <a:latin typeface="Trebuchet MS" panose="020B0603020202020204" pitchFamily="34" charset="0"/>
              </a:rPr>
              <a:t>Optimization Techniques</a:t>
            </a:r>
            <a:r>
              <a:rPr lang="en-US" sz="1800" b="0" dirty="0">
                <a:solidFill>
                  <a:srgbClr val="0D0D0D"/>
                </a:solidFill>
                <a:latin typeface="Trebuchet MS" panose="020B0603020202020204" pitchFamily="34" charset="0"/>
              </a:rPr>
              <a:t>: Novel optimization techniques were employed, such as adaptive learning rate schedules, momentum-based optimizers, or custom loss </a:t>
            </a:r>
            <a:r>
              <a:rPr lang="en-US" sz="18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functions.</a:t>
            </a:r>
            <a:endParaRPr lang="en-US" sz="1800" b="0" dirty="0">
              <a:solidFill>
                <a:srgbClr val="0D0D0D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25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D0D0D"/>
                </a:solidFill>
                <a:latin typeface="Trebuchet MS" panose="020B0603020202020204" pitchFamily="34" charset="0"/>
              </a:rPr>
              <a:t>Efficient Implementation</a:t>
            </a:r>
            <a:r>
              <a:rPr lang="en-US" sz="1800" b="0" dirty="0">
                <a:solidFill>
                  <a:srgbClr val="0D0D0D"/>
                </a:solidFill>
                <a:latin typeface="Trebuchet MS" panose="020B0603020202020204" pitchFamily="34" charset="0"/>
              </a:rPr>
              <a:t>: The code featured optimizations for efficient computation, such as using mixed precision training, quantization techniques, or model pruning to reduce computational resources while maintaining performance</a:t>
            </a:r>
            <a:r>
              <a:rPr lang="en-US" sz="18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25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Custom Evaluation Metrics</a:t>
            </a:r>
            <a:r>
              <a:rPr lang="en-US" sz="1800" b="0" dirty="0" smtClean="0">
                <a:solidFill>
                  <a:srgbClr val="0D0D0D"/>
                </a:solidFill>
                <a:latin typeface="Trebuchet MS" panose="020B0603020202020204" pitchFamily="34" charset="0"/>
              </a:rPr>
              <a:t>: In addition to standard metrics like PSNR and SSIM, the code incorporated custom evaluation metrics.</a:t>
            </a:r>
            <a:endParaRPr lang="en-US" sz="1800" b="0" dirty="0">
              <a:solidFill>
                <a:srgbClr val="0D0D0D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object 7"/>
          <p:cNvSpPr txBox="1">
            <a:spLocks/>
          </p:cNvSpPr>
          <p:nvPr/>
        </p:nvSpPr>
        <p:spPr>
          <a:xfrm>
            <a:off x="739775" y="1502542"/>
            <a:ext cx="7700327" cy="4483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>
              <a:lnSpc>
                <a:spcPct val="125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Model </a:t>
            </a:r>
            <a:r>
              <a:rPr lang="en-US" sz="1800" dirty="0" smtClean="0">
                <a:solidFill>
                  <a:srgbClr val="0D0D0D"/>
                </a:solidFill>
                <a:latin typeface="Söhne"/>
              </a:rPr>
              <a:t>Selection</a:t>
            </a:r>
            <a:r>
              <a:rPr lang="en-US" sz="1800" b="0" dirty="0" smtClean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>
              <a:lnSpc>
                <a:spcPct val="125000"/>
              </a:lnSpc>
            </a:pPr>
            <a:r>
              <a:rPr lang="en-US" b="1" i="0" dirty="0" smtClean="0">
                <a:solidFill>
                  <a:srgbClr val="0D0D0D"/>
                </a:solidFill>
                <a:effectLst/>
                <a:latin typeface="Söhne"/>
              </a:rPr>
              <a:t>U-Net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: Known for its symmetric encoder-decoder architecture with skip connections that help preserve spatial information.</a:t>
            </a:r>
          </a:p>
          <a:p>
            <a:pPr lvl="1">
              <a:lnSpc>
                <a:spcPct val="125000"/>
              </a:lnSpc>
            </a:pPr>
            <a:r>
              <a:rPr lang="en-US" b="1" i="0" dirty="0" err="1" smtClean="0">
                <a:solidFill>
                  <a:srgbClr val="0D0D0D"/>
                </a:solidFill>
                <a:effectLst/>
                <a:latin typeface="Söhne"/>
              </a:rPr>
              <a:t>ResNet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: Incorporates residual connections to facilitate the flow of information through the network, enabling the effective learning of intricate image details.</a:t>
            </a:r>
          </a:p>
          <a:p>
            <a:pPr>
              <a:lnSpc>
                <a:spcPct val="125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Architecture </a:t>
            </a:r>
            <a:r>
              <a:rPr lang="en-US" sz="1800" dirty="0" smtClean="0">
                <a:solidFill>
                  <a:srgbClr val="0D0D0D"/>
                </a:solidFill>
                <a:latin typeface="Söhne"/>
              </a:rPr>
              <a:t>Design</a:t>
            </a:r>
            <a:r>
              <a:rPr lang="en-US" sz="1800" b="0" dirty="0" smtClean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>
              <a:lnSpc>
                <a:spcPct val="125000"/>
              </a:lnSpc>
            </a:pPr>
            <a:r>
              <a:rPr lang="en-US" b="1" i="0" dirty="0" smtClean="0">
                <a:solidFill>
                  <a:srgbClr val="0D0D0D"/>
                </a:solidFill>
                <a:effectLst/>
                <a:latin typeface="Söhne"/>
              </a:rPr>
              <a:t>Skip Connections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: Integrate skip connections between corresponding encoder and decoder layers to facilitate the transfer of detailed information.</a:t>
            </a:r>
          </a:p>
          <a:p>
            <a:pPr>
              <a:lnSpc>
                <a:spcPct val="125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D0D0D"/>
                </a:solidFill>
                <a:latin typeface="Söhne"/>
              </a:rPr>
              <a:t>Optimization Strategy</a:t>
            </a:r>
            <a:r>
              <a:rPr lang="en-US" sz="1800" b="0" dirty="0" smtClean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>
              <a:lnSpc>
                <a:spcPct val="125000"/>
              </a:lnSpc>
            </a:pPr>
            <a:r>
              <a:rPr lang="en-US" b="1" i="0" dirty="0" smtClean="0">
                <a:solidFill>
                  <a:srgbClr val="0D0D0D"/>
                </a:solidFill>
                <a:effectLst/>
                <a:latin typeface="Söhne"/>
              </a:rPr>
              <a:t>Adam Optimizer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: Adaptive learning rate optimizer that adjusts the learning rates for individual model parameters based on their gradients.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66975"/>
            <a:ext cx="3952875" cy="2638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50" y="2457450"/>
            <a:ext cx="3962400" cy="2647950"/>
          </a:xfrm>
          <a:prstGeom prst="rect">
            <a:avLst/>
          </a:prstGeom>
        </p:spPr>
      </p:pic>
      <p:sp>
        <p:nvSpPr>
          <p:cNvPr id="12" name="object 7"/>
          <p:cNvSpPr txBox="1">
            <a:spLocks/>
          </p:cNvSpPr>
          <p:nvPr/>
        </p:nvSpPr>
        <p:spPr>
          <a:xfrm>
            <a:off x="990600" y="1644683"/>
            <a:ext cx="39528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IN" sz="2000" kern="0" dirty="0" smtClean="0"/>
              <a:t>Input Image – Low Resolution</a:t>
            </a:r>
            <a:endParaRPr lang="en-IN" sz="2000" kern="0" dirty="0"/>
          </a:p>
        </p:txBody>
      </p:sp>
      <p:sp>
        <p:nvSpPr>
          <p:cNvPr id="13" name="object 7"/>
          <p:cNvSpPr txBox="1">
            <a:spLocks/>
          </p:cNvSpPr>
          <p:nvPr/>
        </p:nvSpPr>
        <p:spPr>
          <a:xfrm>
            <a:off x="5824189" y="1644683"/>
            <a:ext cx="39528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IN" sz="2000" kern="0" dirty="0" smtClean="0"/>
              <a:t>Output Image – High Resolution</a:t>
            </a:r>
            <a:endParaRPr lang="en-IN" sz="2000" kern="0" dirty="0"/>
          </a:p>
        </p:txBody>
      </p:sp>
      <p:sp>
        <p:nvSpPr>
          <p:cNvPr id="14" name="object 7"/>
          <p:cNvSpPr txBox="1">
            <a:spLocks/>
          </p:cNvSpPr>
          <p:nvPr/>
        </p:nvSpPr>
        <p:spPr>
          <a:xfrm>
            <a:off x="329092" y="6146233"/>
            <a:ext cx="1676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IN" sz="2000" kern="0" dirty="0" smtClean="0">
                <a:hlinkClick r:id="rId5"/>
              </a:rPr>
              <a:t>Demo Link</a:t>
            </a:r>
            <a:endParaRPr lang="en-IN" sz="2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517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Söhne</vt:lpstr>
      <vt:lpstr>Trebuchet MS</vt:lpstr>
      <vt:lpstr>Office Theme</vt:lpstr>
      <vt:lpstr>Praveen P</vt:lpstr>
      <vt:lpstr>PROJECT TITLE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Praveen P</dc:title>
  <cp:lastModifiedBy>Student</cp:lastModifiedBy>
  <cp:revision>9</cp:revision>
  <dcterms:created xsi:type="dcterms:W3CDTF">2024-04-29T05:43:48Z</dcterms:created>
  <dcterms:modified xsi:type="dcterms:W3CDTF">2024-04-29T06:28:24Z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2024-04-29T00:00:00Z</vt:filetime>
  </property>
</Properties>
</file>