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2E60"/>
    <a:srgbClr val="68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9323-5BA3-53A9-09A2-9F71DA5E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37A8-B939-9D3E-347F-52B827F04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RETAIL ANALYSIS TO IMPROVE SALES AND EFFICIENT INVENTORY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42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573-29BD-31BC-6029-387D286E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FADE-6555-BC4E-0480-46EC9347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Electronics, a leading retailer of consumer electronics, has provided with several datasets containing information about their customers, products, sales, stores, and currency exchange rates. </a:t>
            </a:r>
          </a:p>
          <a:p>
            <a:r>
              <a:rPr lang="en-US" dirty="0"/>
              <a:t>The company seeks to leverage this data to better understand their business and identify areas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3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57EA-3952-A2F0-6100-7995AB8F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519A-638D-70BC-BA91-906B0705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Global Electronics' data analytics team, there is a request to conduct a comprehensive Exploratory Data Analysis (EDA) to uncover valuable insights from the company’s data. </a:t>
            </a:r>
          </a:p>
          <a:p>
            <a:r>
              <a:rPr lang="en-US" dirty="0"/>
              <a:t>The goal is to provide actionable recommendations that can enhance customer satisfaction, optimize operations, and drive overall business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3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3C26-435F-6C45-A875-51436E9C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ANALYSIS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F70927-385F-58F2-DD1D-301E78CB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741" y="2273240"/>
            <a:ext cx="3524431" cy="231151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9D099D-B330-6B60-AE4D-177FBA25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0" y="5177367"/>
            <a:ext cx="3524431" cy="1136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6B77FD-C230-A3C3-0D96-FC25B8F6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352" y="2273240"/>
            <a:ext cx="3872672" cy="2108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933C6C-864B-C63F-E03C-4647B483C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55" y="4394073"/>
            <a:ext cx="4210266" cy="2463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3F1169-756B-DC4A-8503-B3F8700DE8EC}"/>
              </a:ext>
            </a:extLst>
          </p:cNvPr>
          <p:cNvSpPr txBox="1"/>
          <p:nvPr/>
        </p:nvSpPr>
        <p:spPr>
          <a:xfrm>
            <a:off x="4775200" y="2876599"/>
            <a:ext cx="2641599" cy="3416320"/>
          </a:xfrm>
          <a:prstGeom prst="rect">
            <a:avLst/>
          </a:prstGeom>
          <a:solidFill>
            <a:srgbClr val="683063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  <a:cs typeface="Times New Roman" panose="02020603050405020304" pitchFamily="18" charset="0"/>
              </a:rPr>
              <a:t>Insights: </a:t>
            </a: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▪ Gender distribution appears to be evenly balanced. This suggests that the retailer’s products might be appealing to both genders. </a:t>
            </a: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▪ The customer base is predominantly composed of individuals aged 60 and above, and the youngest in the age group of 20-29 represents a significantly smaller portion</a:t>
            </a: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▪ Majority of customers are from North America followed by Europe and Australia. Toronto is leading in the US, followed  by the ones in Canada including Montreal, Calgary and Atlanta</a:t>
            </a:r>
            <a:r>
              <a:rPr lang="en-US" sz="1200" dirty="0">
                <a:cs typeface="Times New Roman" panose="02020603050405020304" pitchFamily="18" charset="0"/>
              </a:rPr>
              <a:t>.</a:t>
            </a:r>
            <a:endParaRPr lang="en-IN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D0F2-37A5-2052-BFD2-B3A8C24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CUSTOMER-SALES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CE4FE-9379-F20C-28E3-5F2AE6BC0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73"/>
          <a:stretch/>
        </p:blipFill>
        <p:spPr>
          <a:xfrm>
            <a:off x="653155" y="2455333"/>
            <a:ext cx="3937202" cy="1824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E7A5E-C4B3-B4AE-2ADC-E13207CA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5" y="4682005"/>
            <a:ext cx="3937202" cy="213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7D433-9F23-5CC2-08A9-5DBBFF3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45" y="2406597"/>
            <a:ext cx="3759393" cy="2044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E9552-9A29-0B1A-113B-F9A965682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44" y="4796311"/>
            <a:ext cx="3759393" cy="190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CF03A8-1C3E-3683-2F34-19CA1653FA51}"/>
              </a:ext>
            </a:extLst>
          </p:cNvPr>
          <p:cNvSpPr txBox="1"/>
          <p:nvPr/>
        </p:nvSpPr>
        <p:spPr>
          <a:xfrm>
            <a:off x="4859867" y="2861733"/>
            <a:ext cx="2421466" cy="3416320"/>
          </a:xfrm>
          <a:prstGeom prst="rect">
            <a:avLst/>
          </a:prstGeom>
          <a:solidFill>
            <a:srgbClr val="683063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Insights: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North America tops with most customers and highest revenue, followed by Europe and Australia. Toronto leads amongst the other cities.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Periodic buyers with purchase frequency of 5-10 orders generates almost 50% of revenue and the remaining together by the loyal and VIP customers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22.13% customers with no orders indicate an action to be taken.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Gender distribution seems to be contributing equally to the revenue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5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9899-4E8C-EFDE-0BC8-6F1F34D8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PRODUCT-SALES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024BB-96F6-E152-8179-5C6CE364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1" y="2328333"/>
            <a:ext cx="3746693" cy="2201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6EDC9-4B08-9D5C-4A5F-F5E14484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9" y="4597400"/>
            <a:ext cx="3740342" cy="220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8D9E7-DEAB-C550-5E3B-A94EAF3E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020" y="2231963"/>
            <a:ext cx="3740342" cy="2201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70F8F-24C6-08A8-AE10-6F9BC92F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020" y="4597400"/>
            <a:ext cx="3721291" cy="2201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CD942-7046-FC9E-BC56-8631C363DC2F}"/>
              </a:ext>
            </a:extLst>
          </p:cNvPr>
          <p:cNvSpPr txBox="1"/>
          <p:nvPr/>
        </p:nvSpPr>
        <p:spPr>
          <a:xfrm>
            <a:off x="4673047" y="2519908"/>
            <a:ext cx="2853820" cy="4154984"/>
          </a:xfrm>
          <a:prstGeom prst="rect">
            <a:avLst/>
          </a:prstGeom>
          <a:solidFill>
            <a:srgbClr val="683063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Insights: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▪ Leading Brands:</a:t>
            </a:r>
            <a:r>
              <a:rPr lang="en-US" sz="1200" dirty="0">
                <a:solidFill>
                  <a:schemeClr val="bg1"/>
                </a:solidFill>
              </a:rPr>
              <a:t> Adventure Works leads followed by Contoso and WWI. Lead by ‘Adventure Works’ indicates strong brand recognition and customer preference. Marketing and product quality likely contribute to this brand's success.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</a:t>
            </a:r>
            <a:r>
              <a:rPr lang="en-US" sz="1200" b="1" dirty="0">
                <a:solidFill>
                  <a:schemeClr val="bg1"/>
                </a:solidFill>
              </a:rPr>
              <a:t>Top Category and Subcategory: </a:t>
            </a:r>
            <a:r>
              <a:rPr lang="en-US" sz="1200" dirty="0">
                <a:solidFill>
                  <a:schemeClr val="bg1"/>
                </a:solidFill>
              </a:rPr>
              <a:t>Computers are the most popular</a:t>
            </a:r>
          </a:p>
          <a:p>
            <a:r>
              <a:rPr lang="en-US" sz="1200" dirty="0">
                <a:solidFill>
                  <a:schemeClr val="bg1"/>
                </a:solidFill>
              </a:rPr>
              <a:t>category followed by Home Appliances, Cameras and Cell Phones. In the subcategory, Desktops has a significant 17.77% revenue.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</a:t>
            </a:r>
            <a:r>
              <a:rPr lang="en-US" sz="1200" b="1" dirty="0">
                <a:solidFill>
                  <a:schemeClr val="bg1"/>
                </a:solidFill>
              </a:rPr>
              <a:t>Top Products: </a:t>
            </a:r>
            <a:r>
              <a:rPr lang="en-US" sz="1200" dirty="0">
                <a:solidFill>
                  <a:schemeClr val="bg1"/>
                </a:solidFill>
              </a:rPr>
              <a:t>The highest-selling products are from Adventure</a:t>
            </a:r>
          </a:p>
          <a:p>
            <a:r>
              <a:rPr lang="en-US" sz="1200" dirty="0">
                <a:solidFill>
                  <a:schemeClr val="bg1"/>
                </a:solidFill>
              </a:rPr>
              <a:t>Works and Contoso. This suggests a high demand for these products among customers, potentially due to specific features or competitive pricing.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8E84-4025-EBF8-B382-8C96314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PRODUCT-SALES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09219-BEDF-3651-4D3B-83D4A07AC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4" y="2358970"/>
            <a:ext cx="3733992" cy="2368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222E5-AFFC-DAC3-3FA9-8615B5A5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335" y="2358969"/>
            <a:ext cx="3740342" cy="2368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84521-AEBA-7460-8734-D5DAE8093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2" y="4121009"/>
            <a:ext cx="3835597" cy="2736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76200-C6F9-7A09-04FA-98E9719665E3}"/>
              </a:ext>
            </a:extLst>
          </p:cNvPr>
          <p:cNvSpPr txBox="1"/>
          <p:nvPr/>
        </p:nvSpPr>
        <p:spPr>
          <a:xfrm>
            <a:off x="4360413" y="2452103"/>
            <a:ext cx="3725254" cy="1569660"/>
          </a:xfrm>
          <a:prstGeom prst="rect">
            <a:avLst/>
          </a:prstGeom>
          <a:solidFill>
            <a:srgbClr val="683063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Insights: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Highest number of orders in 2019 might be due to COVID ▪ Quarter 2 every year has recorded the least revenue and a peak revenue in Quarter 4 and Quarter 1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There are 25 Products with no sales indicate further analysis and appropriate action. The subcategory seems to be mostly Lamps.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9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F70A-5F6A-CEFC-0370-2282F23D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&amp; CURRENCY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67E21-C62D-9344-F1F3-68B8042BE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9" y="2235138"/>
            <a:ext cx="3727642" cy="2116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C33AD-3F2B-DC3F-6726-B64C18CA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1" y="2235138"/>
            <a:ext cx="3721291" cy="240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EA7A4-BC6C-109B-C20B-60F75A79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962" y="2216088"/>
            <a:ext cx="3740342" cy="2135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B5451-C786-15E2-756D-B75ABC02D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9" y="4474569"/>
            <a:ext cx="3721291" cy="2307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3E2CDB-B391-592F-9D00-215EB0513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363" y="4396221"/>
            <a:ext cx="3689540" cy="2463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BE5BEC-8192-EE4D-9F34-D2E618077302}"/>
              </a:ext>
            </a:extLst>
          </p:cNvPr>
          <p:cNvSpPr txBox="1"/>
          <p:nvPr/>
        </p:nvSpPr>
        <p:spPr>
          <a:xfrm>
            <a:off x="4347140" y="4887324"/>
            <a:ext cx="3727642" cy="1754326"/>
          </a:xfrm>
          <a:prstGeom prst="rect">
            <a:avLst/>
          </a:prstGeom>
          <a:solidFill>
            <a:srgbClr val="683063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Insights: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US tops with the highest revenue and gender does not have any correlation to the revenue generated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USD is the most widely used currency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Online Store (Store #0) made more than 50% with almost equal contribution by all currency types </a:t>
            </a:r>
          </a:p>
          <a:p>
            <a:r>
              <a:rPr lang="en-US" sz="1200" dirty="0">
                <a:solidFill>
                  <a:schemeClr val="bg1"/>
                </a:solidFill>
              </a:rPr>
              <a:t>▪ 9 stores with no sales indicates further analysis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ECE-8135-4191-6FC3-71F427F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344333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622E6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397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</TotalTime>
  <Words>519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Times New Roman</vt:lpstr>
      <vt:lpstr>Wingdings 3</vt:lpstr>
      <vt:lpstr>Ion Boardroom</vt:lpstr>
      <vt:lpstr>GLOBAL ELECTRONICS</vt:lpstr>
      <vt:lpstr>THE COMPANY </vt:lpstr>
      <vt:lpstr>THE REQUIREMENT </vt:lpstr>
      <vt:lpstr>CUSTOMER ANALYSIS </vt:lpstr>
      <vt:lpstr>CUSTOMER-SALES ANALYSIS</vt:lpstr>
      <vt:lpstr>PRODUCT-SALES ANALYSIS</vt:lpstr>
      <vt:lpstr>PRODUCT-SALES ANALYSIS </vt:lpstr>
      <vt:lpstr>STORE &amp; CURRENCY ANALYSIS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R</dc:creator>
  <cp:lastModifiedBy>Bharath R</cp:lastModifiedBy>
  <cp:revision>1</cp:revision>
  <dcterms:created xsi:type="dcterms:W3CDTF">2024-10-21T13:49:35Z</dcterms:created>
  <dcterms:modified xsi:type="dcterms:W3CDTF">2024-10-21T15:03:03Z</dcterms:modified>
</cp:coreProperties>
</file>