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6" r:id="rId3"/>
  </p:sldMasterIdLst>
  <p:notesMasterIdLst>
    <p:notesMasterId r:id="rId20"/>
  </p:notesMasterIdLst>
  <p:sldIdLst>
    <p:sldId id="256" r:id="rId4"/>
    <p:sldId id="323" r:id="rId5"/>
    <p:sldId id="324" r:id="rId6"/>
    <p:sldId id="325" r:id="rId7"/>
    <p:sldId id="327" r:id="rId8"/>
    <p:sldId id="328" r:id="rId9"/>
    <p:sldId id="329" r:id="rId10"/>
    <p:sldId id="346" r:id="rId11"/>
    <p:sldId id="334" r:id="rId12"/>
    <p:sldId id="335" r:id="rId13"/>
    <p:sldId id="267" r:id="rId14"/>
    <p:sldId id="336" r:id="rId15"/>
    <p:sldId id="347" r:id="rId16"/>
    <p:sldId id="348" r:id="rId17"/>
    <p:sldId id="345" r:id="rId18"/>
    <p:sldId id="25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F71"/>
    <a:srgbClr val="1A2A80"/>
    <a:srgbClr val="E2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16" y="8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Newton's%20School\Data%20Analyst%20Phase\SQL\Project\Zomato_Data_1(AutoRecover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Genres 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'[Zomato_Data_1(AutoRecovered).xlsx]Sheet1'!$M$45</c:f>
              <c:strCache>
                <c:ptCount val="1"/>
                <c:pt idx="0">
                  <c:v>Genre 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DC143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8B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A807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E2E2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'[Zomato_Data_1(AutoRecovered).xlsx]Sheet1'!$L$46:$L$50</c:f>
              <c:strCache>
                <c:ptCount val="5"/>
                <c:pt idx="0">
                  <c:v>Rock</c:v>
                </c:pt>
                <c:pt idx="1">
                  <c:v>Metal</c:v>
                </c:pt>
                <c:pt idx="2">
                  <c:v>Alternative &amp; Punk</c:v>
                </c:pt>
                <c:pt idx="3">
                  <c:v>Latin</c:v>
                </c:pt>
                <c:pt idx="4">
                  <c:v>R&amp;B/Soul</c:v>
                </c:pt>
              </c:strCache>
            </c:strRef>
          </c:cat>
          <c:val>
            <c:numRef>
              <c:f>'[Zomato_Data_1(AutoRecovered).xlsx]Sheet1'!$M$46:$M$50</c:f>
              <c:numCache>
                <c:formatCode>General</c:formatCode>
                <c:ptCount val="5"/>
                <c:pt idx="0">
                  <c:v>2635</c:v>
                </c:pt>
                <c:pt idx="1">
                  <c:v>619</c:v>
                </c:pt>
                <c:pt idx="2">
                  <c:v>492</c:v>
                </c:pt>
                <c:pt idx="3">
                  <c:v>167</c:v>
                </c:pt>
                <c:pt idx="4">
                  <c:v>159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415dd0f8-8960-441f-afce-cb9b1dd60207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8" Type="http://schemas.openxmlformats.org/officeDocument/2006/relationships/theme" Target="../theme/theme1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3924-1769-43CB-A873-A22628BADA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FD9AF-B2E8-4615-B094-202CCAA68F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 flipH="1">
            <a:off x="1673469" y="-470039"/>
            <a:ext cx="4225161" cy="7586288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H="1">
            <a:off x="7216044" y="510445"/>
            <a:ext cx="4225161" cy="5726753"/>
          </a:xfrm>
          <a:custGeom>
            <a:avLst/>
            <a:gdLst>
              <a:gd name="connsiteX0" fmla="*/ 0 w 4225161"/>
              <a:gd name="connsiteY0" fmla="*/ 1517258 h 5726753"/>
              <a:gd name="connsiteX1" fmla="*/ 0 w 4225161"/>
              <a:gd name="connsiteY1" fmla="*/ 5726753 h 5726753"/>
              <a:gd name="connsiteX2" fmla="*/ 4225161 w 4225161"/>
              <a:gd name="connsiteY2" fmla="*/ 5726752 h 5726753"/>
              <a:gd name="connsiteX3" fmla="*/ 4225161 w 4225161"/>
              <a:gd name="connsiteY3" fmla="*/ 0 h 572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161" h="5726753">
                <a:moveTo>
                  <a:pt x="0" y="1517258"/>
                </a:moveTo>
                <a:lnTo>
                  <a:pt x="0" y="5726753"/>
                </a:lnTo>
                <a:lnTo>
                  <a:pt x="4225161" y="5726752"/>
                </a:lnTo>
                <a:lnTo>
                  <a:pt x="4225161" y="0"/>
                </a:lnTo>
                <a:close/>
              </a:path>
            </a:pathLst>
          </a:custGeom>
          <a:solidFill>
            <a:srgbClr val="1A2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 rot="16200000" flipH="1">
            <a:off x="6215606" y="881606"/>
            <a:ext cx="6858000" cy="5094789"/>
          </a:xfrm>
          <a:custGeom>
            <a:avLst/>
            <a:gdLst>
              <a:gd name="connsiteX0" fmla="*/ 0 w 6858000"/>
              <a:gd name="connsiteY0" fmla="*/ 2462712 h 5094789"/>
              <a:gd name="connsiteX1" fmla="*/ 0 w 6858000"/>
              <a:gd name="connsiteY1" fmla="*/ 5094789 h 5094789"/>
              <a:gd name="connsiteX2" fmla="*/ 6858000 w 6858000"/>
              <a:gd name="connsiteY2" fmla="*/ 5094788 h 5094789"/>
              <a:gd name="connsiteX3" fmla="*/ 6858000 w 6858000"/>
              <a:gd name="connsiteY3" fmla="*/ 0 h 509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5094789">
                <a:moveTo>
                  <a:pt x="0" y="2462712"/>
                </a:moveTo>
                <a:lnTo>
                  <a:pt x="0" y="5094789"/>
                </a:lnTo>
                <a:lnTo>
                  <a:pt x="6858000" y="5094788"/>
                </a:lnTo>
                <a:lnTo>
                  <a:pt x="6858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19100" dist="63500" dir="10800000" sx="103000" sy="103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任意多边形 25"/>
          <p:cNvSpPr/>
          <p:nvPr/>
        </p:nvSpPr>
        <p:spPr>
          <a:xfrm rot="16200000" flipH="1">
            <a:off x="8045310" y="1339711"/>
            <a:ext cx="4225161" cy="4068221"/>
          </a:xfrm>
          <a:custGeom>
            <a:avLst/>
            <a:gdLst>
              <a:gd name="connsiteX0" fmla="*/ 0 w 4225161"/>
              <a:gd name="connsiteY0" fmla="*/ 1517258 h 4068221"/>
              <a:gd name="connsiteX1" fmla="*/ 0 w 4225161"/>
              <a:gd name="connsiteY1" fmla="*/ 4068221 h 4068221"/>
              <a:gd name="connsiteX2" fmla="*/ 4225161 w 4225161"/>
              <a:gd name="connsiteY2" fmla="*/ 4068220 h 4068221"/>
              <a:gd name="connsiteX3" fmla="*/ 4225161 w 4225161"/>
              <a:gd name="connsiteY3" fmla="*/ 0 h 406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161" h="4068221">
                <a:moveTo>
                  <a:pt x="0" y="1517258"/>
                </a:moveTo>
                <a:lnTo>
                  <a:pt x="0" y="4068221"/>
                </a:lnTo>
                <a:lnTo>
                  <a:pt x="4225161" y="4068220"/>
                </a:lnTo>
                <a:lnTo>
                  <a:pt x="4225161" y="0"/>
                </a:lnTo>
                <a:close/>
              </a:path>
            </a:pathLst>
          </a:custGeom>
          <a:solidFill>
            <a:srgbClr val="1A2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 rot="16200000" flipH="1">
            <a:off x="7044872" y="1710871"/>
            <a:ext cx="6858000" cy="3436258"/>
          </a:xfrm>
          <a:custGeom>
            <a:avLst/>
            <a:gdLst>
              <a:gd name="connsiteX0" fmla="*/ 0 w 6858000"/>
              <a:gd name="connsiteY0" fmla="*/ 2462712 h 3436258"/>
              <a:gd name="connsiteX1" fmla="*/ 0 w 6858000"/>
              <a:gd name="connsiteY1" fmla="*/ 3436258 h 3436258"/>
              <a:gd name="connsiteX2" fmla="*/ 6858000 w 6858000"/>
              <a:gd name="connsiteY2" fmla="*/ 3436257 h 3436258"/>
              <a:gd name="connsiteX3" fmla="*/ 6858000 w 6858000"/>
              <a:gd name="connsiteY3" fmla="*/ 0 h 343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3436258">
                <a:moveTo>
                  <a:pt x="0" y="2462712"/>
                </a:moveTo>
                <a:lnTo>
                  <a:pt x="0" y="3436258"/>
                </a:lnTo>
                <a:lnTo>
                  <a:pt x="6858000" y="3436257"/>
                </a:lnTo>
                <a:lnTo>
                  <a:pt x="6858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19100" dist="63500" dir="10800000" sx="103000" sy="103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35589" y="1780998"/>
            <a:ext cx="6006511" cy="2416132"/>
            <a:chOff x="635589" y="1780998"/>
            <a:chExt cx="6006511" cy="2416132"/>
          </a:xfrm>
        </p:grpSpPr>
        <p:sp>
          <p:nvSpPr>
            <p:cNvPr id="30" name="文本框 29"/>
            <p:cNvSpPr txBox="1"/>
            <p:nvPr/>
          </p:nvSpPr>
          <p:spPr>
            <a:xfrm>
              <a:off x="690834" y="1780998"/>
              <a:ext cx="5950585" cy="1445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Chinook </a:t>
              </a:r>
              <a:endParaRPr lang="en-US" altLang="en-US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r>
                <a:rPr lang="en-US" altLang="en-US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Music</a:t>
              </a:r>
              <a:r>
                <a:rPr lang="en-GB" altLang="en-US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en-US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Store</a:t>
              </a:r>
              <a:r>
                <a:rPr lang="en-GB" altLang="en-US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GB" altLang="zh-CN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Analysis</a:t>
              </a:r>
              <a:endParaRPr lang="en-GB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93074" y="4146413"/>
              <a:ext cx="482138" cy="50717"/>
            </a:xfrm>
            <a:prstGeom prst="rect">
              <a:avLst/>
            </a:prstGeom>
            <a:solidFill>
              <a:srgbClr val="1A2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35589" y="3661462"/>
              <a:ext cx="600651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IN" sz="2000" i="1" dirty="0"/>
                <a:t>Data-Driven </a:t>
              </a:r>
              <a:r>
                <a:rPr lang="en-US" altLang="en-US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Customer &amp; Sales Insights</a:t>
              </a:r>
              <a:endParaRPr lang="en-US" alt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0862" y="4662390"/>
            <a:ext cx="3604721" cy="313409"/>
            <a:chOff x="4414802" y="4745227"/>
            <a:chExt cx="3604721" cy="313409"/>
          </a:xfrm>
        </p:grpSpPr>
        <p:grpSp>
          <p:nvGrpSpPr>
            <p:cNvPr id="5" name="组合 4"/>
            <p:cNvGrpSpPr/>
            <p:nvPr/>
          </p:nvGrpSpPr>
          <p:grpSpPr>
            <a:xfrm>
              <a:off x="6654696" y="4763888"/>
              <a:ext cx="290407" cy="290407"/>
              <a:chOff x="2633025" y="5543873"/>
              <a:chExt cx="290407" cy="290407"/>
            </a:xfrm>
            <a:solidFill>
              <a:schemeClr val="bg1"/>
            </a:solidFill>
          </p:grpSpPr>
          <p:sp>
            <p:nvSpPr>
              <p:cNvPr id="13" name="Oval 15"/>
              <p:cNvSpPr/>
              <p:nvPr/>
            </p:nvSpPr>
            <p:spPr bwMode="auto">
              <a:xfrm>
                <a:off x="2633025" y="5543873"/>
                <a:ext cx="290407" cy="290407"/>
              </a:xfrm>
              <a:prstGeom prst="ellipse">
                <a:avLst/>
              </a:prstGeom>
              <a:solidFill>
                <a:srgbClr val="44444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>
                  <a:solidFill>
                    <a:srgbClr val="36396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" name="Group 16"/>
              <p:cNvGrpSpPr/>
              <p:nvPr/>
            </p:nvGrpSpPr>
            <p:grpSpPr bwMode="auto">
              <a:xfrm>
                <a:off x="2726440" y="5588961"/>
                <a:ext cx="104062" cy="180353"/>
                <a:chOff x="4441" y="3117"/>
                <a:chExt cx="215" cy="372"/>
              </a:xfrm>
              <a:grpFill/>
            </p:grpSpPr>
            <p:sp>
              <p:nvSpPr>
                <p:cNvPr id="15" name="Freeform 17"/>
                <p:cNvSpPr/>
                <p:nvPr/>
              </p:nvSpPr>
              <p:spPr bwMode="auto">
                <a:xfrm>
                  <a:off x="4474" y="3117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rgbClr val="36396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rgbClr val="36396E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4414802" y="4745227"/>
              <a:ext cx="290407" cy="290407"/>
              <a:chOff x="732769" y="5535598"/>
              <a:chExt cx="290407" cy="290407"/>
            </a:xfrm>
            <a:solidFill>
              <a:schemeClr val="bg1"/>
            </a:solidFill>
          </p:grpSpPr>
          <p:sp>
            <p:nvSpPr>
              <p:cNvPr id="9" name="Oval 10"/>
              <p:cNvSpPr/>
              <p:nvPr/>
            </p:nvSpPr>
            <p:spPr bwMode="auto">
              <a:xfrm>
                <a:off x="732769" y="5535598"/>
                <a:ext cx="290407" cy="290407"/>
              </a:xfrm>
              <a:prstGeom prst="ellipse">
                <a:avLst/>
              </a:prstGeom>
              <a:solidFill>
                <a:srgbClr val="44444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dirty="0">
                  <a:solidFill>
                    <a:srgbClr val="36396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811795" y="5598991"/>
                <a:ext cx="132841" cy="151011"/>
                <a:chOff x="860980" y="3583766"/>
                <a:chExt cx="100336" cy="114060"/>
              </a:xfrm>
              <a:grpFill/>
            </p:grpSpPr>
            <p:sp>
              <p:nvSpPr>
                <p:cNvPr id="11" name="Freeform 12"/>
                <p:cNvSpPr/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rgbClr val="36396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rgbClr val="36396E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" name="Text Box 20"/>
            <p:cNvSpPr txBox="1"/>
            <p:nvPr/>
          </p:nvSpPr>
          <p:spPr bwMode="auto">
            <a:xfrm>
              <a:off x="6945103" y="4751931"/>
              <a:ext cx="1074420" cy="30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CN" sz="1400" dirty="0">
                  <a:solidFill>
                    <a:srgbClr val="36396E"/>
                  </a:solidFill>
                  <a:cs typeface="+mn-ea"/>
                  <a:sym typeface="+mn-lt"/>
                </a:rPr>
                <a:t>20.07.2025</a:t>
              </a:r>
              <a:endParaRPr lang="en-GB" altLang="zh-CN" sz="1400" dirty="0">
                <a:solidFill>
                  <a:srgbClr val="36396E"/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705028" y="4751931"/>
              <a:ext cx="1330325" cy="30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CN" sz="1400" dirty="0">
                  <a:solidFill>
                    <a:srgbClr val="36396E"/>
                  </a:solidFill>
                  <a:cs typeface="+mn-ea"/>
                  <a:sym typeface="+mn-lt"/>
                </a:rPr>
                <a:t>Praveen Raj S</a:t>
              </a:r>
              <a:endParaRPr lang="en-GB" altLang="zh-CN" sz="1400" dirty="0">
                <a:solidFill>
                  <a:srgbClr val="36396E"/>
                </a:solidFill>
                <a:cs typeface="+mn-ea"/>
                <a:sym typeface="+mn-lt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bldLvl="0" animBg="1"/>
      <p:bldP spid="24" grpId="0" animBg="1"/>
      <p:bldP spid="26" grpId="0" bldLvl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64669" y="81713"/>
            <a:ext cx="6213475" cy="625984"/>
            <a:chOff x="2341720" y="2467794"/>
            <a:chExt cx="7812062" cy="787036"/>
          </a:xfrm>
        </p:grpSpPr>
        <p:sp>
          <p:nvSpPr>
            <p:cNvPr id="9" name="流程图: 手动输入 24"/>
            <p:cNvSpPr/>
            <p:nvPr/>
          </p:nvSpPr>
          <p:spPr>
            <a:xfrm rot="5400000" flipV="1">
              <a:off x="3870370" y="1577863"/>
              <a:ext cx="148771" cy="320516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90"/>
                <a:gd name="connsiteY0-2" fmla="*/ 527 h 8527"/>
                <a:gd name="connsiteX1-3" fmla="*/ 10190 w 10190"/>
                <a:gd name="connsiteY1-4" fmla="*/ 0 h 8527"/>
                <a:gd name="connsiteX2-5" fmla="*/ 10000 w 10190"/>
                <a:gd name="connsiteY2-6" fmla="*/ 8527 h 8527"/>
                <a:gd name="connsiteX3-7" fmla="*/ 0 w 10190"/>
                <a:gd name="connsiteY3-8" fmla="*/ 8527 h 8527"/>
                <a:gd name="connsiteX4-9" fmla="*/ 0 w 10190"/>
                <a:gd name="connsiteY4-10" fmla="*/ 527 h 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90" h="8527">
                  <a:moveTo>
                    <a:pt x="0" y="527"/>
                  </a:moveTo>
                  <a:lnTo>
                    <a:pt x="10190" y="0"/>
                  </a:lnTo>
                  <a:cubicBezTo>
                    <a:pt x="10127" y="2842"/>
                    <a:pt x="10063" y="5685"/>
                    <a:pt x="10000" y="8527"/>
                  </a:cubicBezTo>
                  <a:lnTo>
                    <a:pt x="0" y="8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1A1F7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41720" y="2467794"/>
              <a:ext cx="7812062" cy="656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800" i="1" dirty="0">
                  <a:cs typeface="+mn-ea"/>
                  <a:sym typeface="+mn-lt"/>
                </a:rPr>
                <a:t>Top-Selling Tracks</a:t>
              </a:r>
              <a:r>
                <a:rPr lang="en-GB" altLang="en-US" sz="2800" i="1" dirty="0">
                  <a:cs typeface="+mn-ea"/>
                  <a:sym typeface="+mn-lt"/>
                </a:rPr>
                <a:t>, Artists </a:t>
              </a:r>
              <a:r>
                <a:rPr lang="en-US" altLang="en-US" sz="2800" i="1" dirty="0">
                  <a:cs typeface="+mn-ea"/>
                  <a:sym typeface="+mn-lt"/>
                </a:rPr>
                <a:t>and Genres</a:t>
              </a:r>
              <a:endParaRPr lang="en-US" altLang="en-US" sz="2800" i="1" dirty="0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79701" y="393290"/>
            <a:ext cx="5096785" cy="6459459"/>
            <a:chOff x="6879702" y="1371444"/>
            <a:chExt cx="3959748" cy="5481305"/>
          </a:xfrm>
        </p:grpSpPr>
        <p:sp>
          <p:nvSpPr>
            <p:cNvPr id="14" name="矩形 13"/>
            <p:cNvSpPr/>
            <p:nvPr/>
          </p:nvSpPr>
          <p:spPr>
            <a:xfrm>
              <a:off x="7094357" y="1371444"/>
              <a:ext cx="3745093" cy="5481305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79702" y="1550116"/>
              <a:ext cx="3775869" cy="5302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7094357" y="2015413"/>
              <a:ext cx="3484756" cy="383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buNone/>
                <a:defRPr sz="1400" b="1"/>
              </a:lvl1pPr>
              <a:lvl2pPr marL="628650" lvl="1" indent="-17145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sz="1600" b="0" dirty="0"/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1600" dirty="0"/>
                <a:t>Rock </a:t>
              </a:r>
              <a:r>
                <a:rPr lang="en-US" altLang="en-US" sz="1600" b="0" dirty="0"/>
                <a:t>is the</a:t>
              </a:r>
              <a:r>
                <a:rPr lang="en-US" altLang="en-US" sz="1600" dirty="0"/>
                <a:t> top-selling genre</a:t>
              </a:r>
              <a:r>
                <a:rPr lang="en-US" altLang="en-US" sz="1600" b="0" dirty="0"/>
                <a:t> globally, indicating strong and consistent demand across regions.</a:t>
              </a:r>
              <a:endParaRPr lang="en-US" altLang="en-US" sz="1600" b="0" dirty="0"/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lang="en-US" altLang="en-US" sz="1600" b="0" dirty="0"/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1600" dirty="0"/>
                <a:t>Van Halen</a:t>
              </a:r>
              <a:r>
                <a:rPr lang="en-US" altLang="en-US" sz="1600" b="0" dirty="0"/>
                <a:t> leads as the </a:t>
              </a:r>
              <a:r>
                <a:rPr lang="en-US" altLang="en-US" sz="1600" dirty="0"/>
                <a:t>most purchased artist </a:t>
              </a:r>
              <a:r>
                <a:rPr lang="en-US" altLang="en-US" sz="1600" b="0" dirty="0"/>
                <a:t>worldwide.</a:t>
              </a:r>
              <a:endParaRPr lang="en-US" altLang="en-US" sz="1600" b="0" dirty="0"/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lang="en-US" altLang="en-US" sz="1600" b="0" dirty="0"/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lang="en-GB" altLang="en-US" sz="1600" dirty="0">
                  <a:sym typeface="+mn-ea"/>
                </a:rPr>
                <a:t>War Pigs </a:t>
              </a:r>
              <a:r>
                <a:rPr lang="en-US" altLang="en-US" sz="1600" b="0" dirty="0">
                  <a:sym typeface="+mn-ea"/>
                </a:rPr>
                <a:t>leads as the </a:t>
              </a:r>
              <a:r>
                <a:rPr lang="en-US" altLang="en-US" sz="1600" dirty="0">
                  <a:sym typeface="+mn-ea"/>
                </a:rPr>
                <a:t>most purchased </a:t>
              </a:r>
              <a:r>
                <a:rPr lang="en-GB" altLang="en-US" sz="1600" dirty="0">
                  <a:sym typeface="+mn-ea"/>
                </a:rPr>
                <a:t>track </a:t>
              </a:r>
              <a:r>
                <a:rPr lang="en-US" altLang="en-US" sz="1600" b="0" dirty="0">
                  <a:sym typeface="+mn-ea"/>
                </a:rPr>
                <a:t>worldwide.</a:t>
              </a:r>
              <a:endParaRPr lang="en-US" altLang="en-US" sz="1600" b="0" dirty="0"/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lang="en-US" altLang="en-US" sz="1600" b="0" dirty="0"/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1600" b="0" dirty="0"/>
                <a:t>Genre combinations such as </a:t>
              </a:r>
              <a:r>
                <a:rPr lang="en-US" altLang="en-US" sz="1600" dirty="0"/>
                <a:t>Rock &amp; Metal</a:t>
              </a:r>
              <a:r>
                <a:rPr lang="en-US" altLang="en-US" sz="1600" b="0" dirty="0"/>
                <a:t> are </a:t>
              </a:r>
              <a:r>
                <a:rPr lang="en-US" altLang="en-US" sz="1600" dirty="0"/>
                <a:t>frequently purchased</a:t>
              </a:r>
              <a:r>
                <a:rPr lang="en-US" altLang="en-US" sz="1600" b="0" dirty="0"/>
                <a:t> together, suggesting strong affinity.</a:t>
              </a:r>
              <a:endParaRPr lang="en-US" altLang="en-US" sz="1600" b="0" dirty="0"/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lang="en-US" altLang="en-US" sz="1600" b="0" dirty="0"/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1600" dirty="0"/>
                <a:t>Promotions and campaigns</a:t>
              </a:r>
              <a:r>
                <a:rPr lang="en-US" altLang="en-US" sz="1600" b="0" dirty="0"/>
                <a:t> should prioritize </a:t>
              </a:r>
              <a:r>
                <a:rPr lang="en-US" altLang="en-US" sz="1600" dirty="0"/>
                <a:t>Rock</a:t>
              </a:r>
              <a:r>
                <a:rPr lang="en-US" altLang="en-US" sz="1600" b="0" dirty="0"/>
                <a:t>, </a:t>
              </a:r>
              <a:r>
                <a:rPr lang="en-US" altLang="en-US" sz="1600" dirty="0"/>
                <a:t>Alternative</a:t>
              </a:r>
              <a:r>
                <a:rPr lang="en-US" altLang="en-US" sz="1600" b="0" dirty="0"/>
                <a:t>, a</a:t>
              </a:r>
              <a:r>
                <a:rPr lang="en-US" altLang="en-US" sz="1600" dirty="0">
                  <a:sym typeface="+mn-ea"/>
                </a:rPr>
                <a:t>Metal </a:t>
              </a:r>
              <a:r>
                <a:rPr lang="en-US" altLang="en-US" sz="1600" b="0" dirty="0"/>
                <a:t>nd </a:t>
              </a:r>
              <a:r>
                <a:rPr lang="en-US" altLang="en-US" sz="1600" dirty="0"/>
                <a:t>Metal </a:t>
              </a:r>
              <a:r>
                <a:rPr lang="en-US" altLang="en-US" sz="1600" b="0" dirty="0"/>
                <a:t>for </a:t>
              </a:r>
              <a:r>
                <a:rPr lang="en-US" altLang="en-US" sz="1600" dirty="0"/>
                <a:t>maximum global reach</a:t>
              </a:r>
              <a:r>
                <a:rPr lang="en-US" altLang="en-US" sz="1600" b="0" dirty="0"/>
                <a:t>.</a:t>
              </a:r>
              <a:endParaRPr lang="en-US" altLang="en-US" sz="1600" b="0" dirty="0"/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17"/>
          <p:cNvSpPr/>
          <p:nvPr/>
        </p:nvSpPr>
        <p:spPr>
          <a:xfrm>
            <a:off x="7477797" y="6018064"/>
            <a:ext cx="1920897" cy="21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" y="1208405"/>
            <a:ext cx="3890010" cy="2330450"/>
          </a:xfrm>
          <a:prstGeom prst="rect">
            <a:avLst/>
          </a:prstGeom>
        </p:spPr>
      </p:pic>
      <p:graphicFrame>
        <p:nvGraphicFramePr>
          <p:cNvPr id="26" name="Chart 25"/>
          <p:cNvGraphicFramePr/>
          <p:nvPr/>
        </p:nvGraphicFramePr>
        <p:xfrm>
          <a:off x="689610" y="38728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3440" y="81909"/>
            <a:ext cx="5929981" cy="625790"/>
            <a:chOff x="2315029" y="2468039"/>
            <a:chExt cx="7455631" cy="786791"/>
          </a:xfrm>
        </p:grpSpPr>
        <p:sp>
          <p:nvSpPr>
            <p:cNvPr id="9" name="流程图: 手动输入 24"/>
            <p:cNvSpPr/>
            <p:nvPr/>
          </p:nvSpPr>
          <p:spPr>
            <a:xfrm rot="5400000" flipV="1">
              <a:off x="3843225" y="1577863"/>
              <a:ext cx="148771" cy="320516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90"/>
                <a:gd name="connsiteY0-2" fmla="*/ 527 h 8527"/>
                <a:gd name="connsiteX1-3" fmla="*/ 10190 w 10190"/>
                <a:gd name="connsiteY1-4" fmla="*/ 0 h 8527"/>
                <a:gd name="connsiteX2-5" fmla="*/ 10000 w 10190"/>
                <a:gd name="connsiteY2-6" fmla="*/ 8527 h 8527"/>
                <a:gd name="connsiteX3-7" fmla="*/ 0 w 10190"/>
                <a:gd name="connsiteY3-8" fmla="*/ 8527 h 8527"/>
                <a:gd name="connsiteX4-9" fmla="*/ 0 w 10190"/>
                <a:gd name="connsiteY4-10" fmla="*/ 527 h 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90" h="8527">
                  <a:moveTo>
                    <a:pt x="0" y="527"/>
                  </a:moveTo>
                  <a:lnTo>
                    <a:pt x="10190" y="0"/>
                  </a:lnTo>
                  <a:cubicBezTo>
                    <a:pt x="10127" y="2842"/>
                    <a:pt x="10063" y="5685"/>
                    <a:pt x="10000" y="8527"/>
                  </a:cubicBezTo>
                  <a:lnTo>
                    <a:pt x="0" y="8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1A1F7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440016" y="2468039"/>
              <a:ext cx="7330644" cy="656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800" i="1" dirty="0">
                  <a:cs typeface="+mn-ea"/>
                  <a:sym typeface="+mn-lt"/>
                </a:rPr>
                <a:t>Monthly Average Order Value Trend</a:t>
              </a:r>
              <a:endParaRPr lang="en-US" altLang="en-US" sz="2800" i="1" dirty="0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79701" y="393290"/>
            <a:ext cx="5096785" cy="6459459"/>
            <a:chOff x="6879702" y="1371444"/>
            <a:chExt cx="3959748" cy="5481305"/>
          </a:xfrm>
        </p:grpSpPr>
        <p:sp>
          <p:nvSpPr>
            <p:cNvPr id="14" name="矩形 13"/>
            <p:cNvSpPr/>
            <p:nvPr/>
          </p:nvSpPr>
          <p:spPr>
            <a:xfrm>
              <a:off x="7094357" y="1371444"/>
              <a:ext cx="3745093" cy="5481305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79702" y="1550116"/>
              <a:ext cx="3775869" cy="5302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7094357" y="2136114"/>
              <a:ext cx="3484756" cy="3550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buNone/>
                <a:defRPr sz="1400" b="1"/>
              </a:lvl1pPr>
              <a:lvl2pPr marL="628650" lvl="1" indent="-17145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0" dirty="0"/>
                <a:t>The </a:t>
              </a:r>
              <a:r>
                <a:rPr lang="en-US" altLang="en-US" dirty="0"/>
                <a:t>average order value</a:t>
              </a:r>
              <a:r>
                <a:rPr lang="en-US" altLang="en-US" b="0" dirty="0"/>
                <a:t> (</a:t>
              </a:r>
              <a:r>
                <a:rPr lang="en-US" altLang="en-US" dirty="0"/>
                <a:t>AOV</a:t>
              </a:r>
              <a:r>
                <a:rPr lang="en-US" altLang="en-US" b="0" dirty="0"/>
                <a:t>) fluctuates throughout the year, </a:t>
              </a:r>
              <a:r>
                <a:rPr lang="en-US" altLang="en-US" dirty="0"/>
                <a:t>peaking </a:t>
              </a:r>
              <a:r>
                <a:rPr lang="en-US" altLang="en-US" b="0" dirty="0"/>
                <a:t>in </a:t>
              </a:r>
              <a:r>
                <a:rPr lang="en-US" altLang="en-US" dirty="0"/>
                <a:t>March </a:t>
              </a:r>
              <a:r>
                <a:rPr lang="en-US" altLang="en-US" b="0" dirty="0"/>
                <a:t>(8.15) and </a:t>
              </a:r>
              <a:r>
                <a:rPr lang="en-US" altLang="en-US" dirty="0"/>
                <a:t>July </a:t>
              </a:r>
              <a:r>
                <a:rPr lang="en-US" altLang="en-US" b="0" dirty="0"/>
                <a:t>(8.06), indicating higher-value purchases in those months.</a:t>
              </a:r>
              <a:endParaRPr lang="en-US" altLang="en-US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dirty="0"/>
                <a:t>May </a:t>
              </a:r>
              <a:r>
                <a:rPr lang="en-US" altLang="en-US" b="0" dirty="0"/>
                <a:t>(7.22) has the </a:t>
              </a:r>
              <a:r>
                <a:rPr lang="en-US" altLang="en-US" dirty="0"/>
                <a:t>lowest AOV</a:t>
              </a:r>
              <a:r>
                <a:rPr lang="en-US" altLang="en-US" b="0" dirty="0"/>
                <a:t>, suggesting customers either purchased fewer items or opted for cheaper tracks.</a:t>
              </a:r>
              <a:endParaRPr lang="en-US" altLang="en-US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dirty="0"/>
                <a:t>March </a:t>
              </a:r>
              <a:r>
                <a:rPr lang="en-US" altLang="en-US" b="0" dirty="0"/>
                <a:t>and </a:t>
              </a:r>
              <a:r>
                <a:rPr lang="en-US" altLang="en-US" dirty="0"/>
                <a:t>July spikes </a:t>
              </a:r>
              <a:r>
                <a:rPr lang="en-US" altLang="en-US" b="0" dirty="0"/>
                <a:t>may correspond to </a:t>
              </a:r>
              <a:r>
                <a:rPr lang="en-US" altLang="en-US" dirty="0"/>
                <a:t>seasonal campaigns or popular artist/album releases.</a:t>
              </a:r>
              <a:endParaRPr lang="en-US" alt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0" dirty="0"/>
                <a:t>A </a:t>
              </a:r>
              <a:r>
                <a:rPr lang="en-US" altLang="en-US" dirty="0"/>
                <a:t>fairly stable range (7.2–8.1) across months</a:t>
              </a:r>
              <a:r>
                <a:rPr lang="en-US" altLang="en-US" b="0" dirty="0"/>
                <a:t> reflects consistent pricing and purchase behavior.</a:t>
              </a:r>
              <a:endParaRPr lang="en-US" altLang="en-US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en-US" b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b="0" dirty="0"/>
                <a:t>These trends help identify optimal months for upselling or bundling strategies.</a:t>
              </a:r>
              <a:endParaRPr lang="en-US" altLang="en-US" b="0" dirty="0"/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17"/>
          <p:cNvSpPr/>
          <p:nvPr/>
        </p:nvSpPr>
        <p:spPr>
          <a:xfrm>
            <a:off x="7477797" y="6018064"/>
            <a:ext cx="1920897" cy="21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740" y="1885950"/>
            <a:ext cx="5614670" cy="3263265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3440" y="67547"/>
            <a:ext cx="5209818" cy="640151"/>
            <a:chOff x="2315029" y="2449983"/>
            <a:chExt cx="6550185" cy="804847"/>
          </a:xfrm>
        </p:grpSpPr>
        <p:sp>
          <p:nvSpPr>
            <p:cNvPr id="9" name="流程图: 手动输入 24"/>
            <p:cNvSpPr/>
            <p:nvPr/>
          </p:nvSpPr>
          <p:spPr>
            <a:xfrm rot="5400000" flipV="1">
              <a:off x="3843225" y="1577863"/>
              <a:ext cx="148771" cy="320516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90"/>
                <a:gd name="connsiteY0-2" fmla="*/ 527 h 8527"/>
                <a:gd name="connsiteX1-3" fmla="*/ 10190 w 10190"/>
                <a:gd name="connsiteY1-4" fmla="*/ 0 h 8527"/>
                <a:gd name="connsiteX2-5" fmla="*/ 10000 w 10190"/>
                <a:gd name="connsiteY2-6" fmla="*/ 8527 h 8527"/>
                <a:gd name="connsiteX3-7" fmla="*/ 0 w 10190"/>
                <a:gd name="connsiteY3-8" fmla="*/ 8527 h 8527"/>
                <a:gd name="connsiteX4-9" fmla="*/ 0 w 10190"/>
                <a:gd name="connsiteY4-10" fmla="*/ 527 h 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90" h="8527">
                  <a:moveTo>
                    <a:pt x="0" y="527"/>
                  </a:moveTo>
                  <a:lnTo>
                    <a:pt x="10190" y="0"/>
                  </a:lnTo>
                  <a:cubicBezTo>
                    <a:pt x="10127" y="2842"/>
                    <a:pt x="10063" y="5685"/>
                    <a:pt x="10000" y="8527"/>
                  </a:cubicBezTo>
                  <a:lnTo>
                    <a:pt x="0" y="8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1A1F7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18963" y="2449983"/>
              <a:ext cx="6346251" cy="656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800" i="1" dirty="0">
                  <a:cs typeface="+mn-ea"/>
                  <a:sym typeface="+mn-lt"/>
                </a:rPr>
                <a:t>Customer Churn Rate Analysis</a:t>
              </a:r>
              <a:endParaRPr lang="en-US" altLang="en-US" sz="2800" i="1" dirty="0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79701" y="393290"/>
            <a:ext cx="5096785" cy="6459459"/>
            <a:chOff x="6879702" y="1371444"/>
            <a:chExt cx="3959748" cy="5481305"/>
          </a:xfrm>
        </p:grpSpPr>
        <p:sp>
          <p:nvSpPr>
            <p:cNvPr id="14" name="矩形 13"/>
            <p:cNvSpPr/>
            <p:nvPr/>
          </p:nvSpPr>
          <p:spPr>
            <a:xfrm>
              <a:off x="7094357" y="1371444"/>
              <a:ext cx="3745093" cy="5481305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79702" y="1550116"/>
              <a:ext cx="3775869" cy="5302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7094357" y="2136114"/>
              <a:ext cx="3484756" cy="404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buNone/>
                <a:defRPr sz="1400" b="1"/>
              </a:lvl1pPr>
              <a:lvl2pPr marL="628650" lvl="1" indent="-17145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Out of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59 total customers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22 customers haven’t made a purchase in the last 3 months.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churn rate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of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37.29%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highlights a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significant retention challenge for Chinook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Customers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with fewer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purchases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and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lower average spending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are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more likely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to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churn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Timely interventions like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personalized offers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or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re-engagement campaigns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could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reduce churn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Monitoring purchase recency is crucial for building an effective customer loyalty strategy.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17"/>
          <p:cNvSpPr/>
          <p:nvPr/>
        </p:nvSpPr>
        <p:spPr>
          <a:xfrm>
            <a:off x="7523235" y="6559239"/>
            <a:ext cx="1920897" cy="21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" y="1624965"/>
            <a:ext cx="5397500" cy="4206240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3440" y="190737"/>
            <a:ext cx="6574433" cy="516961"/>
            <a:chOff x="2315029" y="2604867"/>
            <a:chExt cx="8265884" cy="649963"/>
          </a:xfrm>
        </p:grpSpPr>
        <p:sp>
          <p:nvSpPr>
            <p:cNvPr id="9" name="流程图: 手动输入 24"/>
            <p:cNvSpPr/>
            <p:nvPr/>
          </p:nvSpPr>
          <p:spPr>
            <a:xfrm rot="5400000" flipV="1">
              <a:off x="3843225" y="1577863"/>
              <a:ext cx="148771" cy="320516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90"/>
                <a:gd name="connsiteY0-2" fmla="*/ 527 h 8527"/>
                <a:gd name="connsiteX1-3" fmla="*/ 10190 w 10190"/>
                <a:gd name="connsiteY1-4" fmla="*/ 0 h 8527"/>
                <a:gd name="connsiteX2-5" fmla="*/ 10000 w 10190"/>
                <a:gd name="connsiteY2-6" fmla="*/ 8527 h 8527"/>
                <a:gd name="connsiteX3-7" fmla="*/ 0 w 10190"/>
                <a:gd name="connsiteY3-8" fmla="*/ 8527 h 8527"/>
                <a:gd name="connsiteX4-9" fmla="*/ 0 w 10190"/>
                <a:gd name="connsiteY4-10" fmla="*/ 527 h 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90" h="8527">
                  <a:moveTo>
                    <a:pt x="0" y="527"/>
                  </a:moveTo>
                  <a:lnTo>
                    <a:pt x="10190" y="0"/>
                  </a:lnTo>
                  <a:cubicBezTo>
                    <a:pt x="10127" y="2842"/>
                    <a:pt x="10063" y="5685"/>
                    <a:pt x="10000" y="8527"/>
                  </a:cubicBezTo>
                  <a:lnTo>
                    <a:pt x="0" y="8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1A1F7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473456" y="2604867"/>
              <a:ext cx="8107457" cy="5013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i="1" dirty="0">
                  <a:cs typeface="+mn-ea"/>
                  <a:sym typeface="+mn-lt"/>
                </a:rPr>
                <a:t>Purchase Patterns of Long-Term vs New Customers</a:t>
              </a:r>
              <a:endParaRPr lang="en-US" altLang="en-US" sz="2000" b="1" i="1" dirty="0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79701" y="393290"/>
            <a:ext cx="5096785" cy="6459459"/>
            <a:chOff x="6879702" y="1371444"/>
            <a:chExt cx="3959748" cy="5481305"/>
          </a:xfrm>
        </p:grpSpPr>
        <p:sp>
          <p:nvSpPr>
            <p:cNvPr id="14" name="矩形 13"/>
            <p:cNvSpPr/>
            <p:nvPr/>
          </p:nvSpPr>
          <p:spPr>
            <a:xfrm>
              <a:off x="7094357" y="1371444"/>
              <a:ext cx="3745093" cy="5481305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79702" y="1550116"/>
              <a:ext cx="3775869" cy="5302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7094357" y="2136114"/>
              <a:ext cx="3484756" cy="383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buNone/>
                <a:defRPr sz="1400" b="1"/>
              </a:lvl1pPr>
              <a:lvl2pPr marL="628650" lvl="1" indent="-17145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Long-Term customers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place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55% more orders than New customers.</a:t>
              </a:r>
              <a:endPara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They also contribute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55% more revenue on average.</a:t>
              </a:r>
              <a:endPara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Average order value is consistent across both groups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indicating frequency, drives higher revenue.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These insights emphasize the value of customer retention.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Invest in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loyalty programs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personalized offers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or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subscription models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to retain and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reward long-term </a:t>
              </a:r>
              <a:r>
                <a:rPr kumimoji="0" lang="en-GB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customers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17"/>
          <p:cNvSpPr/>
          <p:nvPr/>
        </p:nvSpPr>
        <p:spPr>
          <a:xfrm>
            <a:off x="7523235" y="6559239"/>
            <a:ext cx="1920897" cy="21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0" y="1837055"/>
            <a:ext cx="4928235" cy="3422015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3440" y="82152"/>
            <a:ext cx="4700548" cy="625546"/>
            <a:chOff x="2315029" y="2468346"/>
            <a:chExt cx="5909892" cy="786484"/>
          </a:xfrm>
        </p:grpSpPr>
        <p:sp>
          <p:nvSpPr>
            <p:cNvPr id="9" name="流程图: 手动输入 24"/>
            <p:cNvSpPr/>
            <p:nvPr/>
          </p:nvSpPr>
          <p:spPr>
            <a:xfrm rot="5400000" flipV="1">
              <a:off x="3843225" y="1577863"/>
              <a:ext cx="148771" cy="320516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90"/>
                <a:gd name="connsiteY0-2" fmla="*/ 527 h 8527"/>
                <a:gd name="connsiteX1-3" fmla="*/ 10190 w 10190"/>
                <a:gd name="connsiteY1-4" fmla="*/ 0 h 8527"/>
                <a:gd name="connsiteX2-5" fmla="*/ 10000 w 10190"/>
                <a:gd name="connsiteY2-6" fmla="*/ 8527 h 8527"/>
                <a:gd name="connsiteX3-7" fmla="*/ 0 w 10190"/>
                <a:gd name="connsiteY3-8" fmla="*/ 8527 h 8527"/>
                <a:gd name="connsiteX4-9" fmla="*/ 0 w 10190"/>
                <a:gd name="connsiteY4-10" fmla="*/ 527 h 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90" h="8527">
                  <a:moveTo>
                    <a:pt x="0" y="527"/>
                  </a:moveTo>
                  <a:lnTo>
                    <a:pt x="10190" y="0"/>
                  </a:lnTo>
                  <a:cubicBezTo>
                    <a:pt x="10127" y="2842"/>
                    <a:pt x="10063" y="5685"/>
                    <a:pt x="10000" y="8527"/>
                  </a:cubicBezTo>
                  <a:lnTo>
                    <a:pt x="0" y="8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1A1F7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41725" y="2468346"/>
              <a:ext cx="5883196" cy="656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800" i="1" dirty="0">
                  <a:cs typeface="+mn-ea"/>
                  <a:sym typeface="+mn-lt"/>
                </a:rPr>
                <a:t>Genre Pair Purchase Trends</a:t>
              </a:r>
              <a:endParaRPr lang="en-US" altLang="en-US" sz="2800" i="1" dirty="0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79701" y="393290"/>
            <a:ext cx="5096785" cy="6459459"/>
            <a:chOff x="6879702" y="1371444"/>
            <a:chExt cx="3959748" cy="5481305"/>
          </a:xfrm>
        </p:grpSpPr>
        <p:sp>
          <p:nvSpPr>
            <p:cNvPr id="14" name="矩形 13"/>
            <p:cNvSpPr/>
            <p:nvPr/>
          </p:nvSpPr>
          <p:spPr>
            <a:xfrm>
              <a:off x="7094357" y="1371444"/>
              <a:ext cx="3745093" cy="5481305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79702" y="1550116"/>
              <a:ext cx="3775869" cy="5302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7094357" y="2136114"/>
              <a:ext cx="3484756" cy="3002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buNone/>
                <a:defRPr sz="1400" b="1"/>
              </a:lvl1pPr>
              <a:lvl2pPr marL="628650" lvl="1" indent="-17145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0" sz="1400" b="0" i="0" u="none" strike="noStrike" cap="none" normalizeH="0" baseline="0">
                  <a:ln>
                    <a:noFill/>
                  </a:ln>
                  <a:effectLst/>
                  <a:latin typeface="Arial" panose="020B0604020202020204" pitchFamily="34" charset="0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indent="0" algn="just">
                <a:buFont typeface="Arial" panose="020B0604020202020204" pitchFamily="34" charset="0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Metal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Rock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and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Alternative &amp; Punk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frequently appear together,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suggesting strong listener overlap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These combinations present opportunities for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playlist bundling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cross-genre recommendations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and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multi-genre promotions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Targeted marketing can leverage these affinities to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boost average cart size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and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customer satisfaction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17"/>
          <p:cNvSpPr/>
          <p:nvPr/>
        </p:nvSpPr>
        <p:spPr>
          <a:xfrm>
            <a:off x="7523235" y="6559239"/>
            <a:ext cx="1920897" cy="21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1982470"/>
            <a:ext cx="5772785" cy="3281045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58"/>
          <p:cNvGrpSpPr/>
          <p:nvPr/>
        </p:nvGrpSpPr>
        <p:grpSpPr>
          <a:xfrm>
            <a:off x="0" y="629095"/>
            <a:ext cx="6027966" cy="1199707"/>
            <a:chOff x="0" y="629095"/>
            <a:chExt cx="6027966" cy="1199707"/>
          </a:xfrm>
        </p:grpSpPr>
        <p:grpSp>
          <p:nvGrpSpPr>
            <p:cNvPr id="5" name="组合 19"/>
            <p:cNvGrpSpPr/>
            <p:nvPr/>
          </p:nvGrpSpPr>
          <p:grpSpPr>
            <a:xfrm>
              <a:off x="0" y="629095"/>
              <a:ext cx="6027966" cy="1199707"/>
              <a:chOff x="762009" y="735381"/>
              <a:chExt cx="8286639" cy="1608877"/>
            </a:xfrm>
          </p:grpSpPr>
          <p:sp>
            <p:nvSpPr>
              <p:cNvPr id="9" name="流程图: 手动输入 15"/>
              <p:cNvSpPr/>
              <p:nvPr/>
            </p:nvSpPr>
            <p:spPr>
              <a:xfrm rot="16200000" flipH="1" flipV="1">
                <a:off x="4451065" y="-2253324"/>
                <a:ext cx="1608877" cy="7586288"/>
              </a:xfrm>
              <a:prstGeom prst="flowChartManualInput">
                <a:avLst/>
              </a:prstGeom>
              <a:solidFill>
                <a:srgbClr val="1A1F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流程图: 手动输入 16"/>
              <p:cNvSpPr/>
              <p:nvPr/>
            </p:nvSpPr>
            <p:spPr>
              <a:xfrm rot="16200000" flipH="1" flipV="1">
                <a:off x="3750715" y="-2253325"/>
                <a:ext cx="1608875" cy="7586288"/>
              </a:xfrm>
              <a:prstGeom prst="flowChartManualInpu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20"/>
            <p:cNvSpPr txBox="1"/>
            <p:nvPr/>
          </p:nvSpPr>
          <p:spPr>
            <a:xfrm>
              <a:off x="635" y="766890"/>
              <a:ext cx="473583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Conclusion</a:t>
              </a:r>
              <a:endParaRPr lang="en-GB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21"/>
            <p:cNvSpPr/>
            <p:nvPr/>
          </p:nvSpPr>
          <p:spPr>
            <a:xfrm>
              <a:off x="264816" y="1466662"/>
              <a:ext cx="707101" cy="45719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4"/>
          <a:stretch>
            <a:fillRect/>
          </a:stretch>
        </p:blipFill>
        <p:spPr>
          <a:xfrm>
            <a:off x="343678" y="2041219"/>
            <a:ext cx="4278094" cy="3911712"/>
          </a:xfrm>
          <a:prstGeom prst="rect">
            <a:avLst/>
          </a:prstGeom>
        </p:spPr>
      </p:pic>
      <p:sp>
        <p:nvSpPr>
          <p:cNvPr id="11" name="文本框 22"/>
          <p:cNvSpPr txBox="1"/>
          <p:nvPr/>
        </p:nvSpPr>
        <p:spPr>
          <a:xfrm>
            <a:off x="1118162" y="5819370"/>
            <a:ext cx="1037673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1600" b="1" dirty="0">
                <a:sym typeface="+mn-ea"/>
              </a:rPr>
              <a:t>These insights can drive data-informed business decisions</a:t>
            </a:r>
            <a:r>
              <a:rPr lang="en-GB" altLang="en-US" sz="1600" b="1" dirty="0">
                <a:sym typeface="+mn-ea"/>
              </a:rPr>
              <a:t>, </a:t>
            </a:r>
            <a:r>
              <a:rPr lang="en-US" altLang="en-US" sz="1600" b="1" dirty="0">
                <a:sym typeface="+mn-ea"/>
              </a:rPr>
              <a:t>enhancing revenue through strategic promotions, targeted ads, and curated recommendations.</a:t>
            </a:r>
            <a:endParaRPr lang="en-US" altLang="en-US" sz="1600" b="1" dirty="0"/>
          </a:p>
          <a:p>
            <a:pPr algn="ctr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blocks-with-angled-cuts_1423"/>
          <p:cNvSpPr>
            <a:spLocks noChangeAspect="1"/>
          </p:cNvSpPr>
          <p:nvPr/>
        </p:nvSpPr>
        <p:spPr bwMode="auto">
          <a:xfrm>
            <a:off x="916416" y="5889509"/>
            <a:ext cx="365617" cy="273765"/>
          </a:xfrm>
          <a:custGeom>
            <a:avLst/>
            <a:gdLst>
              <a:gd name="connsiteX0" fmla="*/ 551492 w 551492"/>
              <a:gd name="connsiteY0" fmla="*/ 0 h 412946"/>
              <a:gd name="connsiteX1" fmla="*/ 551492 w 551492"/>
              <a:gd name="connsiteY1" fmla="*/ 412946 h 412946"/>
              <a:gd name="connsiteX2" fmla="*/ 344812 w 551492"/>
              <a:gd name="connsiteY2" fmla="*/ 412946 h 412946"/>
              <a:gd name="connsiteX3" fmla="*/ 344812 w 551492"/>
              <a:gd name="connsiteY3" fmla="*/ 206473 h 412946"/>
              <a:gd name="connsiteX4" fmla="*/ 206680 w 551492"/>
              <a:gd name="connsiteY4" fmla="*/ 0 h 412946"/>
              <a:gd name="connsiteX5" fmla="*/ 206680 w 551492"/>
              <a:gd name="connsiteY5" fmla="*/ 412946 h 412946"/>
              <a:gd name="connsiteX6" fmla="*/ 0 w 551492"/>
              <a:gd name="connsiteY6" fmla="*/ 412946 h 412946"/>
              <a:gd name="connsiteX7" fmla="*/ 0 w 551492"/>
              <a:gd name="connsiteY7" fmla="*/ 206473 h 41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1492" h="412946">
                <a:moveTo>
                  <a:pt x="551492" y="0"/>
                </a:moveTo>
                <a:lnTo>
                  <a:pt x="551492" y="412946"/>
                </a:lnTo>
                <a:lnTo>
                  <a:pt x="344812" y="412946"/>
                </a:lnTo>
                <a:lnTo>
                  <a:pt x="344812" y="206473"/>
                </a:lnTo>
                <a:close/>
                <a:moveTo>
                  <a:pt x="206680" y="0"/>
                </a:moveTo>
                <a:lnTo>
                  <a:pt x="206680" y="412946"/>
                </a:lnTo>
                <a:lnTo>
                  <a:pt x="0" y="412946"/>
                </a:lnTo>
                <a:lnTo>
                  <a:pt x="0" y="206473"/>
                </a:lnTo>
                <a:close/>
              </a:path>
            </a:pathLst>
          </a:custGeom>
          <a:solidFill>
            <a:srgbClr val="1A1F71"/>
          </a:solidFill>
          <a:ln>
            <a:noFill/>
          </a:ln>
        </p:spPr>
        <p:txBody>
          <a:bodyPr/>
          <a:lstStyle/>
          <a:p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4" name="blocks-with-angled-cuts_1423"/>
          <p:cNvSpPr>
            <a:spLocks noChangeAspect="1"/>
          </p:cNvSpPr>
          <p:nvPr/>
        </p:nvSpPr>
        <p:spPr bwMode="auto">
          <a:xfrm>
            <a:off x="11219252" y="6259824"/>
            <a:ext cx="365617" cy="273765"/>
          </a:xfrm>
          <a:custGeom>
            <a:avLst/>
            <a:gdLst>
              <a:gd name="connsiteX0" fmla="*/ 551492 w 551492"/>
              <a:gd name="connsiteY0" fmla="*/ 0 h 412946"/>
              <a:gd name="connsiteX1" fmla="*/ 551492 w 551492"/>
              <a:gd name="connsiteY1" fmla="*/ 412946 h 412946"/>
              <a:gd name="connsiteX2" fmla="*/ 344812 w 551492"/>
              <a:gd name="connsiteY2" fmla="*/ 412946 h 412946"/>
              <a:gd name="connsiteX3" fmla="*/ 344812 w 551492"/>
              <a:gd name="connsiteY3" fmla="*/ 206473 h 412946"/>
              <a:gd name="connsiteX4" fmla="*/ 206680 w 551492"/>
              <a:gd name="connsiteY4" fmla="*/ 0 h 412946"/>
              <a:gd name="connsiteX5" fmla="*/ 206680 w 551492"/>
              <a:gd name="connsiteY5" fmla="*/ 412946 h 412946"/>
              <a:gd name="connsiteX6" fmla="*/ 0 w 551492"/>
              <a:gd name="connsiteY6" fmla="*/ 412946 h 412946"/>
              <a:gd name="connsiteX7" fmla="*/ 0 w 551492"/>
              <a:gd name="connsiteY7" fmla="*/ 206473 h 41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1492" h="412946">
                <a:moveTo>
                  <a:pt x="551492" y="0"/>
                </a:moveTo>
                <a:lnTo>
                  <a:pt x="551492" y="412946"/>
                </a:lnTo>
                <a:lnTo>
                  <a:pt x="344812" y="412946"/>
                </a:lnTo>
                <a:lnTo>
                  <a:pt x="344812" y="206473"/>
                </a:lnTo>
                <a:close/>
                <a:moveTo>
                  <a:pt x="206680" y="0"/>
                </a:moveTo>
                <a:lnTo>
                  <a:pt x="206680" y="412946"/>
                </a:lnTo>
                <a:lnTo>
                  <a:pt x="0" y="412946"/>
                </a:lnTo>
                <a:lnTo>
                  <a:pt x="0" y="206473"/>
                </a:lnTo>
                <a:close/>
              </a:path>
            </a:pathLst>
          </a:custGeom>
          <a:solidFill>
            <a:srgbClr val="1A1F71"/>
          </a:solidFill>
          <a:ln>
            <a:noFill/>
          </a:ln>
        </p:spPr>
        <p:txBody>
          <a:bodyPr/>
          <a:lstStyle/>
          <a:p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866413" y="1958270"/>
            <a:ext cx="72493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dirty="0"/>
              <a:t>The analysis of Chinook’s customer and sales data provided valuable insights into </a:t>
            </a:r>
            <a:r>
              <a:rPr lang="en-US" altLang="en-US" sz="1600" b="1" dirty="0"/>
              <a:t>purchase behavior</a:t>
            </a:r>
            <a:r>
              <a:rPr lang="en-US" altLang="en-US" sz="1600" dirty="0"/>
              <a:t>, </a:t>
            </a:r>
            <a:r>
              <a:rPr lang="en-US" altLang="en-US" sz="1600" b="1" dirty="0"/>
              <a:t>genre preferences</a:t>
            </a:r>
            <a:r>
              <a:rPr lang="en-US" altLang="en-US" sz="1600" dirty="0"/>
              <a:t>, and </a:t>
            </a:r>
            <a:r>
              <a:rPr lang="en-US" altLang="en-US" sz="1600" b="1" dirty="0"/>
              <a:t>churn patterns</a:t>
            </a:r>
            <a:r>
              <a:rPr lang="en-US" altLang="en-US" sz="1600" dirty="0"/>
              <a:t>.</a:t>
            </a:r>
            <a:endParaRPr lang="en-US" alt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b="1" dirty="0"/>
              <a:t>Rock</a:t>
            </a:r>
            <a:r>
              <a:rPr lang="en-US" altLang="en-US" sz="1600" dirty="0"/>
              <a:t>, </a:t>
            </a:r>
            <a:r>
              <a:rPr lang="en-US" altLang="en-US" sz="1600" b="1" dirty="0"/>
              <a:t>Metal</a:t>
            </a:r>
            <a:r>
              <a:rPr lang="en-US" altLang="en-US" sz="1600" dirty="0"/>
              <a:t>, and </a:t>
            </a:r>
            <a:r>
              <a:rPr lang="en-US" altLang="en-US" sz="1600" b="1" dirty="0"/>
              <a:t>Alternative &amp; Punk </a:t>
            </a:r>
            <a:r>
              <a:rPr lang="en-US" altLang="en-US" sz="1600" dirty="0"/>
              <a:t>are the </a:t>
            </a:r>
            <a:r>
              <a:rPr lang="en-US" altLang="en-US" sz="1600" b="1" dirty="0"/>
              <a:t>most dominant and frequently paired genres</a:t>
            </a:r>
            <a:r>
              <a:rPr lang="en-US" altLang="en-US" sz="1600" dirty="0"/>
              <a:t>, showing clear opportunities for </a:t>
            </a:r>
            <a:r>
              <a:rPr lang="en-US" altLang="en-US" sz="1600" b="1" dirty="0"/>
              <a:t>cross-promotion</a:t>
            </a:r>
            <a:r>
              <a:rPr lang="en-US" altLang="en-US" sz="1600" dirty="0"/>
              <a:t> and </a:t>
            </a:r>
            <a:r>
              <a:rPr lang="en-US" altLang="en-US" sz="1600" b="1" dirty="0"/>
              <a:t>bundling</a:t>
            </a:r>
            <a:r>
              <a:rPr lang="en-US" altLang="en-US" sz="1600" dirty="0"/>
              <a:t>.</a:t>
            </a:r>
            <a:endParaRPr lang="en-US" alt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b="1" dirty="0"/>
              <a:t>Long-term customers</a:t>
            </a:r>
            <a:r>
              <a:rPr lang="en-US" altLang="en-US" sz="1600" dirty="0"/>
              <a:t> contribute </a:t>
            </a:r>
            <a:r>
              <a:rPr lang="en-US" altLang="en-US" sz="1600" b="1" dirty="0"/>
              <a:t>significantly more</a:t>
            </a:r>
            <a:r>
              <a:rPr lang="en-US" altLang="en-US" sz="1600" dirty="0"/>
              <a:t> to </a:t>
            </a:r>
            <a:r>
              <a:rPr lang="en-US" altLang="en-US" sz="1600" b="1" dirty="0"/>
              <a:t>revenue</a:t>
            </a:r>
            <a:r>
              <a:rPr lang="en-US" altLang="en-US" sz="1600" dirty="0"/>
              <a:t>, emphasizing the need for customer retention strategies like </a:t>
            </a:r>
            <a:r>
              <a:rPr lang="en-US" altLang="en-US" sz="1600" b="1" dirty="0"/>
              <a:t>loyalty programs or personalized offers.</a:t>
            </a:r>
            <a:endParaRPr lang="en-US" alt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b="1" dirty="0"/>
              <a:t>Monthly </a:t>
            </a:r>
            <a:r>
              <a:rPr lang="en-US" altLang="en-US" sz="1600" dirty="0"/>
              <a:t>and </a:t>
            </a:r>
            <a:r>
              <a:rPr lang="en-US" altLang="en-US" sz="1600" b="1" dirty="0"/>
              <a:t>regional trends </a:t>
            </a:r>
            <a:r>
              <a:rPr lang="en-US" altLang="en-US" sz="1600" dirty="0"/>
              <a:t>revealed performance fluctuations, helping identify </a:t>
            </a:r>
            <a:r>
              <a:rPr lang="en-US" altLang="en-US" sz="1600" b="1" dirty="0"/>
              <a:t>key timeframes</a:t>
            </a:r>
            <a:r>
              <a:rPr lang="en-US" altLang="en-US" sz="1600" dirty="0"/>
              <a:t> and countries for</a:t>
            </a:r>
            <a:r>
              <a:rPr lang="en-US" altLang="en-US" sz="1600" b="1" dirty="0"/>
              <a:t> targeted marketing</a:t>
            </a:r>
            <a:r>
              <a:rPr lang="en-US" altLang="en-US" sz="1600" dirty="0"/>
              <a:t>.</a:t>
            </a:r>
            <a:endParaRPr lang="en-US" alt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ldLvl="0" animBg="1"/>
      <p:bldP spid="14" grpId="0" bldLvl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 flipH="1">
            <a:off x="1673469" y="-470039"/>
            <a:ext cx="4225161" cy="7586288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H="1">
            <a:off x="7216044" y="510445"/>
            <a:ext cx="4225161" cy="5726753"/>
          </a:xfrm>
          <a:custGeom>
            <a:avLst/>
            <a:gdLst>
              <a:gd name="connsiteX0" fmla="*/ 0 w 4225161"/>
              <a:gd name="connsiteY0" fmla="*/ 1517258 h 5726753"/>
              <a:gd name="connsiteX1" fmla="*/ 0 w 4225161"/>
              <a:gd name="connsiteY1" fmla="*/ 5726753 h 5726753"/>
              <a:gd name="connsiteX2" fmla="*/ 4225161 w 4225161"/>
              <a:gd name="connsiteY2" fmla="*/ 5726752 h 5726753"/>
              <a:gd name="connsiteX3" fmla="*/ 4225161 w 4225161"/>
              <a:gd name="connsiteY3" fmla="*/ 0 h 572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161" h="5726753">
                <a:moveTo>
                  <a:pt x="0" y="1517258"/>
                </a:moveTo>
                <a:lnTo>
                  <a:pt x="0" y="5726753"/>
                </a:lnTo>
                <a:lnTo>
                  <a:pt x="4225161" y="5726752"/>
                </a:lnTo>
                <a:lnTo>
                  <a:pt x="4225161" y="0"/>
                </a:lnTo>
                <a:close/>
              </a:path>
            </a:pathLst>
          </a:custGeom>
          <a:solidFill>
            <a:srgbClr val="1A1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 rot="16200000" flipH="1">
            <a:off x="6215606" y="881606"/>
            <a:ext cx="6858000" cy="5094789"/>
          </a:xfrm>
          <a:custGeom>
            <a:avLst/>
            <a:gdLst>
              <a:gd name="connsiteX0" fmla="*/ 0 w 6858000"/>
              <a:gd name="connsiteY0" fmla="*/ 2462712 h 5094789"/>
              <a:gd name="connsiteX1" fmla="*/ 0 w 6858000"/>
              <a:gd name="connsiteY1" fmla="*/ 5094789 h 5094789"/>
              <a:gd name="connsiteX2" fmla="*/ 6858000 w 6858000"/>
              <a:gd name="connsiteY2" fmla="*/ 5094788 h 5094789"/>
              <a:gd name="connsiteX3" fmla="*/ 6858000 w 6858000"/>
              <a:gd name="connsiteY3" fmla="*/ 0 h 509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5094789">
                <a:moveTo>
                  <a:pt x="0" y="2462712"/>
                </a:moveTo>
                <a:lnTo>
                  <a:pt x="0" y="5094789"/>
                </a:lnTo>
                <a:lnTo>
                  <a:pt x="6858000" y="5094788"/>
                </a:lnTo>
                <a:lnTo>
                  <a:pt x="6858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19100" dist="63500" dir="10800000" sx="103000" sy="103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任意多边形 25"/>
          <p:cNvSpPr/>
          <p:nvPr/>
        </p:nvSpPr>
        <p:spPr>
          <a:xfrm rot="16200000" flipH="1">
            <a:off x="8045310" y="1339711"/>
            <a:ext cx="4225161" cy="4068221"/>
          </a:xfrm>
          <a:custGeom>
            <a:avLst/>
            <a:gdLst>
              <a:gd name="connsiteX0" fmla="*/ 0 w 4225161"/>
              <a:gd name="connsiteY0" fmla="*/ 1517258 h 4068221"/>
              <a:gd name="connsiteX1" fmla="*/ 0 w 4225161"/>
              <a:gd name="connsiteY1" fmla="*/ 4068221 h 4068221"/>
              <a:gd name="connsiteX2" fmla="*/ 4225161 w 4225161"/>
              <a:gd name="connsiteY2" fmla="*/ 4068220 h 4068221"/>
              <a:gd name="connsiteX3" fmla="*/ 4225161 w 4225161"/>
              <a:gd name="connsiteY3" fmla="*/ 0 h 406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161" h="4068221">
                <a:moveTo>
                  <a:pt x="0" y="1517258"/>
                </a:moveTo>
                <a:lnTo>
                  <a:pt x="0" y="4068221"/>
                </a:lnTo>
                <a:lnTo>
                  <a:pt x="4225161" y="4068220"/>
                </a:lnTo>
                <a:lnTo>
                  <a:pt x="4225161" y="0"/>
                </a:lnTo>
                <a:close/>
              </a:path>
            </a:pathLst>
          </a:custGeom>
          <a:solidFill>
            <a:srgbClr val="1A1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 rot="16200000" flipH="1">
            <a:off x="7044872" y="1710871"/>
            <a:ext cx="6858000" cy="3436258"/>
          </a:xfrm>
          <a:custGeom>
            <a:avLst/>
            <a:gdLst>
              <a:gd name="connsiteX0" fmla="*/ 0 w 6858000"/>
              <a:gd name="connsiteY0" fmla="*/ 2462712 h 3436258"/>
              <a:gd name="connsiteX1" fmla="*/ 0 w 6858000"/>
              <a:gd name="connsiteY1" fmla="*/ 3436258 h 3436258"/>
              <a:gd name="connsiteX2" fmla="*/ 6858000 w 6858000"/>
              <a:gd name="connsiteY2" fmla="*/ 3436257 h 3436258"/>
              <a:gd name="connsiteX3" fmla="*/ 6858000 w 6858000"/>
              <a:gd name="connsiteY3" fmla="*/ 0 h 343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3436258">
                <a:moveTo>
                  <a:pt x="0" y="2462712"/>
                </a:moveTo>
                <a:lnTo>
                  <a:pt x="0" y="3436258"/>
                </a:lnTo>
                <a:lnTo>
                  <a:pt x="6858000" y="3436257"/>
                </a:lnTo>
                <a:lnTo>
                  <a:pt x="6858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19100" dist="63500" dir="10800000" sx="103000" sy="103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59552" y="1422314"/>
            <a:ext cx="5708393" cy="2774816"/>
            <a:chOff x="559552" y="1422314"/>
            <a:chExt cx="5708393" cy="2774816"/>
          </a:xfrm>
        </p:grpSpPr>
        <p:sp>
          <p:nvSpPr>
            <p:cNvPr id="29" name="文本框 28"/>
            <p:cNvSpPr txBox="1"/>
            <p:nvPr/>
          </p:nvSpPr>
          <p:spPr>
            <a:xfrm>
              <a:off x="634578" y="1422314"/>
              <a:ext cx="21237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i="1" dirty="0">
                  <a:solidFill>
                    <a:srgbClr val="1A1F71"/>
                  </a:solidFill>
                  <a:cs typeface="+mn-ea"/>
                  <a:sym typeface="+mn-lt"/>
                </a:rPr>
                <a:t>2</a:t>
              </a:r>
              <a:r>
                <a:rPr lang="en-US" altLang="zh-CN" sz="5400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</a:t>
              </a:r>
              <a:r>
                <a:rPr lang="en-US" altLang="zh-CN" sz="5400" i="1" dirty="0">
                  <a:solidFill>
                    <a:srgbClr val="002060"/>
                  </a:solidFill>
                  <a:cs typeface="+mn-ea"/>
                  <a:sym typeface="+mn-lt"/>
                </a:rPr>
                <a:t>2</a:t>
              </a:r>
              <a:r>
                <a:rPr lang="en-US" altLang="zh-CN" sz="5400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</a:t>
              </a:r>
              <a:endParaRPr lang="zh-CN" altLang="en-US" sz="5400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59552" y="2340822"/>
              <a:ext cx="57083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 b="1" i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</a:defRPr>
              </a:lvl1pPr>
            </a:lstStyle>
            <a:p>
              <a:r>
                <a:rPr lang="en-US" altLang="zh-CN" sz="7200" dirty="0">
                  <a:sym typeface="+mn-lt"/>
                </a:rPr>
                <a:t>Thank you</a:t>
              </a:r>
              <a:endParaRPr lang="zh-CN" altLang="en-US" sz="7200" dirty="0"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93074" y="4146413"/>
              <a:ext cx="482138" cy="50717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90862" y="4662390"/>
            <a:ext cx="3604721" cy="314481"/>
            <a:chOff x="4414802" y="4745227"/>
            <a:chExt cx="3604721" cy="314481"/>
          </a:xfrm>
        </p:grpSpPr>
        <p:grpSp>
          <p:nvGrpSpPr>
            <p:cNvPr id="3" name="组合 2"/>
            <p:cNvGrpSpPr/>
            <p:nvPr/>
          </p:nvGrpSpPr>
          <p:grpSpPr>
            <a:xfrm>
              <a:off x="6654696" y="4763888"/>
              <a:ext cx="290407" cy="290407"/>
              <a:chOff x="2633025" y="5543873"/>
              <a:chExt cx="290407" cy="290407"/>
            </a:xfrm>
            <a:solidFill>
              <a:schemeClr val="bg1"/>
            </a:solidFill>
          </p:grpSpPr>
          <p:sp>
            <p:nvSpPr>
              <p:cNvPr id="12" name="Oval 15"/>
              <p:cNvSpPr/>
              <p:nvPr/>
            </p:nvSpPr>
            <p:spPr bwMode="auto">
              <a:xfrm>
                <a:off x="2633025" y="5543873"/>
                <a:ext cx="290407" cy="290407"/>
              </a:xfrm>
              <a:prstGeom prst="ellipse">
                <a:avLst/>
              </a:prstGeom>
              <a:solidFill>
                <a:srgbClr val="44444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>
                  <a:solidFill>
                    <a:srgbClr val="36396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3" name="Group 16"/>
              <p:cNvGrpSpPr/>
              <p:nvPr/>
            </p:nvGrpSpPr>
            <p:grpSpPr bwMode="auto">
              <a:xfrm>
                <a:off x="2726440" y="5588961"/>
                <a:ext cx="104062" cy="180353"/>
                <a:chOff x="4441" y="3117"/>
                <a:chExt cx="215" cy="372"/>
              </a:xfrm>
              <a:grpFill/>
            </p:grpSpPr>
            <p:sp>
              <p:nvSpPr>
                <p:cNvPr id="14" name="Freeform 17"/>
                <p:cNvSpPr/>
                <p:nvPr/>
              </p:nvSpPr>
              <p:spPr bwMode="auto">
                <a:xfrm>
                  <a:off x="4474" y="3117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rgbClr val="36396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rgbClr val="36396E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4414802" y="4745227"/>
              <a:ext cx="290407" cy="290407"/>
              <a:chOff x="732769" y="5535598"/>
              <a:chExt cx="290407" cy="290407"/>
            </a:xfrm>
            <a:solidFill>
              <a:schemeClr val="bg1"/>
            </a:solidFill>
          </p:grpSpPr>
          <p:sp>
            <p:nvSpPr>
              <p:cNvPr id="8" name="Oval 10"/>
              <p:cNvSpPr/>
              <p:nvPr/>
            </p:nvSpPr>
            <p:spPr bwMode="auto">
              <a:xfrm>
                <a:off x="732769" y="5535598"/>
                <a:ext cx="290407" cy="290407"/>
              </a:xfrm>
              <a:prstGeom prst="ellipse">
                <a:avLst/>
              </a:prstGeom>
              <a:solidFill>
                <a:srgbClr val="44444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dirty="0">
                  <a:solidFill>
                    <a:srgbClr val="36396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811795" y="5598991"/>
                <a:ext cx="132841" cy="151011"/>
                <a:chOff x="860980" y="3583766"/>
                <a:chExt cx="100336" cy="114060"/>
              </a:xfrm>
              <a:grpFill/>
            </p:grpSpPr>
            <p:sp>
              <p:nvSpPr>
                <p:cNvPr id="10" name="Freeform 12"/>
                <p:cNvSpPr/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rgbClr val="36396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rgbClr val="36396E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" name="Text Box 20"/>
            <p:cNvSpPr txBox="1"/>
            <p:nvPr/>
          </p:nvSpPr>
          <p:spPr bwMode="auto">
            <a:xfrm>
              <a:off x="6945103" y="4751931"/>
              <a:ext cx="1074420" cy="30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dirty="0">
                  <a:solidFill>
                    <a:srgbClr val="36396E"/>
                  </a:solidFill>
                  <a:cs typeface="+mn-ea"/>
                  <a:sym typeface="+mn-lt"/>
                </a:rPr>
                <a:t>20</a:t>
              </a:r>
              <a:r>
                <a:rPr lang="en-US" altLang="zh-CN" sz="1400" dirty="0">
                  <a:solidFill>
                    <a:srgbClr val="36396E"/>
                  </a:solidFill>
                  <a:cs typeface="+mn-ea"/>
                  <a:sym typeface="+mn-lt"/>
                </a:rPr>
                <a:t>.0</a:t>
              </a:r>
              <a:r>
                <a:rPr lang="en-GB" altLang="en-US" sz="1400" dirty="0">
                  <a:solidFill>
                    <a:srgbClr val="36396E"/>
                  </a:solidFill>
                  <a:cs typeface="+mn-ea"/>
                  <a:sym typeface="+mn-lt"/>
                </a:rPr>
                <a:t>7</a:t>
              </a:r>
              <a:r>
                <a:rPr lang="en-US" altLang="zh-CN" sz="1400" dirty="0">
                  <a:solidFill>
                    <a:srgbClr val="36396E"/>
                  </a:solidFill>
                  <a:cs typeface="+mn-ea"/>
                  <a:sym typeface="+mn-lt"/>
                </a:rPr>
                <a:t>.2025</a:t>
              </a:r>
              <a:endParaRPr lang="zh-CN" altLang="en-US" sz="1400" dirty="0">
                <a:solidFill>
                  <a:srgbClr val="36396E"/>
                </a:solidFill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705028" y="4751931"/>
              <a:ext cx="134043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36396E"/>
                  </a:solidFill>
                  <a:cs typeface="+mn-ea"/>
                  <a:sym typeface="+mn-lt"/>
                </a:rPr>
                <a:t>Praveen Raj S</a:t>
              </a:r>
              <a:endParaRPr lang="zh-CN" altLang="en-US" sz="1400" dirty="0">
                <a:solidFill>
                  <a:srgbClr val="36396E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bldLvl="0" animBg="1"/>
      <p:bldP spid="24" grpId="0" animBg="1"/>
      <p:bldP spid="26" grpId="0" bldLvl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629095"/>
            <a:ext cx="6027966" cy="1199707"/>
            <a:chOff x="0" y="629095"/>
            <a:chExt cx="6027966" cy="1199707"/>
          </a:xfrm>
        </p:grpSpPr>
        <p:grpSp>
          <p:nvGrpSpPr>
            <p:cNvPr id="20" name="组合 19"/>
            <p:cNvGrpSpPr/>
            <p:nvPr/>
          </p:nvGrpSpPr>
          <p:grpSpPr>
            <a:xfrm>
              <a:off x="0" y="629095"/>
              <a:ext cx="6027966" cy="1199707"/>
              <a:chOff x="762009" y="735381"/>
              <a:chExt cx="8286639" cy="1608877"/>
            </a:xfrm>
          </p:grpSpPr>
          <p:sp>
            <p:nvSpPr>
              <p:cNvPr id="16" name="流程图: 手动输入 15"/>
              <p:cNvSpPr/>
              <p:nvPr/>
            </p:nvSpPr>
            <p:spPr>
              <a:xfrm rot="16200000" flipH="1" flipV="1">
                <a:off x="4451065" y="-2253324"/>
                <a:ext cx="1608877" cy="7586288"/>
              </a:xfrm>
              <a:prstGeom prst="flowChartManualInput">
                <a:avLst/>
              </a:prstGeom>
              <a:solidFill>
                <a:srgbClr val="1A2A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流程图: 手动输入 16"/>
              <p:cNvSpPr/>
              <p:nvPr/>
            </p:nvSpPr>
            <p:spPr>
              <a:xfrm rot="16200000" flipH="1" flipV="1">
                <a:off x="3750715" y="-2253325"/>
                <a:ext cx="1608875" cy="7586288"/>
              </a:xfrm>
              <a:prstGeom prst="flowChartManualInpu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35" y="766890"/>
              <a:ext cx="473583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INTRODUCTION</a:t>
              </a:r>
              <a:endParaRPr lang="en-GB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4598" y="1457509"/>
              <a:ext cx="707101" cy="45719"/>
            </a:xfrm>
            <a:prstGeom prst="rect">
              <a:avLst/>
            </a:prstGeom>
            <a:solidFill>
              <a:srgbClr val="1A2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90315" y="2522855"/>
            <a:ext cx="8065135" cy="2129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just">
              <a:buFont typeface="Arial" panose="020B0604020202020204" pitchFamily="34" charset="0"/>
              <a:buNone/>
            </a:pP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Chinook is a digital music store that sells individual tracks and albums from a variety of artists and genres.</a:t>
            </a:r>
            <a:endParaRPr lang="en-US" altLang="en-US" dirty="0"/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This project aims to analyze the customer base, sales performance, and product patterns using SQL-based data analysis</a:t>
            </a:r>
            <a:r>
              <a:rPr lang="en-GB" altLang="en-US" dirty="0"/>
              <a:t>.</a:t>
            </a:r>
            <a:endParaRPr lang="en-GB" altLang="en-US" dirty="0"/>
          </a:p>
          <a:p>
            <a:pPr indent="0" algn="just">
              <a:buFont typeface="Arial" panose="020B0604020202020204" pitchFamily="34" charset="0"/>
              <a:buNone/>
            </a:pPr>
            <a:endParaRPr lang="en-GB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Provide actionable insights to support strategic decisions in marketing, customer retention, and regional targeting</a:t>
            </a:r>
            <a:endParaRPr lang="en-US" altLang="en-US" dirty="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3390" y="2764790"/>
            <a:ext cx="3134995" cy="2806700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629095"/>
            <a:ext cx="6027966" cy="1199707"/>
            <a:chOff x="0" y="629095"/>
            <a:chExt cx="6027966" cy="1199707"/>
          </a:xfrm>
        </p:grpSpPr>
        <p:grpSp>
          <p:nvGrpSpPr>
            <p:cNvPr id="20" name="组合 19"/>
            <p:cNvGrpSpPr/>
            <p:nvPr/>
          </p:nvGrpSpPr>
          <p:grpSpPr>
            <a:xfrm>
              <a:off x="0" y="629095"/>
              <a:ext cx="6027966" cy="1199707"/>
              <a:chOff x="762009" y="735381"/>
              <a:chExt cx="8286639" cy="1608877"/>
            </a:xfrm>
          </p:grpSpPr>
          <p:sp>
            <p:nvSpPr>
              <p:cNvPr id="16" name="流程图: 手动输入 15"/>
              <p:cNvSpPr/>
              <p:nvPr/>
            </p:nvSpPr>
            <p:spPr>
              <a:xfrm rot="16200000" flipH="1" flipV="1">
                <a:off x="4451065" y="-2253324"/>
                <a:ext cx="1608877" cy="7586288"/>
              </a:xfrm>
              <a:prstGeom prst="flowChartManualInput">
                <a:avLst/>
              </a:prstGeom>
              <a:solidFill>
                <a:srgbClr val="1A1F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流程图: 手动输入 16"/>
              <p:cNvSpPr/>
              <p:nvPr/>
            </p:nvSpPr>
            <p:spPr>
              <a:xfrm rot="16200000" flipH="1" flipV="1">
                <a:off x="3750715" y="-2253325"/>
                <a:ext cx="1608875" cy="7586288"/>
              </a:xfrm>
              <a:prstGeom prst="flowChartManualInpu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35" y="766890"/>
              <a:ext cx="473583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OBJECTIVES</a:t>
              </a:r>
              <a:endParaRPr lang="en-GB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18423" y="1457509"/>
              <a:ext cx="707101" cy="45719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26865" y="2025650"/>
            <a:ext cx="8065135" cy="2129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Analyze customer behavior based on geography, spending, and purchase frequency</a:t>
            </a: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Identify top-selling tracks, albums, genres, and artists by revenue and volume</a:t>
            </a: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Understand regional trends to support targeted marketing and product localization</a:t>
            </a: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Evaluate customer retention and churn patterns</a:t>
            </a: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Discover product affinities to support cross-selling and recommendation strategies</a:t>
            </a: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/>
              <a:t>Provide data-driven recommendations for business growth and customer engagement</a:t>
            </a:r>
            <a:endParaRPr lang="en-US" altLang="en-US" dirty="0"/>
          </a:p>
        </p:txBody>
      </p:sp>
      <p:pic>
        <p:nvPicPr>
          <p:cNvPr id="4" name="Content Placeholder 3" descr="record-shelf-vintage-vinyl"/>
          <p:cNvPicPr>
            <a:picLocks noChangeAspect="1"/>
          </p:cNvPicPr>
          <p:nvPr>
            <p:ph idx="1"/>
          </p:nvPr>
        </p:nvPicPr>
        <p:blipFill>
          <a:blip r:embed="rId1"/>
          <a:srcRect t="18980" b="18980"/>
          <a:stretch>
            <a:fillRect/>
          </a:stretch>
        </p:blipFill>
        <p:spPr>
          <a:xfrm>
            <a:off x="176530" y="2513965"/>
            <a:ext cx="3843020" cy="2781300"/>
          </a:xfr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204281"/>
            <a:ext cx="5967883" cy="1579615"/>
            <a:chOff x="-194553" y="629094"/>
            <a:chExt cx="6221882" cy="1620070"/>
          </a:xfrm>
        </p:grpSpPr>
        <p:grpSp>
          <p:nvGrpSpPr>
            <p:cNvPr id="20" name="组合 19"/>
            <p:cNvGrpSpPr/>
            <p:nvPr/>
          </p:nvGrpSpPr>
          <p:grpSpPr>
            <a:xfrm>
              <a:off x="-194553" y="629094"/>
              <a:ext cx="6221882" cy="1581962"/>
              <a:chOff x="494557" y="735380"/>
              <a:chExt cx="8553216" cy="2121503"/>
            </a:xfrm>
          </p:grpSpPr>
          <p:sp>
            <p:nvSpPr>
              <p:cNvPr id="16" name="流程图: 手动输入 15"/>
              <p:cNvSpPr/>
              <p:nvPr/>
            </p:nvSpPr>
            <p:spPr>
              <a:xfrm rot="16200000" flipH="1" flipV="1">
                <a:off x="4194317" y="-1996574"/>
                <a:ext cx="2121500" cy="7585413"/>
              </a:xfrm>
              <a:prstGeom prst="flowChartManualInput">
                <a:avLst/>
              </a:prstGeom>
              <a:solidFill>
                <a:srgbClr val="1A1F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流程图: 手动输入 16"/>
              <p:cNvSpPr/>
              <p:nvPr/>
            </p:nvSpPr>
            <p:spPr>
              <a:xfrm rot="16200000" flipH="1" flipV="1">
                <a:off x="3360676" y="-2130739"/>
                <a:ext cx="2121501" cy="7853739"/>
              </a:xfrm>
              <a:prstGeom prst="flowChartManualInpu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34" y="766890"/>
              <a:ext cx="5193935" cy="148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Chinook Music Store Data</a:t>
              </a:r>
              <a:endParaRPr lang="en-GB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3931" y="1462970"/>
              <a:ext cx="707101" cy="45719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Google Shape;80;p5"/>
          <p:cNvSpPr txBox="1"/>
          <p:nvPr/>
        </p:nvSpPr>
        <p:spPr>
          <a:xfrm>
            <a:off x="5840964" y="2505911"/>
            <a:ext cx="6330797" cy="486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Customers: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Information such as name, contact details, and country</a:t>
            </a:r>
            <a:r>
              <a:rPr lang="en-GB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Invoices &amp; Invoice Lines: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Transaction records and individual track purchases</a:t>
            </a:r>
            <a:r>
              <a:rPr lang="en-GB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Tracks &amp; Albums: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Details about songs, albums, and associated metadata</a:t>
            </a:r>
            <a:r>
              <a:rPr lang="en-GB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Artists &amp; Genres: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Information about music creators and their genre classification</a:t>
            </a:r>
            <a:r>
              <a:rPr lang="en-GB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Employees: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Internal team managing customer relationships</a:t>
            </a:r>
            <a:r>
              <a:rPr lang="en-GB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Media Types: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Format of the track (e.g., MPEG audio, AAC audio)</a:t>
            </a:r>
            <a:r>
              <a:rPr lang="en-GB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1750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sz="1100" b="0" i="0" u="none" strike="noStrike" cap="none" dirty="0">
              <a:solidFill>
                <a:schemeClr val="dk1"/>
              </a:solidFill>
              <a:latin typeface="+mn-lt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" t="19369" r="4952" b="6651"/>
          <a:stretch>
            <a:fillRect/>
          </a:stretch>
        </p:blipFill>
        <p:spPr>
          <a:xfrm>
            <a:off x="363894" y="2752531"/>
            <a:ext cx="5477070" cy="3766833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Google Shape;80;p5"/>
          <p:cNvSpPr txBox="1"/>
          <p:nvPr/>
        </p:nvSpPr>
        <p:spPr>
          <a:xfrm>
            <a:off x="6096000" y="1828755"/>
            <a:ext cx="5771689" cy="24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Filled nulls in columns like company, state, postal_code, fax, and phone in the customer table with placeholders such as 'N/A' or 'Unknown'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missing composers in the track table to 'Unknown'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Retained the null value in the employee table where it represented the top-most manager (reports_to)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for Duplicates: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that all tables had no duplicate rows based on key columns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Data Types and Formats: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consistent data types across joins and aggregations (e.g., dates, prices, quantities)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" t="19369" r="4952" b="6651"/>
          <a:stretch>
            <a:fillRect/>
          </a:stretch>
        </p:blipFill>
        <p:spPr>
          <a:xfrm>
            <a:off x="363894" y="2752531"/>
            <a:ext cx="5477070" cy="3766833"/>
          </a:xfrm>
          <a:prstGeom prst="rect">
            <a:avLst/>
          </a:prstGeom>
        </p:spPr>
      </p:pic>
      <p:grpSp>
        <p:nvGrpSpPr>
          <p:cNvPr id="4" name="组合 58"/>
          <p:cNvGrpSpPr/>
          <p:nvPr/>
        </p:nvGrpSpPr>
        <p:grpSpPr>
          <a:xfrm>
            <a:off x="0" y="629095"/>
            <a:ext cx="6027966" cy="1199707"/>
            <a:chOff x="0" y="629095"/>
            <a:chExt cx="6027966" cy="1199707"/>
          </a:xfrm>
        </p:grpSpPr>
        <p:grpSp>
          <p:nvGrpSpPr>
            <p:cNvPr id="5" name="组合 19"/>
            <p:cNvGrpSpPr/>
            <p:nvPr/>
          </p:nvGrpSpPr>
          <p:grpSpPr>
            <a:xfrm>
              <a:off x="0" y="629095"/>
              <a:ext cx="6027966" cy="1199707"/>
              <a:chOff x="762009" y="735381"/>
              <a:chExt cx="8286639" cy="1608877"/>
            </a:xfrm>
          </p:grpSpPr>
          <p:sp>
            <p:nvSpPr>
              <p:cNvPr id="9" name="流程图: 手动输入 15"/>
              <p:cNvSpPr/>
              <p:nvPr/>
            </p:nvSpPr>
            <p:spPr>
              <a:xfrm rot="16200000" flipH="1" flipV="1">
                <a:off x="4451065" y="-2253324"/>
                <a:ext cx="1608877" cy="7586288"/>
              </a:xfrm>
              <a:prstGeom prst="flowChartManualInput">
                <a:avLst/>
              </a:prstGeom>
              <a:solidFill>
                <a:srgbClr val="1A1F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流程图: 手动输入 16"/>
              <p:cNvSpPr/>
              <p:nvPr/>
            </p:nvSpPr>
            <p:spPr>
              <a:xfrm rot="16200000" flipH="1" flipV="1">
                <a:off x="3750715" y="-2253325"/>
                <a:ext cx="1608875" cy="7586288"/>
              </a:xfrm>
              <a:prstGeom prst="flowChartManualInpu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20"/>
            <p:cNvSpPr txBox="1"/>
            <p:nvPr/>
          </p:nvSpPr>
          <p:spPr>
            <a:xfrm>
              <a:off x="635" y="766890"/>
              <a:ext cx="473583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Data Cleaning</a:t>
              </a:r>
              <a:endParaRPr lang="en-GB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21"/>
            <p:cNvSpPr/>
            <p:nvPr/>
          </p:nvSpPr>
          <p:spPr>
            <a:xfrm>
              <a:off x="264816" y="1466662"/>
              <a:ext cx="707101" cy="45719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Google Shape;80;p5"/>
          <p:cNvSpPr txBox="1"/>
          <p:nvPr/>
        </p:nvSpPr>
        <p:spPr>
          <a:xfrm>
            <a:off x="4948784" y="1972022"/>
            <a:ext cx="7166994" cy="453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(MySQL Workbench v8.0.22) for Data Analysis: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Combined data across multiple tables like customer, invoice,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track, artist, etc.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Aggregations &amp; Grouping: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GROUP BY, SUM, AVG, COUNT, and ROUND to compute customer behavior and sales trends.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Filters &amp; Conditions: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Applied WHERE, HAVING, and CASE logic to identify churn, genre distribution, etc.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 Functions: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Employed RANK() and ROW_NUMBER() for customer segmentation and identifying top performers.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Views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CTEs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Subqueries: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reusable logic to simplify complex queries and repeated calculations.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Functions: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MAX, DATE_SUB, and DATEDIFF to evaluate time-based metrics like last purchases and tenure.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58"/>
          <p:cNvGrpSpPr/>
          <p:nvPr/>
        </p:nvGrpSpPr>
        <p:grpSpPr>
          <a:xfrm>
            <a:off x="0" y="629095"/>
            <a:ext cx="6027966" cy="1199707"/>
            <a:chOff x="0" y="629095"/>
            <a:chExt cx="6027966" cy="1199707"/>
          </a:xfrm>
        </p:grpSpPr>
        <p:grpSp>
          <p:nvGrpSpPr>
            <p:cNvPr id="5" name="组合 19"/>
            <p:cNvGrpSpPr/>
            <p:nvPr/>
          </p:nvGrpSpPr>
          <p:grpSpPr>
            <a:xfrm>
              <a:off x="0" y="629095"/>
              <a:ext cx="6027966" cy="1199707"/>
              <a:chOff x="762009" y="735381"/>
              <a:chExt cx="8286639" cy="1608877"/>
            </a:xfrm>
          </p:grpSpPr>
          <p:sp>
            <p:nvSpPr>
              <p:cNvPr id="9" name="流程图: 手动输入 15"/>
              <p:cNvSpPr/>
              <p:nvPr/>
            </p:nvSpPr>
            <p:spPr>
              <a:xfrm rot="16200000" flipH="1" flipV="1">
                <a:off x="4451065" y="-2253324"/>
                <a:ext cx="1608877" cy="7586288"/>
              </a:xfrm>
              <a:prstGeom prst="flowChartManualInput">
                <a:avLst/>
              </a:prstGeom>
              <a:solidFill>
                <a:srgbClr val="1A1F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流程图: 手动输入 16"/>
              <p:cNvSpPr/>
              <p:nvPr/>
            </p:nvSpPr>
            <p:spPr>
              <a:xfrm rot="16200000" flipH="1" flipV="1">
                <a:off x="3750715" y="-2253325"/>
                <a:ext cx="1608875" cy="7586288"/>
              </a:xfrm>
              <a:prstGeom prst="flowChartManualInpu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20"/>
            <p:cNvSpPr txBox="1"/>
            <p:nvPr/>
          </p:nvSpPr>
          <p:spPr>
            <a:xfrm>
              <a:off x="635" y="766890"/>
              <a:ext cx="473583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Methodology</a:t>
              </a:r>
              <a:endParaRPr lang="en-GB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21"/>
            <p:cNvSpPr/>
            <p:nvPr/>
          </p:nvSpPr>
          <p:spPr>
            <a:xfrm>
              <a:off x="264816" y="1466662"/>
              <a:ext cx="707101" cy="45719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4"/>
          <a:stretch>
            <a:fillRect/>
          </a:stretch>
        </p:blipFill>
        <p:spPr>
          <a:xfrm>
            <a:off x="343678" y="2041219"/>
            <a:ext cx="4278094" cy="3911712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58"/>
          <p:cNvGrpSpPr/>
          <p:nvPr/>
        </p:nvGrpSpPr>
        <p:grpSpPr>
          <a:xfrm>
            <a:off x="0" y="629095"/>
            <a:ext cx="6027966" cy="1199707"/>
            <a:chOff x="0" y="629095"/>
            <a:chExt cx="6027966" cy="1199707"/>
          </a:xfrm>
        </p:grpSpPr>
        <p:grpSp>
          <p:nvGrpSpPr>
            <p:cNvPr id="5" name="组合 19"/>
            <p:cNvGrpSpPr/>
            <p:nvPr/>
          </p:nvGrpSpPr>
          <p:grpSpPr>
            <a:xfrm>
              <a:off x="0" y="629095"/>
              <a:ext cx="6027966" cy="1199707"/>
              <a:chOff x="762009" y="735381"/>
              <a:chExt cx="8286639" cy="1608877"/>
            </a:xfrm>
          </p:grpSpPr>
          <p:sp>
            <p:nvSpPr>
              <p:cNvPr id="9" name="流程图: 手动输入 15"/>
              <p:cNvSpPr/>
              <p:nvPr/>
            </p:nvSpPr>
            <p:spPr>
              <a:xfrm rot="16200000" flipH="1" flipV="1">
                <a:off x="4451065" y="-2253324"/>
                <a:ext cx="1608877" cy="7586288"/>
              </a:xfrm>
              <a:prstGeom prst="flowChartManualInput">
                <a:avLst/>
              </a:prstGeom>
              <a:solidFill>
                <a:srgbClr val="1A1F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流程图: 手动输入 16"/>
              <p:cNvSpPr/>
              <p:nvPr/>
            </p:nvSpPr>
            <p:spPr>
              <a:xfrm rot="16200000" flipH="1" flipV="1">
                <a:off x="3750715" y="-2253325"/>
                <a:ext cx="1608875" cy="7586288"/>
              </a:xfrm>
              <a:prstGeom prst="flowChartManualInpu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20"/>
            <p:cNvSpPr txBox="1"/>
            <p:nvPr/>
          </p:nvSpPr>
          <p:spPr>
            <a:xfrm>
              <a:off x="635" y="766890"/>
              <a:ext cx="473583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4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Methodology</a:t>
              </a:r>
              <a:endParaRPr lang="en-GB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21"/>
            <p:cNvSpPr/>
            <p:nvPr/>
          </p:nvSpPr>
          <p:spPr>
            <a:xfrm>
              <a:off x="264816" y="1466662"/>
              <a:ext cx="707101" cy="45719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4"/>
          <a:stretch>
            <a:fillRect/>
          </a:stretch>
        </p:blipFill>
        <p:spPr>
          <a:xfrm>
            <a:off x="343678" y="2041219"/>
            <a:ext cx="4278094" cy="39117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09263" y="2789557"/>
            <a:ext cx="72493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en-US" sz="1600" b="1" dirty="0"/>
              <a:t>Excel for Visualization:</a:t>
            </a:r>
            <a:endParaRPr lang="en-US" altLang="en-US" sz="1600" b="1" dirty="0"/>
          </a:p>
          <a:p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Cleaned query outputs were exported to Excel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Used charts such as bar charts, line graphs, and pie charts for communicating insights clearly and visually.</a:t>
            </a:r>
            <a:endParaRPr lang="en-US" altLang="en-US" sz="1600" dirty="0"/>
          </a:p>
        </p:txBody>
      </p:sp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4679" y="103740"/>
            <a:ext cx="6028055" cy="603956"/>
            <a:chOff x="2241150" y="2495489"/>
            <a:chExt cx="7578939" cy="759341"/>
          </a:xfrm>
        </p:grpSpPr>
        <p:sp>
          <p:nvSpPr>
            <p:cNvPr id="9" name="流程图: 手动输入 24"/>
            <p:cNvSpPr/>
            <p:nvPr/>
          </p:nvSpPr>
          <p:spPr>
            <a:xfrm rot="5400000" flipV="1">
              <a:off x="3843225" y="1577863"/>
              <a:ext cx="148771" cy="320516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90"/>
                <a:gd name="connsiteY0-2" fmla="*/ 527 h 8527"/>
                <a:gd name="connsiteX1-3" fmla="*/ 10190 w 10190"/>
                <a:gd name="connsiteY1-4" fmla="*/ 0 h 8527"/>
                <a:gd name="connsiteX2-5" fmla="*/ 10000 w 10190"/>
                <a:gd name="connsiteY2-6" fmla="*/ 8527 h 8527"/>
                <a:gd name="connsiteX3-7" fmla="*/ 0 w 10190"/>
                <a:gd name="connsiteY3-8" fmla="*/ 8527 h 8527"/>
                <a:gd name="connsiteX4-9" fmla="*/ 0 w 10190"/>
                <a:gd name="connsiteY4-10" fmla="*/ 527 h 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90" h="8527">
                  <a:moveTo>
                    <a:pt x="0" y="527"/>
                  </a:moveTo>
                  <a:lnTo>
                    <a:pt x="10190" y="0"/>
                  </a:lnTo>
                  <a:cubicBezTo>
                    <a:pt x="10127" y="2842"/>
                    <a:pt x="10063" y="5685"/>
                    <a:pt x="10000" y="8527"/>
                  </a:cubicBezTo>
                  <a:lnTo>
                    <a:pt x="0" y="8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1A2A8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41150" y="2495489"/>
              <a:ext cx="7578939" cy="6562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800" i="1" dirty="0">
                  <a:cs typeface="+mn-ea"/>
                  <a:sym typeface="+mn-lt"/>
                </a:rPr>
                <a:t> Customer Demographics by Country</a:t>
              </a:r>
              <a:endParaRPr lang="en-US" altLang="en-US" sz="2800" i="1" dirty="0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79701" y="393290"/>
            <a:ext cx="5096785" cy="6459459"/>
            <a:chOff x="6879702" y="1371444"/>
            <a:chExt cx="3959748" cy="5481305"/>
          </a:xfrm>
        </p:grpSpPr>
        <p:sp>
          <p:nvSpPr>
            <p:cNvPr id="14" name="矩形 13"/>
            <p:cNvSpPr/>
            <p:nvPr/>
          </p:nvSpPr>
          <p:spPr>
            <a:xfrm>
              <a:off x="7094357" y="1371444"/>
              <a:ext cx="3745093" cy="5481305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79702" y="1550116"/>
              <a:ext cx="3775869" cy="5302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7094357" y="2014768"/>
              <a:ext cx="3484756" cy="383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en-IN" sz="1600" dirty="0"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Majority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of customers are from the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USA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, followed by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Canada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and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Brazil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Customers are concentrated in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North and South America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, with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fewer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from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Europe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and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Asia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Marketing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efforts can be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focused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on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 top-performing regions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 for better R</a:t>
              </a:r>
              <a:r>
                <a:rPr kumimoji="0" lang="en-GB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etrun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O</a:t>
              </a:r>
              <a:r>
                <a:rPr kumimoji="0" lang="en-GB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f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I</a:t>
              </a:r>
              <a:r>
                <a:rPr kumimoji="0" lang="en-GB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nvestment(ROI)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Countries with low customer counts might be untapped markets.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Localization strategies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could improve engagement in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non-English-speaking countries.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17"/>
          <p:cNvSpPr/>
          <p:nvPr/>
        </p:nvSpPr>
        <p:spPr>
          <a:xfrm>
            <a:off x="7571103" y="6141063"/>
            <a:ext cx="1920897" cy="21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7201433" y="695725"/>
            <a:ext cx="4394521" cy="455700"/>
          </a:xfrm>
          <a:prstGeom prst="rect">
            <a:avLst/>
          </a:prstGeom>
          <a:solidFill>
            <a:srgbClr val="1A1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IN" sz="2400" dirty="0"/>
              <a:t>Total Customers </a:t>
            </a:r>
            <a:r>
              <a:rPr lang="en-IN" sz="2400" dirty="0"/>
              <a:t>per Country</a:t>
            </a:r>
            <a:endParaRPr lang="zh-CN" altLang="en-US" sz="2400" i="1" dirty="0"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225" y="1968500"/>
            <a:ext cx="6178550" cy="3405505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3440" y="103740"/>
            <a:ext cx="4730921" cy="603956"/>
            <a:chOff x="2315029" y="2495489"/>
            <a:chExt cx="5948081" cy="759341"/>
          </a:xfrm>
        </p:grpSpPr>
        <p:sp>
          <p:nvSpPr>
            <p:cNvPr id="9" name="流程图: 手动输入 24"/>
            <p:cNvSpPr/>
            <p:nvPr/>
          </p:nvSpPr>
          <p:spPr>
            <a:xfrm rot="5400000" flipV="1">
              <a:off x="3843225" y="1577863"/>
              <a:ext cx="148771" cy="320516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90"/>
                <a:gd name="connsiteY0-2" fmla="*/ 527 h 8527"/>
                <a:gd name="connsiteX1-3" fmla="*/ 10190 w 10190"/>
                <a:gd name="connsiteY1-4" fmla="*/ 0 h 8527"/>
                <a:gd name="connsiteX2-5" fmla="*/ 10000 w 10190"/>
                <a:gd name="connsiteY2-6" fmla="*/ 8527 h 8527"/>
                <a:gd name="connsiteX3-7" fmla="*/ 0 w 10190"/>
                <a:gd name="connsiteY3-8" fmla="*/ 8527 h 8527"/>
                <a:gd name="connsiteX4-9" fmla="*/ 0 w 10190"/>
                <a:gd name="connsiteY4-10" fmla="*/ 527 h 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90" h="8527">
                  <a:moveTo>
                    <a:pt x="0" y="527"/>
                  </a:moveTo>
                  <a:lnTo>
                    <a:pt x="10190" y="0"/>
                  </a:lnTo>
                  <a:cubicBezTo>
                    <a:pt x="10127" y="2842"/>
                    <a:pt x="10063" y="5685"/>
                    <a:pt x="10000" y="8527"/>
                  </a:cubicBezTo>
                  <a:lnTo>
                    <a:pt x="0" y="8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1A2A8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51481" y="2495489"/>
              <a:ext cx="5911629" cy="657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800" i="1" dirty="0"/>
                <a:t>Identifying Potential Markets</a:t>
              </a:r>
              <a:endParaRPr lang="en-IN" altLang="en-US" sz="2800" i="1" dirty="0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79701" y="393290"/>
            <a:ext cx="5096785" cy="6459459"/>
            <a:chOff x="6879702" y="1371444"/>
            <a:chExt cx="3959748" cy="5481305"/>
          </a:xfrm>
        </p:grpSpPr>
        <p:sp>
          <p:nvSpPr>
            <p:cNvPr id="14" name="矩形 13"/>
            <p:cNvSpPr/>
            <p:nvPr/>
          </p:nvSpPr>
          <p:spPr>
            <a:xfrm>
              <a:off x="7094357" y="1371444"/>
              <a:ext cx="3745093" cy="5481305"/>
            </a:xfrm>
            <a:prstGeom prst="rect">
              <a:avLst/>
            </a:prstGeom>
            <a:solidFill>
              <a:srgbClr val="1A2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79702" y="1550116"/>
              <a:ext cx="3775869" cy="5302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7094357" y="2108527"/>
              <a:ext cx="3484756" cy="4256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en-IN" sz="1600" dirty="0"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Customers are distributed across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 24 countries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, with the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highest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representation from the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USA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,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Canada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,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France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,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Brazil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, and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Germany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The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USA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has the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largest customer base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 but shows relatively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lower average revenue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 per customer compared to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countries like the Czech Republic and Ireland.</a:t>
              </a:r>
              <a:endPara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Countries like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Czech Republic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,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Ireland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, and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Spain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show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higher average spending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, making them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attractive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for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premium targeting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indent="0" algn="just">
                <a:buFont typeface="Arial" panose="020B0604020202020204" pitchFamily="34" charset="0"/>
                <a:buNone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Future segmentation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should consider region-based preferences and value tiers for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personalized marketing strategies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+mn-lt"/>
                </a:rPr>
                <a:t>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lt"/>
              </a:endParaRPr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17"/>
          <p:cNvSpPr/>
          <p:nvPr/>
        </p:nvSpPr>
        <p:spPr>
          <a:xfrm>
            <a:off x="7571103" y="6141063"/>
            <a:ext cx="1920897" cy="21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7201433" y="695725"/>
            <a:ext cx="4394521" cy="455700"/>
          </a:xfrm>
          <a:prstGeom prst="rect">
            <a:avLst/>
          </a:prstGeom>
          <a:solidFill>
            <a:srgbClr val="1A2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IN" sz="2400" dirty="0"/>
              <a:t>Average Revenue </a:t>
            </a:r>
            <a:r>
              <a:rPr lang="en-IN" sz="2400" dirty="0"/>
              <a:t>per Country</a:t>
            </a:r>
            <a:endParaRPr lang="zh-CN" altLang="en-US" sz="2400" i="1" dirty="0">
              <a:cs typeface="+mn-ea"/>
              <a:sym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t="878" b="1691"/>
          <a:stretch>
            <a:fillRect/>
          </a:stretch>
        </p:blipFill>
        <p:spPr>
          <a:xfrm>
            <a:off x="340360" y="1263650"/>
            <a:ext cx="5969000" cy="4794250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pmxedq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pmxedq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7063</Words>
  <Application>WPS Presentation</Application>
  <PresentationFormat>Widescreen</PresentationFormat>
  <Paragraphs>216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Microsoft YaHei</vt:lpstr>
      <vt:lpstr>Arial</vt:lpstr>
      <vt:lpstr>Lato</vt:lpstr>
      <vt:lpstr>Wingdings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</dc:title>
  <dc:creator/>
  <cp:lastModifiedBy>Praveen Raj</cp:lastModifiedBy>
  <cp:revision>58</cp:revision>
  <dcterms:created xsi:type="dcterms:W3CDTF">2019-11-26T05:55:00Z</dcterms:created>
  <dcterms:modified xsi:type="dcterms:W3CDTF">2025-08-02T10:30:46Z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29A9FFEE5C9A4C4E9748B486361B73CE_12</vt:lpwstr>
  </property>
  <property fmtid="{D5CDD505-2E9C-101B-9397-08002B2CF9AE}" pid="3" name="KSOProductBuildVer">
    <vt:lpwstr>1033-12.2.0.21931</vt:lpwstr>
  </property>
</Properties>
</file>