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96" r:id="rId3"/>
  </p:sldMasterIdLst>
  <p:notesMasterIdLst>
    <p:notesMasterId r:id="rId21"/>
  </p:notesMasterIdLst>
  <p:sldIdLst>
    <p:sldId id="256" r:id="rId4"/>
    <p:sldId id="323" r:id="rId5"/>
    <p:sldId id="324" r:id="rId6"/>
    <p:sldId id="325" r:id="rId7"/>
    <p:sldId id="327" r:id="rId8"/>
    <p:sldId id="328" r:id="rId9"/>
    <p:sldId id="329" r:id="rId10"/>
    <p:sldId id="334" r:id="rId11"/>
    <p:sldId id="335" r:id="rId12"/>
    <p:sldId id="267" r:id="rId13"/>
    <p:sldId id="336" r:id="rId14"/>
    <p:sldId id="338" r:id="rId15"/>
    <p:sldId id="337" r:id="rId16"/>
    <p:sldId id="339" r:id="rId17"/>
    <p:sldId id="342" r:id="rId18"/>
    <p:sldId id="343" r:id="rId19"/>
    <p:sldId id="344" r:id="rId20"/>
    <p:sldId id="345" r:id="rId22"/>
    <p:sldId id="25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37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216" y="82"/>
      </p:cViewPr>
      <p:guideLst>
        <p:guide orient="horz" pos="215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3924-1769-43CB-A873-A22628BADA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D9AF-B2E8-4615-B094-202CCAA68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3924-1769-43CB-A873-A22628BADA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D9AF-B2E8-4615-B094-202CCAA68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hf sldNum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3924-1769-43CB-A873-A22628BADA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D9AF-B2E8-4615-B094-202CCAA68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hf sldNum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3924-1769-43CB-A873-A22628BADA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D9AF-B2E8-4615-B094-202CCAA68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hf sldNum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3924-1769-43CB-A873-A22628BADA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D9AF-B2E8-4615-B094-202CCAA68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hf sldNum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3924-1769-43CB-A873-A22628BADA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D9AF-B2E8-4615-B094-202CCAA68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hf sldNum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3924-1769-43CB-A873-A22628BADA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D9AF-B2E8-4615-B094-202CCAA68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hf sldNum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3924-1769-43CB-A873-A22628BADA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D9AF-B2E8-4615-B094-202CCAA68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hf sldNum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3924-1769-43CB-A873-A22628BADA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D9AF-B2E8-4615-B094-202CCAA68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hf sldNum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3924-1769-43CB-A873-A22628BADA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D9AF-B2E8-4615-B094-202CCAA68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hf sldNum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3924-1769-43CB-A873-A22628BADA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D9AF-B2E8-4615-B094-202CCAA68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hf sldNum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3924-1769-43CB-A873-A22628BADA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D9AF-B2E8-4615-B094-202CCAA68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hf sldNum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3924-1769-43CB-A873-A22628BADA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D9AF-B2E8-4615-B094-202CCAA68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hf sldNum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3924-1769-43CB-A873-A22628BADA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D9AF-B2E8-4615-B094-202CCAA68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hf sldNum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3924-1769-43CB-A873-A22628BADA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D9AF-B2E8-4615-B094-202CCAA68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hf sldNum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3924-1769-43CB-A873-A22628BADA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D9AF-B2E8-4615-B094-202CCAA68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hf sldNum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3924-1769-43CB-A873-A22628BADA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D9AF-B2E8-4615-B094-202CCAA68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hf sldNum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3924-1769-43CB-A873-A22628BADA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D9AF-B2E8-4615-B094-202CCAA68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hf sldNum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3924-1769-43CB-A873-A22628BADA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D9AF-B2E8-4615-B094-202CCAA68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hf sldNum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3924-1769-43CB-A873-A22628BADA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D9AF-B2E8-4615-B094-202CCAA68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hf sldNum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3924-1769-43CB-A873-A22628BADA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D9AF-B2E8-4615-B094-202CCAA68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hf sldNum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3924-1769-43CB-A873-A22628BADA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D9AF-B2E8-4615-B094-202CCAA68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hf sldNum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3924-1769-43CB-A873-A22628BADA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D9AF-B2E8-4615-B094-202CCAA68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hf sldNum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3924-1769-43CB-A873-A22628BADA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D9AF-B2E8-4615-B094-202CCAA68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hf sldNum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3924-1769-43CB-A873-A22628BADA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D9AF-B2E8-4615-B094-202CCAA68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hf sldNum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3924-1769-43CB-A873-A22628BADA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D9AF-B2E8-4615-B094-202CCAA68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hf sldNum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3924-1769-43CB-A873-A22628BADA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D9AF-B2E8-4615-B094-202CCAA68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hf sldNum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3924-1769-43CB-A873-A22628BADA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D9AF-B2E8-4615-B094-202CCAA68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hf sldNum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3924-1769-43CB-A873-A22628BADA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D9AF-B2E8-4615-B094-202CCAA68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hf sldNum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3924-1769-43CB-A873-A22628BADA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D9AF-B2E8-4615-B094-202CCAA68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hf sldNum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3924-1769-43CB-A873-A22628BADA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D9AF-B2E8-4615-B094-202CCAA68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hf sldNum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3924-1769-43CB-A873-A22628BADA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D9AF-B2E8-4615-B094-202CCAA68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hf sldNum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3924-1769-43CB-A873-A22628BADA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D9AF-B2E8-4615-B094-202CCAA68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hf sldNum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3924-1769-43CB-A873-A22628BADA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D9AF-B2E8-4615-B094-202CCAA68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hf sldNum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3924-1769-43CB-A873-A22628BADA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D9AF-B2E8-4615-B094-202CCAA68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hf sldNum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3924-1769-43CB-A873-A22628BADA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D9AF-B2E8-4615-B094-202CCAA68F62}" type="slidenum">
              <a:rPr lang="zh-CN" altLang="en-US" smtClean="0"/>
            </a:fld>
            <a:endParaRPr lang="zh-CN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453650" y="0"/>
            <a:ext cx="54006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http://www.1ppt.com/hangye/</a:t>
            </a:r>
            <a:endParaRPr lang="en-US" altLang="zh-CN" sz="100" dirty="0">
              <a:solidFill>
                <a:schemeClr val="tx1">
                  <a:alpha val="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hf sldNum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3924-1769-43CB-A873-A22628BADA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D9AF-B2E8-4615-B094-202CCAA68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hf sldNum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3924-1769-43CB-A873-A22628BADA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D9AF-B2E8-4615-B094-202CCAA68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hf sldNum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3924-1769-43CB-A873-A22628BADA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D9AF-B2E8-4615-B094-202CCAA68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hf sldNum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3924-1769-43CB-A873-A22628BADA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D9AF-B2E8-4615-B094-202CCAA68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hf sldNum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3924-1769-43CB-A873-A22628BADA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D9AF-B2E8-4615-B094-202CCAA68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hf sldNum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3924-1769-43CB-A873-A22628BADA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D9AF-B2E8-4615-B094-202CCAA68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hf sldNum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3924-1769-43CB-A873-A22628BADA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D9AF-B2E8-4615-B094-202CCAA68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hf sldNum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3924-1769-43CB-A873-A22628BADA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D9AF-B2E8-4615-B094-202CCAA68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hf sldNum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3924-1769-43CB-A873-A22628BADA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D9AF-B2E8-4615-B094-202CCAA68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hf sldNum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3924-1769-43CB-A873-A22628BADA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D9AF-B2E8-4615-B094-202CCAA68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hf sldNum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3924-1769-43CB-A873-A22628BADA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D9AF-B2E8-4615-B094-202CCAA68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hf sldNum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8" Type="http://schemas.openxmlformats.org/officeDocument/2006/relationships/theme" Target="../theme/theme1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C3924-1769-43CB-A873-A22628BADA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FD9AF-B2E8-4615-B094-202CCAA68F6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hf sldNum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手动输入 3"/>
          <p:cNvSpPr/>
          <p:nvPr/>
        </p:nvSpPr>
        <p:spPr>
          <a:xfrm rot="5400000" flipH="1">
            <a:off x="1673469" y="-470039"/>
            <a:ext cx="4225161" cy="7586288"/>
          </a:xfrm>
          <a:prstGeom prst="flowChartManualInpu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任意多边形 26"/>
          <p:cNvSpPr/>
          <p:nvPr/>
        </p:nvSpPr>
        <p:spPr>
          <a:xfrm rot="16200000" flipH="1">
            <a:off x="7216044" y="510445"/>
            <a:ext cx="4225161" cy="5726753"/>
          </a:xfrm>
          <a:custGeom>
            <a:avLst/>
            <a:gdLst>
              <a:gd name="connsiteX0" fmla="*/ 0 w 4225161"/>
              <a:gd name="connsiteY0" fmla="*/ 1517258 h 5726753"/>
              <a:gd name="connsiteX1" fmla="*/ 0 w 4225161"/>
              <a:gd name="connsiteY1" fmla="*/ 5726753 h 5726753"/>
              <a:gd name="connsiteX2" fmla="*/ 4225161 w 4225161"/>
              <a:gd name="connsiteY2" fmla="*/ 5726752 h 5726753"/>
              <a:gd name="connsiteX3" fmla="*/ 4225161 w 4225161"/>
              <a:gd name="connsiteY3" fmla="*/ 0 h 5726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5161" h="5726753">
                <a:moveTo>
                  <a:pt x="0" y="1517258"/>
                </a:moveTo>
                <a:lnTo>
                  <a:pt x="0" y="5726753"/>
                </a:lnTo>
                <a:lnTo>
                  <a:pt x="4225161" y="5726752"/>
                </a:lnTo>
                <a:lnTo>
                  <a:pt x="4225161" y="0"/>
                </a:lnTo>
                <a:close/>
              </a:path>
            </a:pathLst>
          </a:cu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4" name="任意多边形 23"/>
          <p:cNvSpPr/>
          <p:nvPr/>
        </p:nvSpPr>
        <p:spPr>
          <a:xfrm rot="16200000" flipH="1">
            <a:off x="6215606" y="881606"/>
            <a:ext cx="6858000" cy="5094789"/>
          </a:xfrm>
          <a:custGeom>
            <a:avLst/>
            <a:gdLst>
              <a:gd name="connsiteX0" fmla="*/ 0 w 6858000"/>
              <a:gd name="connsiteY0" fmla="*/ 2462712 h 5094789"/>
              <a:gd name="connsiteX1" fmla="*/ 0 w 6858000"/>
              <a:gd name="connsiteY1" fmla="*/ 5094789 h 5094789"/>
              <a:gd name="connsiteX2" fmla="*/ 6858000 w 6858000"/>
              <a:gd name="connsiteY2" fmla="*/ 5094788 h 5094789"/>
              <a:gd name="connsiteX3" fmla="*/ 6858000 w 6858000"/>
              <a:gd name="connsiteY3" fmla="*/ 0 h 509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5094789">
                <a:moveTo>
                  <a:pt x="0" y="2462712"/>
                </a:moveTo>
                <a:lnTo>
                  <a:pt x="0" y="5094789"/>
                </a:lnTo>
                <a:lnTo>
                  <a:pt x="6858000" y="5094788"/>
                </a:lnTo>
                <a:lnTo>
                  <a:pt x="68580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419100" dist="63500" dir="10800000" sx="103000" sy="103000" algn="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6" name="任意多边形 25"/>
          <p:cNvSpPr/>
          <p:nvPr/>
        </p:nvSpPr>
        <p:spPr>
          <a:xfrm rot="16200000" flipH="1">
            <a:off x="8045310" y="1339711"/>
            <a:ext cx="4225161" cy="4068221"/>
          </a:xfrm>
          <a:custGeom>
            <a:avLst/>
            <a:gdLst>
              <a:gd name="connsiteX0" fmla="*/ 0 w 4225161"/>
              <a:gd name="connsiteY0" fmla="*/ 1517258 h 4068221"/>
              <a:gd name="connsiteX1" fmla="*/ 0 w 4225161"/>
              <a:gd name="connsiteY1" fmla="*/ 4068221 h 4068221"/>
              <a:gd name="connsiteX2" fmla="*/ 4225161 w 4225161"/>
              <a:gd name="connsiteY2" fmla="*/ 4068220 h 4068221"/>
              <a:gd name="connsiteX3" fmla="*/ 4225161 w 4225161"/>
              <a:gd name="connsiteY3" fmla="*/ 0 h 406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5161" h="4068221">
                <a:moveTo>
                  <a:pt x="0" y="1517258"/>
                </a:moveTo>
                <a:lnTo>
                  <a:pt x="0" y="4068221"/>
                </a:lnTo>
                <a:lnTo>
                  <a:pt x="4225161" y="4068220"/>
                </a:lnTo>
                <a:lnTo>
                  <a:pt x="4225161" y="0"/>
                </a:lnTo>
                <a:close/>
              </a:path>
            </a:pathLst>
          </a:cu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任意多边形 17"/>
          <p:cNvSpPr/>
          <p:nvPr/>
        </p:nvSpPr>
        <p:spPr>
          <a:xfrm rot="16200000" flipH="1">
            <a:off x="7044872" y="1710871"/>
            <a:ext cx="6858000" cy="3436258"/>
          </a:xfrm>
          <a:custGeom>
            <a:avLst/>
            <a:gdLst>
              <a:gd name="connsiteX0" fmla="*/ 0 w 6858000"/>
              <a:gd name="connsiteY0" fmla="*/ 2462712 h 3436258"/>
              <a:gd name="connsiteX1" fmla="*/ 0 w 6858000"/>
              <a:gd name="connsiteY1" fmla="*/ 3436258 h 3436258"/>
              <a:gd name="connsiteX2" fmla="*/ 6858000 w 6858000"/>
              <a:gd name="connsiteY2" fmla="*/ 3436257 h 3436258"/>
              <a:gd name="connsiteX3" fmla="*/ 6858000 w 6858000"/>
              <a:gd name="connsiteY3" fmla="*/ 0 h 343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3436258">
                <a:moveTo>
                  <a:pt x="0" y="2462712"/>
                </a:moveTo>
                <a:lnTo>
                  <a:pt x="0" y="3436258"/>
                </a:lnTo>
                <a:lnTo>
                  <a:pt x="6858000" y="3436257"/>
                </a:lnTo>
                <a:lnTo>
                  <a:pt x="68580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419100" dist="63500" dir="10800000" sx="103000" sy="103000" algn="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635589" y="1780998"/>
            <a:ext cx="6006511" cy="2416132"/>
            <a:chOff x="635589" y="1780998"/>
            <a:chExt cx="6006511" cy="2416132"/>
          </a:xfrm>
        </p:grpSpPr>
        <p:sp>
          <p:nvSpPr>
            <p:cNvPr id="30" name="文本框 29"/>
            <p:cNvSpPr txBox="1"/>
            <p:nvPr/>
          </p:nvSpPr>
          <p:spPr>
            <a:xfrm>
              <a:off x="690862" y="1780998"/>
              <a:ext cx="5708393" cy="1445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sz="4400" b="1" i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Zomato Restaurants Analysis</a:t>
              </a:r>
              <a:endParaRPr lang="en-GB" altLang="zh-CN" sz="4400" b="1" i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93074" y="4146413"/>
              <a:ext cx="482138" cy="50717"/>
            </a:xfrm>
            <a:prstGeom prst="rect">
              <a:avLst/>
            </a:prstGeom>
            <a:solidFill>
              <a:srgbClr val="E2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35589" y="3661462"/>
              <a:ext cx="60065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IN" sz="2000" i="1" dirty="0"/>
                <a:t>Data-Driven Restaurant Expansion Strategy</a:t>
              </a:r>
              <a:endParaRPr lang="en-US" altLang="zh-CN" sz="2000" i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90862" y="4662390"/>
            <a:ext cx="2421398" cy="313409"/>
            <a:chOff x="4414802" y="4745227"/>
            <a:chExt cx="2421398" cy="313409"/>
          </a:xfrm>
        </p:grpSpPr>
        <p:sp>
          <p:nvSpPr>
            <p:cNvPr id="15" name="Freeform 17"/>
            <p:cNvSpPr/>
            <p:nvPr/>
          </p:nvSpPr>
          <p:spPr bwMode="auto">
            <a:xfrm>
              <a:off x="6764083" y="4808976"/>
              <a:ext cx="72117" cy="122659"/>
            </a:xfrm>
            <a:custGeom>
              <a:avLst/>
              <a:gdLst>
                <a:gd name="T0" fmla="*/ 31 w 63"/>
                <a:gd name="T1" fmla="*/ 107 h 107"/>
                <a:gd name="T2" fmla="*/ 63 w 63"/>
                <a:gd name="T3" fmla="*/ 78 h 107"/>
                <a:gd name="T4" fmla="*/ 63 w 63"/>
                <a:gd name="T5" fmla="*/ 29 h 107"/>
                <a:gd name="T6" fmla="*/ 31 w 63"/>
                <a:gd name="T7" fmla="*/ 0 h 107"/>
                <a:gd name="T8" fmla="*/ 0 w 63"/>
                <a:gd name="T9" fmla="*/ 29 h 107"/>
                <a:gd name="T10" fmla="*/ 0 w 63"/>
                <a:gd name="T11" fmla="*/ 78 h 107"/>
                <a:gd name="T12" fmla="*/ 31 w 63"/>
                <a:gd name="T13" fmla="*/ 107 h 107"/>
                <a:gd name="T14" fmla="*/ 10 w 63"/>
                <a:gd name="T15" fmla="*/ 29 h 107"/>
                <a:gd name="T16" fmla="*/ 31 w 63"/>
                <a:gd name="T17" fmla="*/ 10 h 107"/>
                <a:gd name="T18" fmla="*/ 53 w 63"/>
                <a:gd name="T19" fmla="*/ 29 h 107"/>
                <a:gd name="T20" fmla="*/ 53 w 63"/>
                <a:gd name="T21" fmla="*/ 78 h 107"/>
                <a:gd name="T22" fmla="*/ 31 w 63"/>
                <a:gd name="T23" fmla="*/ 97 h 107"/>
                <a:gd name="T24" fmla="*/ 10 w 63"/>
                <a:gd name="T25" fmla="*/ 78 h 107"/>
                <a:gd name="T26" fmla="*/ 10 w 63"/>
                <a:gd name="T27" fmla="*/ 2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" h="107">
                  <a:moveTo>
                    <a:pt x="31" y="107"/>
                  </a:moveTo>
                  <a:cubicBezTo>
                    <a:pt x="49" y="107"/>
                    <a:pt x="63" y="94"/>
                    <a:pt x="63" y="78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63" y="13"/>
                    <a:pt x="49" y="0"/>
                    <a:pt x="31" y="0"/>
                  </a:cubicBezTo>
                  <a:cubicBezTo>
                    <a:pt x="14" y="0"/>
                    <a:pt x="0" y="13"/>
                    <a:pt x="0" y="29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94"/>
                    <a:pt x="14" y="107"/>
                    <a:pt x="31" y="107"/>
                  </a:cubicBezTo>
                  <a:close/>
                  <a:moveTo>
                    <a:pt x="10" y="29"/>
                  </a:moveTo>
                  <a:cubicBezTo>
                    <a:pt x="10" y="18"/>
                    <a:pt x="19" y="10"/>
                    <a:pt x="31" y="10"/>
                  </a:cubicBezTo>
                  <a:cubicBezTo>
                    <a:pt x="43" y="10"/>
                    <a:pt x="53" y="18"/>
                    <a:pt x="53" y="29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3" y="88"/>
                    <a:pt x="43" y="97"/>
                    <a:pt x="31" y="97"/>
                  </a:cubicBezTo>
                  <a:cubicBezTo>
                    <a:pt x="19" y="97"/>
                    <a:pt x="10" y="88"/>
                    <a:pt x="10" y="78"/>
                  </a:cubicBezTo>
                  <a:lnTo>
                    <a:pt x="10" y="29"/>
                  </a:lnTo>
                  <a:close/>
                </a:path>
              </a:pathLst>
            </a:cu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rgbClr val="36396E"/>
                </a:solidFill>
                <a:cs typeface="+mn-ea"/>
                <a:sym typeface="+mn-lt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4414802" y="4745227"/>
              <a:ext cx="290407" cy="290407"/>
              <a:chOff x="732769" y="5535598"/>
              <a:chExt cx="290407" cy="290407"/>
            </a:xfrm>
            <a:solidFill>
              <a:schemeClr val="bg1"/>
            </a:solidFill>
          </p:grpSpPr>
          <p:sp>
            <p:nvSpPr>
              <p:cNvPr id="9" name="Oval 10"/>
              <p:cNvSpPr/>
              <p:nvPr/>
            </p:nvSpPr>
            <p:spPr bwMode="auto">
              <a:xfrm>
                <a:off x="732769" y="5535598"/>
                <a:ext cx="290407" cy="290407"/>
              </a:xfrm>
              <a:prstGeom prst="ellipse">
                <a:avLst/>
              </a:prstGeom>
              <a:solidFill>
                <a:srgbClr val="44444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dirty="0">
                  <a:solidFill>
                    <a:srgbClr val="36396E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0" name="组合 9"/>
              <p:cNvGrpSpPr/>
              <p:nvPr/>
            </p:nvGrpSpPr>
            <p:grpSpPr>
              <a:xfrm>
                <a:off x="811795" y="5598991"/>
                <a:ext cx="132841" cy="151011"/>
                <a:chOff x="860980" y="3583766"/>
                <a:chExt cx="100336" cy="114060"/>
              </a:xfrm>
              <a:grpFill/>
            </p:grpSpPr>
            <p:sp>
              <p:nvSpPr>
                <p:cNvPr id="11" name="Freeform 12"/>
                <p:cNvSpPr/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grp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rgbClr val="36396E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2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grp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rgbClr val="36396E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8" name="矩形 7"/>
            <p:cNvSpPr/>
            <p:nvPr/>
          </p:nvSpPr>
          <p:spPr>
            <a:xfrm>
              <a:off x="4705028" y="4751931"/>
              <a:ext cx="1330325" cy="3067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zh-CN" sz="1400" dirty="0">
                  <a:solidFill>
                    <a:srgbClr val="36396E"/>
                  </a:solidFill>
                  <a:cs typeface="+mn-ea"/>
                  <a:sym typeface="+mn-lt"/>
                </a:rPr>
                <a:t>Praveen Raj S</a:t>
              </a:r>
              <a:endParaRPr lang="en-GB" altLang="zh-CN" sz="1400" dirty="0">
                <a:solidFill>
                  <a:srgbClr val="36396E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" name="Picture 1"/>
          <p:cNvPicPr/>
          <p:nvPr/>
        </p:nvPicPr>
        <p:blipFill>
          <a:blip r:embed="rId1"/>
          <a:srcRect l="25822" r="17668" b="4195"/>
          <a:stretch>
            <a:fillRect/>
          </a:stretch>
        </p:blipFill>
        <p:spPr>
          <a:xfrm>
            <a:off x="10737608" y="5537118"/>
            <a:ext cx="1135380" cy="116014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7" grpId="0" animBg="1"/>
      <p:bldP spid="24" grpId="0" animBg="1"/>
      <p:bldP spid="26" grpId="0" animBg="1"/>
      <p:bldP spid="1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106674"/>
            <a:ext cx="5203092" cy="601025"/>
            <a:chOff x="2008957" y="2499175"/>
            <a:chExt cx="6541730" cy="755655"/>
          </a:xfrm>
        </p:grpSpPr>
        <p:sp>
          <p:nvSpPr>
            <p:cNvPr id="9" name="流程图: 手动输入 24"/>
            <p:cNvSpPr/>
            <p:nvPr/>
          </p:nvSpPr>
          <p:spPr>
            <a:xfrm rot="5400000" flipV="1">
              <a:off x="3843225" y="1577863"/>
              <a:ext cx="148771" cy="3205163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90"/>
                <a:gd name="connsiteY0-2" fmla="*/ 527 h 8527"/>
                <a:gd name="connsiteX1-3" fmla="*/ 10190 w 10190"/>
                <a:gd name="connsiteY1-4" fmla="*/ 0 h 8527"/>
                <a:gd name="connsiteX2-5" fmla="*/ 10000 w 10190"/>
                <a:gd name="connsiteY2-6" fmla="*/ 8527 h 8527"/>
                <a:gd name="connsiteX3-7" fmla="*/ 0 w 10190"/>
                <a:gd name="connsiteY3-8" fmla="*/ 8527 h 8527"/>
                <a:gd name="connsiteX4-9" fmla="*/ 0 w 10190"/>
                <a:gd name="connsiteY4-10" fmla="*/ 527 h 852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190" h="8527">
                  <a:moveTo>
                    <a:pt x="0" y="527"/>
                  </a:moveTo>
                  <a:lnTo>
                    <a:pt x="10190" y="0"/>
                  </a:lnTo>
                  <a:cubicBezTo>
                    <a:pt x="10127" y="2842"/>
                    <a:pt x="10063" y="5685"/>
                    <a:pt x="10000" y="8527"/>
                  </a:cubicBezTo>
                  <a:lnTo>
                    <a:pt x="0" y="8527"/>
                  </a:lnTo>
                  <a:lnTo>
                    <a:pt x="0" y="527"/>
                  </a:lnTo>
                  <a:close/>
                </a:path>
              </a:pathLst>
            </a:custGeom>
            <a:solidFill>
              <a:srgbClr val="E2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008957" y="2499175"/>
              <a:ext cx="6541730" cy="6578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i="1" dirty="0"/>
                <a:t>  Trend of </a:t>
              </a:r>
              <a:r>
                <a:rPr lang="en-GB" sz="2800" i="1" dirty="0"/>
                <a:t>Restaurant Openings</a:t>
              </a:r>
              <a:endParaRPr lang="zh-CN" altLang="en-US" sz="2800" i="1" dirty="0"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879701" y="393290"/>
            <a:ext cx="5096785" cy="6459459"/>
            <a:chOff x="6879702" y="1371444"/>
            <a:chExt cx="3959748" cy="5481305"/>
          </a:xfrm>
        </p:grpSpPr>
        <p:sp>
          <p:nvSpPr>
            <p:cNvPr id="14" name="矩形 13"/>
            <p:cNvSpPr/>
            <p:nvPr/>
          </p:nvSpPr>
          <p:spPr>
            <a:xfrm>
              <a:off x="7094357" y="1371444"/>
              <a:ext cx="3745093" cy="5481305"/>
            </a:xfrm>
            <a:prstGeom prst="rect">
              <a:avLst/>
            </a:prstGeom>
            <a:solidFill>
              <a:srgbClr val="E2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879702" y="1550116"/>
              <a:ext cx="3775869" cy="53026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6" name="文本框 22"/>
            <p:cNvSpPr txBox="1"/>
            <p:nvPr/>
          </p:nvSpPr>
          <p:spPr>
            <a:xfrm>
              <a:off x="7094357" y="2136114"/>
              <a:ext cx="3484756" cy="2820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buNone/>
                <a:defRPr sz="1400" b="1"/>
              </a:lvl1pPr>
              <a:lvl2pPr marL="628650" lvl="1" indent="-171450" algn="just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0" sz="1400" b="0" i="0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buFont typeface="Arial" panose="020B0604020202020204" pitchFamily="34" charset="0"/>
                <a:buChar char="•"/>
              </a:pPr>
              <a:endParaRPr lang="en-IN" b="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en-US" b="0" dirty="0"/>
                <a:t>Restaurant openings grew up steadily from 2010 to 2011 and peaked in 2018 (1102).</a:t>
              </a:r>
              <a:endParaRPr lang="en-US" altLang="en-US" b="0" dirty="0"/>
            </a:p>
            <a:p>
              <a:endParaRPr lang="en-US" altLang="en-US" b="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en-US" b="0" dirty="0"/>
                <a:t>There was a dip in the trend in 2012 (1022), followed by ups and downs.</a:t>
              </a:r>
              <a:endParaRPr lang="en-US" altLang="en-US" b="0" dirty="0"/>
            </a:p>
            <a:p>
              <a:endParaRPr lang="en-US" altLang="en-US" b="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en-US" b="0" dirty="0"/>
                <a:t>A </a:t>
              </a:r>
              <a:r>
                <a:rPr lang="en-US" altLang="en-US" dirty="0"/>
                <a:t>strong and steady growth</a:t>
              </a:r>
              <a:r>
                <a:rPr lang="en-US" altLang="en-US" b="0" dirty="0"/>
                <a:t> in the trend is seen </a:t>
              </a:r>
              <a:r>
                <a:rPr lang="en-US" altLang="en-US" dirty="0"/>
                <a:t>after 2016</a:t>
              </a:r>
              <a:r>
                <a:rPr lang="en-US" altLang="en-US" b="0" dirty="0"/>
                <a:t>, indicating renewed market interest.</a:t>
              </a:r>
              <a:endParaRPr lang="en-US" altLang="en-US" b="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en-US" b="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en-US" b="0" dirty="0"/>
                <a:t>So, this shows that this is the right time to open newer restaurants.</a:t>
              </a:r>
              <a:endParaRPr lang="en-US" altLang="en-US" b="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en-US" b="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en-US" b="0" dirty="0"/>
                <a:t>This </a:t>
              </a:r>
              <a:r>
                <a:rPr lang="en-US" altLang="en-US" dirty="0"/>
                <a:t>growing trend </a:t>
              </a:r>
              <a:r>
                <a:rPr lang="en-US" altLang="en-US" b="0" dirty="0"/>
                <a:t>shows a </a:t>
              </a:r>
              <a:r>
                <a:rPr lang="en-US" altLang="en-US" dirty="0"/>
                <a:t>positive sign </a:t>
              </a:r>
              <a:r>
                <a:rPr lang="en-US" altLang="en-US" b="0" dirty="0"/>
                <a:t>for us.</a:t>
              </a:r>
              <a:endParaRPr lang="en-US" altLang="en-US" b="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en-US" b="0" dirty="0"/>
            </a:p>
          </p:txBody>
        </p:sp>
      </p:grp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矩形 17"/>
          <p:cNvSpPr/>
          <p:nvPr/>
        </p:nvSpPr>
        <p:spPr>
          <a:xfrm>
            <a:off x="7477797" y="6018064"/>
            <a:ext cx="1920897" cy="212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853" y="2239595"/>
            <a:ext cx="6466942" cy="2378809"/>
          </a:xfrm>
          <a:prstGeom prst="rect">
            <a:avLst/>
          </a:prstGeom>
        </p:spPr>
      </p:pic>
    </p:spTree>
  </p:cSld>
  <p:clrMapOvr>
    <a:masterClrMapping/>
  </p:clrMapOvr>
  <p:transition spd="slow" advClick="0"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83740" y="131682"/>
            <a:ext cx="5739072" cy="576016"/>
            <a:chOff x="2239969" y="2530618"/>
            <a:chExt cx="7215604" cy="724212"/>
          </a:xfrm>
        </p:grpSpPr>
        <p:sp>
          <p:nvSpPr>
            <p:cNvPr id="9" name="流程图: 手动输入 24"/>
            <p:cNvSpPr/>
            <p:nvPr/>
          </p:nvSpPr>
          <p:spPr>
            <a:xfrm rot="5400000" flipV="1">
              <a:off x="3843225" y="1577863"/>
              <a:ext cx="148771" cy="3205163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90"/>
                <a:gd name="connsiteY0-2" fmla="*/ 527 h 8527"/>
                <a:gd name="connsiteX1-3" fmla="*/ 10190 w 10190"/>
                <a:gd name="connsiteY1-4" fmla="*/ 0 h 8527"/>
                <a:gd name="connsiteX2-5" fmla="*/ 10000 w 10190"/>
                <a:gd name="connsiteY2-6" fmla="*/ 8527 h 8527"/>
                <a:gd name="connsiteX3-7" fmla="*/ 0 w 10190"/>
                <a:gd name="connsiteY3-8" fmla="*/ 8527 h 8527"/>
                <a:gd name="connsiteX4-9" fmla="*/ 0 w 10190"/>
                <a:gd name="connsiteY4-10" fmla="*/ 527 h 852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190" h="8527">
                  <a:moveTo>
                    <a:pt x="0" y="527"/>
                  </a:moveTo>
                  <a:lnTo>
                    <a:pt x="10190" y="0"/>
                  </a:lnTo>
                  <a:cubicBezTo>
                    <a:pt x="10127" y="2842"/>
                    <a:pt x="10063" y="5685"/>
                    <a:pt x="10000" y="8527"/>
                  </a:cubicBezTo>
                  <a:lnTo>
                    <a:pt x="0" y="8527"/>
                  </a:lnTo>
                  <a:lnTo>
                    <a:pt x="0" y="527"/>
                  </a:lnTo>
                  <a:close/>
                </a:path>
              </a:pathLst>
            </a:custGeom>
            <a:solidFill>
              <a:srgbClr val="E2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239969" y="2530618"/>
              <a:ext cx="7215604" cy="6578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i="1" dirty="0"/>
                <a:t>Customer Satisfaction by Country</a:t>
              </a:r>
              <a:endParaRPr lang="en-GB" altLang="en-US" sz="2800" i="1" dirty="0"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879701" y="393290"/>
            <a:ext cx="5096785" cy="6594994"/>
            <a:chOff x="6879702" y="1371444"/>
            <a:chExt cx="3959748" cy="5596316"/>
          </a:xfrm>
        </p:grpSpPr>
        <p:sp>
          <p:nvSpPr>
            <p:cNvPr id="14" name="矩形 13"/>
            <p:cNvSpPr/>
            <p:nvPr/>
          </p:nvSpPr>
          <p:spPr>
            <a:xfrm>
              <a:off x="7094357" y="1371444"/>
              <a:ext cx="3745093" cy="5481305"/>
            </a:xfrm>
            <a:prstGeom prst="rect">
              <a:avLst/>
            </a:prstGeom>
            <a:solidFill>
              <a:srgbClr val="E2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879702" y="1550116"/>
              <a:ext cx="3775869" cy="53026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6" name="文本框 22"/>
            <p:cNvSpPr txBox="1"/>
            <p:nvPr/>
          </p:nvSpPr>
          <p:spPr>
            <a:xfrm>
              <a:off x="7094357" y="2136114"/>
              <a:ext cx="3484756" cy="4831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buNone/>
                <a:defRPr sz="1400" b="1"/>
              </a:lvl1pPr>
              <a:lvl2pPr marL="628650" lvl="1" indent="-171450" algn="just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0" sz="1400" b="0" i="0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marR="0" lvl="0" indent="-28575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</a:pPr>
              <a:endPara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IN" sz="1400" b="1" dirty="0"/>
                <a:t>  Red bars</a:t>
              </a:r>
              <a:r>
                <a:rPr lang="en-IN" sz="1400" dirty="0"/>
                <a:t> </a:t>
              </a:r>
              <a:r>
                <a:rPr lang="en-IN" sz="1400" b="0" dirty="0"/>
                <a:t>are</a:t>
              </a:r>
              <a:r>
                <a:rPr lang="en-IN" sz="1400" dirty="0"/>
                <a:t> </a:t>
              </a:r>
              <a:r>
                <a:rPr lang="en-IN" sz="1400" b="1" dirty="0"/>
                <a:t>highly competitive markets </a:t>
              </a:r>
              <a:endParaRPr lang="en-IN" sz="1400" b="1" dirty="0"/>
            </a:p>
            <a:p>
              <a:pPr algn="just"/>
              <a:endParaRPr lang="en-IN" sz="1400" dirty="0"/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IN" sz="1400" b="1" dirty="0"/>
                <a:t>  Green bars</a:t>
              </a:r>
              <a:r>
                <a:rPr lang="en-IN" sz="1400" dirty="0"/>
                <a:t> </a:t>
              </a:r>
              <a:r>
                <a:rPr lang="en-IN" sz="1400" b="0" dirty="0"/>
                <a:t>are</a:t>
              </a:r>
              <a:r>
                <a:rPr lang="en-IN" sz="1400" dirty="0"/>
                <a:t> </a:t>
              </a:r>
              <a:r>
                <a:rPr lang="en-IN" sz="1400" b="1" dirty="0"/>
                <a:t>Low competitive markets</a:t>
              </a:r>
              <a:endParaRPr lang="en-IN" sz="1400" b="1" dirty="0"/>
            </a:p>
            <a:p>
              <a:pPr marR="0" lvl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</a:pPr>
              <a:endPara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285750" marR="0" lvl="0" indent="-28575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</a:pP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Philippines (4.4)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and </a:t>
              </a: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Indonesia (4.3)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has high </a:t>
              </a: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average customer ratings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, indicating </a:t>
              </a: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high customer satisfaction and quality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.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R="0" lvl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</a:pP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285750" marR="0" lvl="0" indent="-28575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</a:pP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India (2.8)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, despite having the most restaurants, has a </a:t>
              </a: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comparatively low rating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, suggesting </a:t>
              </a: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quality issues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.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R="0" lvl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</a:pP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285750" marR="0" lvl="0" indent="-28575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</a:pP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UK (4.0)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, </a:t>
              </a: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USA (3.9)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, </a:t>
              </a: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Turkey (4.1)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, and </a:t>
              </a: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New Zealand (4.2)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show </a:t>
              </a: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consistently good ratings.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R="0" lvl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</a:pP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285750" marR="0" lvl="0" indent="-28575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</a:pP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Brazil (2.1)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and </a:t>
              </a: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Qatar (2.4)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have the </a:t>
              </a: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lowest average ratings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, indicating </a:t>
              </a: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poor customer experience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US" altLang="en-US" b="0" dirty="0">
                  <a:latin typeface="Arial" panose="020B0604020202020204" pitchFamily="34" charset="0"/>
                </a:rPr>
                <a:t>and </a:t>
              </a: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lack of quality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.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285750" marR="0" lvl="0" indent="-28575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</a:pP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285750" marR="0" lvl="0" indent="-28575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</a:pPr>
              <a:r>
                <a:rPr lang="en-GB" dirty="0"/>
                <a:t>Countries </a:t>
              </a:r>
              <a:r>
                <a:rPr lang="en-GB" b="0" dirty="0"/>
                <a:t>with</a:t>
              </a:r>
              <a:r>
                <a:rPr lang="en-GB" dirty="0"/>
                <a:t> </a:t>
              </a:r>
              <a:r>
                <a:rPr lang="en-GB" b="1" dirty="0"/>
                <a:t>low ratings </a:t>
              </a:r>
              <a:r>
                <a:rPr lang="en-GB" b="0" dirty="0"/>
                <a:t>and</a:t>
              </a:r>
              <a:r>
                <a:rPr lang="en-GB" b="1" dirty="0"/>
                <a:t> low competition</a:t>
              </a:r>
              <a:r>
                <a:rPr lang="en-GB" dirty="0"/>
                <a:t> </a:t>
              </a:r>
              <a:r>
                <a:rPr lang="en-GB" b="0" dirty="0"/>
                <a:t>can be </a:t>
              </a:r>
              <a:r>
                <a:rPr lang="en-GB" b="1" dirty="0"/>
                <a:t>ideal </a:t>
              </a:r>
              <a:r>
                <a:rPr lang="en-GB" b="0" dirty="0"/>
                <a:t>for opening newer restaurants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285750" marR="0" lvl="0" indent="-28575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</a:pPr>
              <a:endParaRPr lang="en-US" altLang="en-US" b="0" dirty="0">
                <a:latin typeface="Arial" panose="020B0604020202020204" pitchFamily="34" charset="0"/>
              </a:endParaRPr>
            </a:p>
            <a:p>
              <a:pPr marL="285750" marR="0" lvl="0" indent="-28575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</a:pP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en-US" b="0" dirty="0"/>
            </a:p>
          </p:txBody>
        </p:sp>
      </p:grp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矩形 17"/>
          <p:cNvSpPr/>
          <p:nvPr/>
        </p:nvSpPr>
        <p:spPr>
          <a:xfrm>
            <a:off x="7523235" y="6559239"/>
            <a:ext cx="1920897" cy="212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矩形 14"/>
          <p:cNvSpPr/>
          <p:nvPr/>
        </p:nvSpPr>
        <p:spPr>
          <a:xfrm>
            <a:off x="7246872" y="838717"/>
            <a:ext cx="4394521" cy="455700"/>
          </a:xfrm>
          <a:prstGeom prst="rect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Average Ratings per Country</a:t>
            </a:r>
            <a:endParaRPr lang="zh-CN" altLang="en-US" sz="2400" i="1" dirty="0">
              <a:cs typeface="+mn-ea"/>
              <a:sym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r="365"/>
          <a:stretch>
            <a:fillRect/>
          </a:stretch>
        </p:blipFill>
        <p:spPr>
          <a:xfrm>
            <a:off x="0" y="1786283"/>
            <a:ext cx="6879701" cy="2863539"/>
          </a:xfrm>
          <a:prstGeom prst="rect">
            <a:avLst/>
          </a:prstGeom>
        </p:spPr>
      </p:pic>
    </p:spTree>
  </p:cSld>
  <p:clrMapOvr>
    <a:masterClrMapping/>
  </p:clrMapOvr>
  <p:transition spd="slow" advClick="0"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43439" y="80629"/>
            <a:ext cx="6619121" cy="627069"/>
            <a:chOff x="2315028" y="2466430"/>
            <a:chExt cx="8322071" cy="788400"/>
          </a:xfrm>
        </p:grpSpPr>
        <p:sp>
          <p:nvSpPr>
            <p:cNvPr id="9" name="流程图: 手动输入 24"/>
            <p:cNvSpPr/>
            <p:nvPr/>
          </p:nvSpPr>
          <p:spPr>
            <a:xfrm rot="5400000" flipV="1">
              <a:off x="3843225" y="1577863"/>
              <a:ext cx="148771" cy="3205163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90"/>
                <a:gd name="connsiteY0-2" fmla="*/ 527 h 8527"/>
                <a:gd name="connsiteX1-3" fmla="*/ 10190 w 10190"/>
                <a:gd name="connsiteY1-4" fmla="*/ 0 h 8527"/>
                <a:gd name="connsiteX2-5" fmla="*/ 10000 w 10190"/>
                <a:gd name="connsiteY2-6" fmla="*/ 8527 h 8527"/>
                <a:gd name="connsiteX3-7" fmla="*/ 0 w 10190"/>
                <a:gd name="connsiteY3-8" fmla="*/ 8527 h 8527"/>
                <a:gd name="connsiteX4-9" fmla="*/ 0 w 10190"/>
                <a:gd name="connsiteY4-10" fmla="*/ 527 h 852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190" h="8527">
                  <a:moveTo>
                    <a:pt x="0" y="527"/>
                  </a:moveTo>
                  <a:lnTo>
                    <a:pt x="10190" y="0"/>
                  </a:lnTo>
                  <a:cubicBezTo>
                    <a:pt x="10127" y="2842"/>
                    <a:pt x="10063" y="5685"/>
                    <a:pt x="10000" y="8527"/>
                  </a:cubicBezTo>
                  <a:lnTo>
                    <a:pt x="0" y="8527"/>
                  </a:lnTo>
                  <a:lnTo>
                    <a:pt x="0" y="527"/>
                  </a:lnTo>
                  <a:close/>
                </a:path>
              </a:pathLst>
            </a:custGeom>
            <a:solidFill>
              <a:srgbClr val="E2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315028" y="2466430"/>
              <a:ext cx="8322071" cy="6578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i="1" dirty="0"/>
                <a:t>Impact of Delivery &amp; Booking on Ratings</a:t>
              </a:r>
              <a:endParaRPr lang="en-GB" sz="2800" i="1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879701" y="393290"/>
            <a:ext cx="5096785" cy="6459459"/>
            <a:chOff x="6879702" y="1371444"/>
            <a:chExt cx="3959748" cy="5481305"/>
          </a:xfrm>
        </p:grpSpPr>
        <p:sp>
          <p:nvSpPr>
            <p:cNvPr id="14" name="矩形 13"/>
            <p:cNvSpPr/>
            <p:nvPr/>
          </p:nvSpPr>
          <p:spPr>
            <a:xfrm>
              <a:off x="7094357" y="1371444"/>
              <a:ext cx="3745093" cy="5481305"/>
            </a:xfrm>
            <a:prstGeom prst="rect">
              <a:avLst/>
            </a:prstGeom>
            <a:solidFill>
              <a:srgbClr val="E2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879702" y="1550116"/>
              <a:ext cx="3775869" cy="53026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6" name="文本框 22"/>
            <p:cNvSpPr txBox="1"/>
            <p:nvPr/>
          </p:nvSpPr>
          <p:spPr>
            <a:xfrm>
              <a:off x="7094357" y="2136114"/>
              <a:ext cx="3484756" cy="3551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buNone/>
                <a:defRPr sz="1400" b="1"/>
              </a:lvl1pPr>
              <a:lvl2pPr marL="628650" lvl="1" indent="-171450" algn="just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0" sz="1400" b="0" i="0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marR="0" lvl="0" indent="-28575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</a:pPr>
              <a:endPara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IN" sz="1400" b="1" dirty="0"/>
                <a:t>  Red bars</a:t>
              </a:r>
              <a:r>
                <a:rPr lang="en-IN" sz="1400" dirty="0"/>
                <a:t> </a:t>
              </a:r>
              <a:r>
                <a:rPr lang="en-IN" sz="1400" b="0" dirty="0"/>
                <a:t>indicate</a:t>
              </a:r>
              <a:r>
                <a:rPr lang="en-IN" b="0" dirty="0"/>
                <a:t> </a:t>
              </a:r>
              <a:r>
                <a:rPr lang="en-IN" dirty="0"/>
                <a:t>availability</a:t>
              </a:r>
              <a:r>
                <a:rPr lang="en-IN" b="0" dirty="0"/>
                <a:t> of the feature</a:t>
              </a:r>
              <a:endParaRPr lang="en-IN" sz="1400" b="1" dirty="0"/>
            </a:p>
            <a:p>
              <a:pPr algn="just"/>
              <a:endParaRPr lang="en-IN" sz="1400" dirty="0"/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IN" sz="1400" b="1" dirty="0"/>
                <a:t>  Green bars</a:t>
              </a:r>
              <a:r>
                <a:rPr lang="en-IN" sz="1400" dirty="0"/>
                <a:t> </a:t>
              </a:r>
              <a:r>
                <a:rPr lang="en-IN" b="0" dirty="0"/>
                <a:t>indicate </a:t>
              </a:r>
              <a:r>
                <a:rPr lang="en-IN" dirty="0"/>
                <a:t>unavailability</a:t>
              </a:r>
              <a:r>
                <a:rPr lang="en-IN" b="0" dirty="0"/>
                <a:t> of the feature</a:t>
              </a:r>
              <a:endParaRPr lang="en-IN" sz="1100" b="1" dirty="0"/>
            </a:p>
            <a:p>
              <a:pPr marL="285750" marR="0" lvl="0" indent="-28575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</a:pPr>
              <a:endParaRPr kumimoji="0" lang="en-GB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</a:pP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Online Delivery </a:t>
              </a:r>
              <a:r>
                <a:rPr lang="en-US" altLang="en-US" dirty="0" err="1">
                  <a:latin typeface="Arial" panose="020B0604020202020204" pitchFamily="34" charset="0"/>
                </a:rPr>
                <a:t>a</a:t>
              </a:r>
              <a:r>
                <a:rPr kumimoji="0" lang="en-US" altLang="en-US" sz="1400" b="1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vailablity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has</a:t>
              </a:r>
              <a:r>
                <a:rPr lang="en-US" altLang="en-US" b="0" dirty="0">
                  <a:latin typeface="Arial" panose="020B0604020202020204" pitchFamily="34" charset="0"/>
                </a:rPr>
                <a:t> </a:t>
              </a:r>
              <a:r>
                <a:rPr lang="en-US" altLang="en-US" dirty="0">
                  <a:latin typeface="Arial" panose="020B0604020202020204" pitchFamily="34" charset="0"/>
                </a:rPr>
                <a:t>a</a:t>
              </a: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verage </a:t>
              </a:r>
              <a:r>
                <a:rPr lang="en-US" altLang="en-US" dirty="0">
                  <a:latin typeface="Arial" panose="020B0604020202020204" pitchFamily="34" charset="0"/>
                </a:rPr>
                <a:t>r</a:t>
              </a: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ating</a:t>
              </a:r>
              <a:r>
                <a:rPr lang="en-US" altLang="en-US" dirty="0">
                  <a:latin typeface="Arial" panose="020B0604020202020204" pitchFamily="34" charset="0"/>
                </a:rPr>
                <a:t> </a:t>
              </a:r>
              <a:r>
                <a:rPr lang="en-US" altLang="en-US" b="0" dirty="0">
                  <a:latin typeface="Arial" panose="020B0604020202020204" pitchFamily="34" charset="0"/>
                </a:rPr>
                <a:t>of</a:t>
              </a: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     3.3 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over </a:t>
              </a:r>
              <a:r>
                <a:rPr kumimoji="0" lang="en-US" altLang="en-US" sz="1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2451 restaurants</a:t>
              </a:r>
              <a:r>
                <a:rPr lang="en-US" altLang="en-US" dirty="0">
                  <a:latin typeface="Arial" panose="020B0604020202020204" pitchFamily="34" charset="0"/>
                </a:rPr>
                <a:t> </a:t>
              </a:r>
              <a:r>
                <a:rPr lang="en-US" altLang="en-US" b="0" dirty="0">
                  <a:latin typeface="Arial" panose="020B0604020202020204" pitchFamily="34" charset="0"/>
                </a:rPr>
                <a:t>and </a:t>
              </a:r>
              <a:r>
                <a:rPr lang="en-US" altLang="en-US" dirty="0">
                  <a:latin typeface="Arial" panose="020B0604020202020204" pitchFamily="34" charset="0"/>
                </a:rPr>
                <a:t>unavailability </a:t>
              </a:r>
              <a:r>
                <a:rPr lang="en-US" altLang="en-US" b="0" dirty="0">
                  <a:latin typeface="Arial" panose="020B0604020202020204" pitchFamily="34" charset="0"/>
                </a:rPr>
                <a:t>has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US" altLang="en-US" dirty="0">
                  <a:latin typeface="Arial" panose="020B0604020202020204" pitchFamily="34" charset="0"/>
                </a:rPr>
                <a:t>a</a:t>
              </a: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verage </a:t>
              </a:r>
              <a:r>
                <a:rPr lang="en-US" altLang="en-US" dirty="0">
                  <a:latin typeface="Arial" panose="020B0604020202020204" pitchFamily="34" charset="0"/>
                </a:rPr>
                <a:t>r</a:t>
              </a: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ating 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of </a:t>
              </a: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2.8 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over </a:t>
              </a:r>
              <a:r>
                <a:rPr kumimoji="0" lang="en-US" altLang="en-US" sz="1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7100 restaurants.</a:t>
              </a:r>
              <a:endParaRPr lang="en-US" altLang="en-US" b="0" dirty="0">
                <a:latin typeface="Arial" panose="020B0604020202020204" pitchFamily="34" charset="0"/>
              </a:endParaRPr>
            </a:p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</a:pP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285750" indent="-285750" algn="l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Table Booking </a:t>
              </a:r>
              <a:r>
                <a:rPr lang="en-US" altLang="en-US" dirty="0" err="1">
                  <a:latin typeface="Arial" panose="020B0604020202020204" pitchFamily="34" charset="0"/>
                </a:rPr>
                <a:t>a</a:t>
              </a:r>
              <a:r>
                <a:rPr kumimoji="0" lang="en-US" altLang="en-US" sz="1400" b="1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vailablity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has</a:t>
              </a:r>
              <a:r>
                <a:rPr lang="en-US" altLang="en-US" b="0" dirty="0">
                  <a:latin typeface="Arial" panose="020B0604020202020204" pitchFamily="34" charset="0"/>
                </a:rPr>
                <a:t> </a:t>
              </a:r>
              <a:r>
                <a:rPr lang="en-US" altLang="en-US" dirty="0">
                  <a:latin typeface="Arial" panose="020B0604020202020204" pitchFamily="34" charset="0"/>
                </a:rPr>
                <a:t>a</a:t>
              </a: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verage </a:t>
              </a:r>
              <a:r>
                <a:rPr lang="en-US" altLang="en-US" dirty="0">
                  <a:latin typeface="Arial" panose="020B0604020202020204" pitchFamily="34" charset="0"/>
                </a:rPr>
                <a:t>r</a:t>
              </a: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ating</a:t>
              </a:r>
              <a:r>
                <a:rPr lang="en-US" altLang="en-US" dirty="0">
                  <a:latin typeface="Arial" panose="020B0604020202020204" pitchFamily="34" charset="0"/>
                </a:rPr>
                <a:t> </a:t>
              </a:r>
              <a:r>
                <a:rPr lang="en-US" altLang="en-US" b="0" dirty="0">
                  <a:latin typeface="Arial" panose="020B0604020202020204" pitchFamily="34" charset="0"/>
                </a:rPr>
                <a:t>of</a:t>
              </a: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     3.5 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over </a:t>
              </a:r>
              <a:r>
                <a:rPr lang="en-US" altLang="en-US" dirty="0">
                  <a:latin typeface="Arial" panose="020B0604020202020204" pitchFamily="34" charset="0"/>
                </a:rPr>
                <a:t>1158</a:t>
              </a:r>
              <a:r>
                <a:rPr kumimoji="0" lang="en-US" altLang="en-US" sz="1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restaurants</a:t>
              </a:r>
              <a:r>
                <a:rPr lang="en-US" altLang="en-US" dirty="0">
                  <a:latin typeface="Arial" panose="020B0604020202020204" pitchFamily="34" charset="0"/>
                </a:rPr>
                <a:t> </a:t>
              </a:r>
              <a:r>
                <a:rPr lang="en-US" altLang="en-US" b="0" dirty="0">
                  <a:latin typeface="Arial" panose="020B0604020202020204" pitchFamily="34" charset="0"/>
                </a:rPr>
                <a:t>and </a:t>
              </a:r>
              <a:r>
                <a:rPr lang="en-US" altLang="en-US" dirty="0">
                  <a:latin typeface="Arial" panose="020B0604020202020204" pitchFamily="34" charset="0"/>
                </a:rPr>
                <a:t>unavailability </a:t>
              </a:r>
              <a:r>
                <a:rPr lang="en-US" altLang="en-US" b="0" dirty="0">
                  <a:latin typeface="Arial" panose="020B0604020202020204" pitchFamily="34" charset="0"/>
                </a:rPr>
                <a:t>has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US" altLang="en-US" dirty="0">
                  <a:latin typeface="Arial" panose="020B0604020202020204" pitchFamily="34" charset="0"/>
                </a:rPr>
                <a:t>a</a:t>
              </a: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verage </a:t>
              </a:r>
              <a:r>
                <a:rPr lang="en-US" altLang="en-US" dirty="0">
                  <a:latin typeface="Arial" panose="020B0604020202020204" pitchFamily="34" charset="0"/>
                </a:rPr>
                <a:t>r</a:t>
              </a: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ating 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of </a:t>
              </a: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2.8 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over </a:t>
              </a:r>
              <a:r>
                <a:rPr kumimoji="0" lang="en-US" altLang="en-US" sz="1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8393 restaurants.</a:t>
              </a:r>
              <a:endParaRPr lang="en-US" altLang="en-US" b="0" dirty="0">
                <a:latin typeface="Arial" panose="020B0604020202020204" pitchFamily="34" charset="0"/>
              </a:endParaRPr>
            </a:p>
            <a:p>
              <a:pPr marL="285750" indent="-285750" algn="l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285750" indent="-285750" algn="l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kumimoji="0" lang="en-US" altLang="en-US" sz="1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Providing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both </a:t>
              </a:r>
              <a:r>
                <a:rPr kumimoji="0" lang="en-US" altLang="en-US" sz="1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delivery and booking 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options is strongly impacts with </a:t>
              </a:r>
              <a:r>
                <a:rPr kumimoji="0" lang="en-US" altLang="en-US" sz="1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higher ratings.</a:t>
              </a:r>
              <a:endPara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285750" marR="0" lvl="0" indent="-28575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</a:pP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285750" marR="0" lvl="0" indent="-28575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</a:pPr>
              <a:endParaRPr lang="en-US" altLang="en-US" b="0" dirty="0">
                <a:latin typeface="Arial" panose="020B0604020202020204" pitchFamily="34" charset="0"/>
              </a:endParaRPr>
            </a:p>
            <a:p>
              <a:pPr marL="285750" marR="0" lvl="0" indent="-28575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</a:pP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en-US" b="0" dirty="0"/>
            </a:p>
          </p:txBody>
        </p:sp>
      </p:grp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矩形 17"/>
          <p:cNvSpPr/>
          <p:nvPr/>
        </p:nvSpPr>
        <p:spPr>
          <a:xfrm>
            <a:off x="7523235" y="6559239"/>
            <a:ext cx="1920897" cy="212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矩形 14"/>
          <p:cNvSpPr/>
          <p:nvPr/>
        </p:nvSpPr>
        <p:spPr>
          <a:xfrm>
            <a:off x="7246872" y="838717"/>
            <a:ext cx="4394521" cy="455700"/>
          </a:xfrm>
          <a:prstGeom prst="rect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Average Ratings per Feature</a:t>
            </a:r>
            <a:endParaRPr lang="zh-CN" altLang="en-US" sz="2400" i="1" dirty="0">
              <a:cs typeface="+mn-ea"/>
              <a:sym typeface="+mn-lt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8130" y="958510"/>
            <a:ext cx="5613317" cy="5247505"/>
          </a:xfrm>
          <a:prstGeom prst="rect">
            <a:avLst/>
          </a:prstGeom>
        </p:spPr>
      </p:pic>
    </p:spTree>
  </p:cSld>
  <p:clrMapOvr>
    <a:masterClrMapping/>
  </p:clrMapOvr>
  <p:transition spd="slow" advClick="0"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43440" y="80629"/>
            <a:ext cx="4879754" cy="627069"/>
            <a:chOff x="2315029" y="2466430"/>
            <a:chExt cx="6135204" cy="788400"/>
          </a:xfrm>
        </p:grpSpPr>
        <p:sp>
          <p:nvSpPr>
            <p:cNvPr id="9" name="流程图: 手动输入 24"/>
            <p:cNvSpPr/>
            <p:nvPr/>
          </p:nvSpPr>
          <p:spPr>
            <a:xfrm rot="5400000" flipV="1">
              <a:off x="3843225" y="1577863"/>
              <a:ext cx="148771" cy="3205163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90"/>
                <a:gd name="connsiteY0-2" fmla="*/ 527 h 8527"/>
                <a:gd name="connsiteX1-3" fmla="*/ 10190 w 10190"/>
                <a:gd name="connsiteY1-4" fmla="*/ 0 h 8527"/>
                <a:gd name="connsiteX2-5" fmla="*/ 10000 w 10190"/>
                <a:gd name="connsiteY2-6" fmla="*/ 8527 h 8527"/>
                <a:gd name="connsiteX3-7" fmla="*/ 0 w 10190"/>
                <a:gd name="connsiteY3-8" fmla="*/ 8527 h 8527"/>
                <a:gd name="connsiteX4-9" fmla="*/ 0 w 10190"/>
                <a:gd name="connsiteY4-10" fmla="*/ 527 h 852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190" h="8527">
                  <a:moveTo>
                    <a:pt x="0" y="527"/>
                  </a:moveTo>
                  <a:lnTo>
                    <a:pt x="10190" y="0"/>
                  </a:lnTo>
                  <a:cubicBezTo>
                    <a:pt x="10127" y="2842"/>
                    <a:pt x="10063" y="5685"/>
                    <a:pt x="10000" y="8527"/>
                  </a:cubicBezTo>
                  <a:lnTo>
                    <a:pt x="0" y="8527"/>
                  </a:lnTo>
                  <a:lnTo>
                    <a:pt x="0" y="527"/>
                  </a:lnTo>
                  <a:close/>
                </a:path>
              </a:pathLst>
            </a:custGeom>
            <a:solidFill>
              <a:srgbClr val="E2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335047" y="2466430"/>
              <a:ext cx="6115186" cy="6578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i="1" dirty="0"/>
                <a:t>Food Expenditure by Country</a:t>
              </a:r>
              <a:endParaRPr lang="en-GB" altLang="en-US" sz="2800" i="1" dirty="0"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879701" y="393290"/>
            <a:ext cx="5096785" cy="6459459"/>
            <a:chOff x="6879702" y="1371444"/>
            <a:chExt cx="3959748" cy="5481305"/>
          </a:xfrm>
        </p:grpSpPr>
        <p:sp>
          <p:nvSpPr>
            <p:cNvPr id="14" name="矩形 13"/>
            <p:cNvSpPr/>
            <p:nvPr/>
          </p:nvSpPr>
          <p:spPr>
            <a:xfrm>
              <a:off x="7094357" y="1371444"/>
              <a:ext cx="3745093" cy="5481305"/>
            </a:xfrm>
            <a:prstGeom prst="rect">
              <a:avLst/>
            </a:prstGeom>
            <a:solidFill>
              <a:srgbClr val="E2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879702" y="1550116"/>
              <a:ext cx="3775869" cy="53026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6" name="文本框 22"/>
            <p:cNvSpPr txBox="1"/>
            <p:nvPr/>
          </p:nvSpPr>
          <p:spPr>
            <a:xfrm>
              <a:off x="7094357" y="2136114"/>
              <a:ext cx="3484756" cy="4648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buNone/>
                <a:defRPr sz="1400" b="1"/>
              </a:lvl1pPr>
              <a:lvl2pPr marL="628650" lvl="1" indent="-171450" algn="just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0" sz="1400" b="0" i="0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marR="0" lvl="0" indent="-28575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</a:pPr>
              <a:endPara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IN" sz="1400" b="1" dirty="0"/>
                <a:t>  Red bars</a:t>
              </a:r>
              <a:r>
                <a:rPr lang="en-IN" sz="1400" dirty="0"/>
                <a:t> </a:t>
              </a:r>
              <a:r>
                <a:rPr lang="en-IN" sz="1400" b="0" dirty="0"/>
                <a:t>are</a:t>
              </a:r>
              <a:r>
                <a:rPr lang="en-IN" sz="1400" dirty="0"/>
                <a:t> </a:t>
              </a:r>
              <a:r>
                <a:rPr lang="en-IN" sz="1400" b="1" dirty="0"/>
                <a:t>highly competitive markets </a:t>
              </a:r>
              <a:endParaRPr lang="en-IN" sz="1400" b="1" dirty="0"/>
            </a:p>
            <a:p>
              <a:pPr algn="just"/>
              <a:endParaRPr lang="en-IN" sz="1400" dirty="0"/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IN" sz="1400" b="1" dirty="0"/>
                <a:t>  Green bars</a:t>
              </a:r>
              <a:r>
                <a:rPr lang="en-IN" sz="1400" dirty="0"/>
                <a:t> </a:t>
              </a:r>
              <a:r>
                <a:rPr lang="en-IN" sz="1400" b="0" dirty="0"/>
                <a:t>are</a:t>
              </a:r>
              <a:r>
                <a:rPr lang="en-IN" sz="1400" dirty="0"/>
                <a:t> </a:t>
              </a:r>
              <a:r>
                <a:rPr lang="en-IN" sz="1400" b="1" dirty="0"/>
                <a:t>Low competitive markets</a:t>
              </a:r>
              <a:endParaRPr lang="en-IN" sz="1400" b="1" dirty="0"/>
            </a:p>
            <a:p>
              <a:pPr marR="0" lvl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</a:pPr>
              <a:endPara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285750" marR="0" lvl="0" indent="-28575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</a:pP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Qatar, Singapore, and United Arab Emirates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has the </a:t>
              </a: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highest average food expenditure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, </a:t>
              </a: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insuitable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for </a:t>
              </a: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high end restaurants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.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R="0" lvl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</a:pP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285750" marR="0" lvl="0" indent="-28575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</a:pP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India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and </a:t>
              </a: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Brazil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show </a:t>
              </a: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lower average food costs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, which shows </a:t>
              </a: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budget conscious customer behavior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.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R="0" lvl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</a:pP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285750" marR="0" lvl="0" indent="-28575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</a:pP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Moderate pricing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is seen in countries like </a:t>
              </a: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USA, UK, Canada, and Australia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, suggesting affordability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285750" marR="0" lvl="0" indent="-28575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</a:pP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285750" marR="0" lvl="0" indent="-28575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</a:pPr>
              <a:r>
                <a:rPr lang="en-GB" dirty="0"/>
                <a:t>Countries </a:t>
              </a:r>
              <a:r>
                <a:rPr lang="en-GB" b="0" dirty="0"/>
                <a:t>with</a:t>
              </a:r>
              <a:r>
                <a:rPr lang="en-GB" dirty="0"/>
                <a:t> F</a:t>
              </a:r>
              <a:r>
                <a:rPr lang="en-GB" b="1" dirty="0"/>
                <a:t>ood expenditure below the average </a:t>
              </a:r>
              <a:r>
                <a:rPr lang="en-GB" b="0" dirty="0"/>
                <a:t>and</a:t>
              </a:r>
              <a:r>
                <a:rPr lang="en-GB" b="1" dirty="0"/>
                <a:t> low competition</a:t>
              </a:r>
              <a:r>
                <a:rPr lang="en-GB" dirty="0"/>
                <a:t> </a:t>
              </a:r>
              <a:r>
                <a:rPr lang="en-GB" b="0" dirty="0"/>
                <a:t>can be </a:t>
              </a:r>
              <a:r>
                <a:rPr lang="en-GB" b="1" dirty="0"/>
                <a:t>ideal </a:t>
              </a:r>
              <a:r>
                <a:rPr lang="en-GB" b="0" dirty="0"/>
                <a:t>for opening newer restaurants</a:t>
              </a:r>
              <a:endParaRPr lang="en-GB" b="0" dirty="0"/>
            </a:p>
            <a:p>
              <a:pPr marL="285750" marR="0" lvl="0" indent="-28575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</a:pPr>
              <a:endParaRPr kumimoji="0" lang="en-GB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285750" marR="0" lvl="0" indent="-28575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</a:pP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285750" marR="0" lvl="0" indent="-28575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</a:pPr>
              <a:endParaRPr lang="en-US" altLang="en-US" b="0" dirty="0">
                <a:latin typeface="Arial" panose="020B0604020202020204" pitchFamily="34" charset="0"/>
              </a:endParaRPr>
            </a:p>
            <a:p>
              <a:pPr marL="285750" marR="0" lvl="0" indent="-28575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</a:pP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en-US" b="0" dirty="0"/>
            </a:p>
          </p:txBody>
        </p:sp>
      </p:grp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矩形 17"/>
          <p:cNvSpPr/>
          <p:nvPr/>
        </p:nvSpPr>
        <p:spPr>
          <a:xfrm>
            <a:off x="7523235" y="6559239"/>
            <a:ext cx="1920897" cy="212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矩形 14"/>
          <p:cNvSpPr/>
          <p:nvPr/>
        </p:nvSpPr>
        <p:spPr>
          <a:xfrm>
            <a:off x="7246872" y="838717"/>
            <a:ext cx="4394521" cy="455700"/>
          </a:xfrm>
          <a:prstGeom prst="rect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Average Cost for Two (in INR)</a:t>
            </a:r>
            <a:endParaRPr lang="zh-CN" altLang="en-US" sz="2400" i="1" dirty="0">
              <a:cs typeface="+mn-ea"/>
              <a:sym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976" y="1853525"/>
            <a:ext cx="6657579" cy="3672569"/>
          </a:xfrm>
          <a:prstGeom prst="rect">
            <a:avLst/>
          </a:prstGeom>
        </p:spPr>
      </p:pic>
      <p:sp>
        <p:nvSpPr>
          <p:cNvPr id="7" name="矩形 14"/>
          <p:cNvSpPr/>
          <p:nvPr/>
        </p:nvSpPr>
        <p:spPr>
          <a:xfrm>
            <a:off x="259362" y="5526094"/>
            <a:ext cx="6521927" cy="742538"/>
          </a:xfrm>
          <a:prstGeom prst="rect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algn="just">
              <a:lnSpc>
                <a:spcPct val="107000"/>
              </a:lnSpc>
              <a:spcAft>
                <a:spcPts val="800"/>
              </a:spcAft>
            </a:pPr>
            <a:r>
              <a:rPr lang="en-GB" sz="1800" b="1" kern="1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AVERAGE FOOD EXPENDITURE (INR) FOR TWO AMONG LOW COMPETITORS </a:t>
            </a:r>
            <a:r>
              <a:rPr lang="en-GB" sz="1800" kern="1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b="1" kern="1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GB" sz="1800" kern="1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₹2,819</a:t>
            </a:r>
            <a:endParaRPr lang="en-GB" sz="1800" kern="1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84731" y="80629"/>
            <a:ext cx="6619121" cy="627067"/>
            <a:chOff x="2241216" y="2466432"/>
            <a:chExt cx="8322071" cy="788398"/>
          </a:xfrm>
        </p:grpSpPr>
        <p:sp>
          <p:nvSpPr>
            <p:cNvPr id="9" name="流程图: 手动输入 24"/>
            <p:cNvSpPr/>
            <p:nvPr/>
          </p:nvSpPr>
          <p:spPr>
            <a:xfrm rot="5400000" flipV="1">
              <a:off x="3843225" y="1577863"/>
              <a:ext cx="148771" cy="3205163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90"/>
                <a:gd name="connsiteY0-2" fmla="*/ 527 h 8527"/>
                <a:gd name="connsiteX1-3" fmla="*/ 10190 w 10190"/>
                <a:gd name="connsiteY1-4" fmla="*/ 0 h 8527"/>
                <a:gd name="connsiteX2-5" fmla="*/ 10000 w 10190"/>
                <a:gd name="connsiteY2-6" fmla="*/ 8527 h 8527"/>
                <a:gd name="connsiteX3-7" fmla="*/ 0 w 10190"/>
                <a:gd name="connsiteY3-8" fmla="*/ 8527 h 8527"/>
                <a:gd name="connsiteX4-9" fmla="*/ 0 w 10190"/>
                <a:gd name="connsiteY4-10" fmla="*/ 527 h 852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190" h="8527">
                  <a:moveTo>
                    <a:pt x="0" y="527"/>
                  </a:moveTo>
                  <a:lnTo>
                    <a:pt x="10190" y="0"/>
                  </a:lnTo>
                  <a:cubicBezTo>
                    <a:pt x="10127" y="2842"/>
                    <a:pt x="10063" y="5685"/>
                    <a:pt x="10000" y="8527"/>
                  </a:cubicBezTo>
                  <a:lnTo>
                    <a:pt x="0" y="8527"/>
                  </a:lnTo>
                  <a:lnTo>
                    <a:pt x="0" y="527"/>
                  </a:lnTo>
                  <a:close/>
                </a:path>
              </a:pathLst>
            </a:custGeom>
            <a:solidFill>
              <a:srgbClr val="E2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241216" y="2466432"/>
              <a:ext cx="8322071" cy="657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i="1" dirty="0"/>
                <a:t>Restaurant Distribution by Price Range</a:t>
              </a:r>
              <a:endParaRPr lang="en-GB" sz="2800" i="1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879701" y="393290"/>
            <a:ext cx="5096785" cy="6459459"/>
            <a:chOff x="6879702" y="1371444"/>
            <a:chExt cx="3959748" cy="5481305"/>
          </a:xfrm>
        </p:grpSpPr>
        <p:sp>
          <p:nvSpPr>
            <p:cNvPr id="14" name="矩形 13"/>
            <p:cNvSpPr/>
            <p:nvPr/>
          </p:nvSpPr>
          <p:spPr>
            <a:xfrm>
              <a:off x="7094357" y="1371444"/>
              <a:ext cx="3745093" cy="5481305"/>
            </a:xfrm>
            <a:prstGeom prst="rect">
              <a:avLst/>
            </a:prstGeom>
            <a:solidFill>
              <a:srgbClr val="E2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879702" y="1550116"/>
              <a:ext cx="3775869" cy="53026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6" name="文本框 22"/>
            <p:cNvSpPr txBox="1"/>
            <p:nvPr/>
          </p:nvSpPr>
          <p:spPr>
            <a:xfrm>
              <a:off x="7094357" y="2136114"/>
              <a:ext cx="3484756" cy="3369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buNone/>
                <a:defRPr sz="1400" b="1"/>
              </a:lvl1pPr>
              <a:lvl2pPr marL="628650" lvl="1" indent="-171450" algn="just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0" sz="1400" b="0" i="0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marR="0" lvl="0" indent="-28575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</a:pP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</a:pPr>
              <a:r>
                <a:rPr kumimoji="0" lang="en-US" altLang="en-US" sz="1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Most restaurants 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fall under the </a:t>
              </a:r>
              <a:r>
                <a:rPr kumimoji="0" lang="en-US" altLang="en-US" sz="1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price range 1 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category  - </a:t>
              </a:r>
              <a:r>
                <a:rPr kumimoji="0" lang="en-US" altLang="en-US" sz="1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4444 restaurants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. Indicates a </a:t>
              </a:r>
              <a:r>
                <a:rPr kumimoji="0" lang="en-US" altLang="en-US" sz="1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highly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en-US" sz="1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budget efficient 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restaurants across the globe.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</a:pP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</a:pPr>
              <a:r>
                <a:rPr kumimoji="0" lang="en-US" altLang="en-US" sz="1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Mid-range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options (</a:t>
              </a:r>
              <a:r>
                <a:rPr kumimoji="0" lang="en-US" altLang="en-US" sz="1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Price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en-US" sz="1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Range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en-US" sz="1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2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) are the second most common — </a:t>
              </a:r>
              <a:r>
                <a:rPr kumimoji="0" lang="en-US" altLang="en-US" sz="1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3113 restaurants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.</a:t>
              </a:r>
              <a:endParaRPr lang="en-US" altLang="en-US" b="0" dirty="0">
                <a:latin typeface="Arial" panose="020B0604020202020204" pitchFamily="34" charset="0"/>
              </a:endParaRPr>
            </a:p>
            <a:p>
              <a:pPr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</a:pP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</a:pPr>
              <a:r>
                <a:rPr kumimoji="0" lang="en-US" altLang="en-US" sz="1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High-end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restaurants (</a:t>
              </a:r>
              <a:r>
                <a:rPr kumimoji="0" lang="en-US" altLang="en-US" sz="1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Price Range 3 &amp; 4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) are much lesser </a:t>
              </a:r>
              <a:r>
                <a:rPr kumimoji="0" lang="en-US" altLang="en-US" sz="1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1408 and 586 respectively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.</a:t>
              </a:r>
              <a:endParaRPr lang="en-US" altLang="en-US" b="0" dirty="0">
                <a:latin typeface="Arial" panose="020B0604020202020204" pitchFamily="34" charset="0"/>
              </a:endParaRPr>
            </a:p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</a:pP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The </a:t>
              </a:r>
              <a:r>
                <a:rPr kumimoji="0" lang="en-US" altLang="en-US" sz="1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majority of restaurants 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are clustered in </a:t>
              </a:r>
              <a:r>
                <a:rPr kumimoji="0" lang="en-US" altLang="en-US" sz="1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affordable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ranges, suggesting </a:t>
              </a:r>
              <a:r>
                <a:rPr kumimoji="0" lang="en-US" altLang="en-US" sz="1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price is a major factor 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influencing the success.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285750" marR="0" lvl="0" indent="-28575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</a:pPr>
              <a:endParaRPr lang="en-US" altLang="en-US" b="0" dirty="0">
                <a:latin typeface="Arial" panose="020B0604020202020204" pitchFamily="34" charset="0"/>
              </a:endParaRPr>
            </a:p>
            <a:p>
              <a:pPr marL="285750" marR="0" lvl="0" indent="-28575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</a:pP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en-US" b="0" dirty="0"/>
            </a:p>
          </p:txBody>
        </p:sp>
      </p:grp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矩形 17"/>
          <p:cNvSpPr/>
          <p:nvPr/>
        </p:nvSpPr>
        <p:spPr>
          <a:xfrm>
            <a:off x="7523235" y="6559239"/>
            <a:ext cx="1920897" cy="212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t="15041"/>
          <a:stretch>
            <a:fillRect/>
          </a:stretch>
        </p:blipFill>
        <p:spPr>
          <a:xfrm>
            <a:off x="342717" y="2004416"/>
            <a:ext cx="6102247" cy="2765761"/>
          </a:xfrm>
          <a:prstGeom prst="rect">
            <a:avLst/>
          </a:prstGeom>
        </p:spPr>
      </p:pic>
    </p:spTree>
  </p:cSld>
  <p:clrMapOvr>
    <a:masterClrMapping/>
  </p:clrMapOvr>
  <p:transition spd="slow" advClick="0"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43441" y="112893"/>
            <a:ext cx="5963492" cy="594802"/>
            <a:chOff x="2315029" y="2506997"/>
            <a:chExt cx="7497764" cy="747832"/>
          </a:xfrm>
        </p:grpSpPr>
        <p:sp>
          <p:nvSpPr>
            <p:cNvPr id="9" name="流程图: 手动输入 24"/>
            <p:cNvSpPr/>
            <p:nvPr/>
          </p:nvSpPr>
          <p:spPr>
            <a:xfrm rot="5400000" flipV="1">
              <a:off x="3843226" y="1577862"/>
              <a:ext cx="148771" cy="320516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90"/>
                <a:gd name="connsiteY0-2" fmla="*/ 527 h 8527"/>
                <a:gd name="connsiteX1-3" fmla="*/ 10190 w 10190"/>
                <a:gd name="connsiteY1-4" fmla="*/ 0 h 8527"/>
                <a:gd name="connsiteX2-5" fmla="*/ 10000 w 10190"/>
                <a:gd name="connsiteY2-6" fmla="*/ 8527 h 8527"/>
                <a:gd name="connsiteX3-7" fmla="*/ 0 w 10190"/>
                <a:gd name="connsiteY3-8" fmla="*/ 8527 h 8527"/>
                <a:gd name="connsiteX4-9" fmla="*/ 0 w 10190"/>
                <a:gd name="connsiteY4-10" fmla="*/ 527 h 852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190" h="8527">
                  <a:moveTo>
                    <a:pt x="0" y="527"/>
                  </a:moveTo>
                  <a:lnTo>
                    <a:pt x="10190" y="0"/>
                  </a:lnTo>
                  <a:cubicBezTo>
                    <a:pt x="10127" y="2842"/>
                    <a:pt x="10063" y="5685"/>
                    <a:pt x="10000" y="8527"/>
                  </a:cubicBezTo>
                  <a:lnTo>
                    <a:pt x="0" y="8527"/>
                  </a:lnTo>
                  <a:lnTo>
                    <a:pt x="0" y="527"/>
                  </a:lnTo>
                  <a:close/>
                </a:path>
              </a:pathLst>
            </a:custGeom>
            <a:solidFill>
              <a:srgbClr val="E2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315029" y="2506997"/>
              <a:ext cx="7497764" cy="6578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i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Country and City Recommendations</a:t>
              </a:r>
              <a:endParaRPr lang="zh-CN" altLang="en-US" sz="2800" i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31907" y="842877"/>
            <a:ext cx="3100259" cy="4839868"/>
            <a:chOff x="892066" y="1758950"/>
            <a:chExt cx="2699650" cy="4194628"/>
          </a:xfrm>
        </p:grpSpPr>
        <p:sp>
          <p:nvSpPr>
            <p:cNvPr id="2" name="折角形 1"/>
            <p:cNvSpPr/>
            <p:nvPr/>
          </p:nvSpPr>
          <p:spPr>
            <a:xfrm>
              <a:off x="892066" y="1758950"/>
              <a:ext cx="2699650" cy="4194628"/>
            </a:xfrm>
            <a:prstGeom prst="foldedCorner">
              <a:avLst/>
            </a:prstGeom>
            <a:solidFill>
              <a:srgbClr val="E20000"/>
            </a:solidFill>
            <a:ln>
              <a:noFill/>
            </a:ln>
            <a:effectLst>
              <a:outerShdw blurRad="1270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文本框 22"/>
            <p:cNvSpPr txBox="1"/>
            <p:nvPr/>
          </p:nvSpPr>
          <p:spPr>
            <a:xfrm>
              <a:off x="1101223" y="2475014"/>
              <a:ext cx="2187150" cy="2921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altLang="zh-CN" sz="1600" dirty="0">
                  <a:solidFill>
                    <a:schemeClr val="bg1"/>
                  </a:solidFill>
                  <a:cs typeface="+mn-ea"/>
                  <a:sym typeface="+mn-lt"/>
                </a:rPr>
                <a:t>Australia</a:t>
              </a:r>
              <a:endParaRPr lang="en-US" altLang="zh-CN" sz="16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altLang="zh-CN" sz="1600" dirty="0">
                  <a:solidFill>
                    <a:schemeClr val="bg1"/>
                  </a:solidFill>
                  <a:cs typeface="+mn-ea"/>
                  <a:sym typeface="+mn-lt"/>
                </a:rPr>
                <a:t>Canada</a:t>
              </a:r>
              <a:endParaRPr lang="en-US" altLang="zh-CN" sz="16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altLang="zh-CN" sz="1600" dirty="0">
                  <a:solidFill>
                    <a:schemeClr val="bg1"/>
                  </a:solidFill>
                  <a:cs typeface="+mn-ea"/>
                  <a:sym typeface="+mn-lt"/>
                </a:rPr>
                <a:t>Indonesia</a:t>
              </a:r>
              <a:endParaRPr lang="en-US" altLang="zh-CN" sz="16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altLang="zh-CN" sz="1600" dirty="0">
                  <a:solidFill>
                    <a:schemeClr val="bg1"/>
                  </a:solidFill>
                  <a:cs typeface="+mn-ea"/>
                  <a:sym typeface="+mn-lt"/>
                </a:rPr>
                <a:t>Turkey</a:t>
              </a:r>
              <a:endParaRPr lang="en-US" altLang="zh-CN" sz="16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altLang="zh-CN" sz="1600" dirty="0">
                  <a:solidFill>
                    <a:schemeClr val="bg1"/>
                  </a:solidFill>
                  <a:cs typeface="+mn-ea"/>
                  <a:sym typeface="+mn-lt"/>
                </a:rPr>
                <a:t>Sri Lanka </a:t>
              </a:r>
              <a:endParaRPr lang="en-US" altLang="zh-CN" sz="16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altLang="zh-CN" sz="1600" dirty="0">
                  <a:solidFill>
                    <a:schemeClr val="bg1"/>
                  </a:solidFill>
                  <a:cs typeface="+mn-ea"/>
                  <a:sym typeface="+mn-lt"/>
                </a:rPr>
                <a:t>Philippines</a:t>
              </a:r>
              <a:endParaRPr lang="en-US" altLang="zh-CN" sz="16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altLang="zh-CN" sz="1600" dirty="0">
                  <a:solidFill>
                    <a:schemeClr val="bg1"/>
                  </a:solidFill>
                  <a:cs typeface="+mn-ea"/>
                  <a:sym typeface="+mn-lt"/>
                </a:rPr>
                <a:t>New Zealand</a:t>
              </a:r>
              <a:endParaRPr lang="en-US" altLang="zh-CN" sz="16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altLang="zh-CN" sz="1600" dirty="0">
                  <a:solidFill>
                    <a:schemeClr val="bg1"/>
                  </a:solidFill>
                  <a:cs typeface="+mn-ea"/>
                  <a:sym typeface="+mn-lt"/>
                </a:rPr>
                <a:t>Qatar</a:t>
              </a:r>
              <a:endParaRPr lang="en-US" altLang="zh-CN" sz="16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altLang="zh-CN" sz="1600" dirty="0">
                  <a:solidFill>
                    <a:schemeClr val="bg1"/>
                  </a:solidFill>
                  <a:cs typeface="+mn-ea"/>
                  <a:sym typeface="+mn-lt"/>
                </a:rPr>
                <a:t>Singapore</a:t>
              </a:r>
              <a:endParaRPr lang="zh-CN" altLang="en-US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212818" y="5591795"/>
              <a:ext cx="376457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141745" y="1976525"/>
              <a:ext cx="1458627" cy="3868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i="1" dirty="0">
                  <a:solidFill>
                    <a:srgbClr val="E20000"/>
                  </a:solidFill>
                  <a:cs typeface="+mn-ea"/>
                  <a:sym typeface="+mn-lt"/>
                </a:rPr>
                <a:t>COUNTRIES</a:t>
              </a:r>
              <a:endParaRPr lang="zh-CN" altLang="en-US" i="1" dirty="0">
                <a:solidFill>
                  <a:srgbClr val="E2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339578" y="842877"/>
            <a:ext cx="3097037" cy="4839868"/>
            <a:chOff x="3978205" y="2021204"/>
            <a:chExt cx="2699650" cy="4194628"/>
          </a:xfrm>
        </p:grpSpPr>
        <p:sp>
          <p:nvSpPr>
            <p:cNvPr id="11" name="折角形 10"/>
            <p:cNvSpPr/>
            <p:nvPr/>
          </p:nvSpPr>
          <p:spPr>
            <a:xfrm>
              <a:off x="3978205" y="2021204"/>
              <a:ext cx="2699650" cy="4194628"/>
            </a:xfrm>
            <a:prstGeom prst="foldedCorner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8" name="文本框 22"/>
            <p:cNvSpPr txBox="1"/>
            <p:nvPr/>
          </p:nvSpPr>
          <p:spPr>
            <a:xfrm>
              <a:off x="4197400" y="2625481"/>
              <a:ext cx="2430515" cy="344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Montville(Australia)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Chatham-Kent(Canada)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Bogor(Indonesia)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Ankara(Turkey)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Istanbul(Turkey)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Colombo(Sri Lanka)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San Juan City(Philippines)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Auckland(New Zealand)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Wellington(New Zealand)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Doha (Qatar)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Singapore(Singapore)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313378" y="5847955"/>
              <a:ext cx="376457" cy="36000"/>
            </a:xfrm>
            <a:prstGeom prst="rect">
              <a:avLst/>
            </a:prstGeom>
            <a:solidFill>
              <a:srgbClr val="E2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248868" y="2238779"/>
              <a:ext cx="1489363" cy="386819"/>
            </a:xfrm>
            <a:prstGeom prst="rect">
              <a:avLst/>
            </a:prstGeom>
            <a:solidFill>
              <a:srgbClr val="E20000"/>
            </a:solidFill>
            <a:ln>
              <a:noFill/>
            </a:ln>
            <a:effectLst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i="1" dirty="0">
                  <a:solidFill>
                    <a:schemeClr val="bg1"/>
                  </a:solidFill>
                  <a:cs typeface="+mn-ea"/>
                  <a:sym typeface="+mn-lt"/>
                </a:rPr>
                <a:t>CITIES</a:t>
              </a:r>
              <a:endParaRPr lang="zh-CN" altLang="en-US" i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5" name="文本框 22"/>
          <p:cNvSpPr txBox="1"/>
          <p:nvPr/>
        </p:nvSpPr>
        <p:spPr>
          <a:xfrm>
            <a:off x="1118162" y="5819370"/>
            <a:ext cx="10376737" cy="1049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GB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I suggest these </a:t>
            </a:r>
            <a:r>
              <a:rPr lang="en-GB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countries</a:t>
            </a:r>
            <a:r>
              <a:rPr lang="en-GB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and </a:t>
            </a:r>
            <a:r>
              <a:rPr lang="en-GB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cities</a:t>
            </a:r>
            <a:r>
              <a:rPr lang="en-GB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in the criteria of </a:t>
            </a:r>
            <a:r>
              <a:rPr lang="en-GB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low competitors, high popularity, and low rating </a:t>
            </a:r>
            <a:r>
              <a:rPr lang="en-GB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&amp;</a:t>
            </a:r>
            <a:r>
              <a:rPr lang="en-GB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cuisines </a:t>
            </a:r>
            <a:r>
              <a:rPr lang="en-GB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based on </a:t>
            </a:r>
            <a:r>
              <a:rPr lang="en-GB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popularity</a:t>
            </a:r>
            <a:r>
              <a:rPr lang="en-GB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and </a:t>
            </a:r>
            <a:r>
              <a:rPr lang="en-GB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high rating</a:t>
            </a:r>
            <a:r>
              <a:rPr lang="en-GB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. This way, by </a:t>
            </a:r>
            <a:r>
              <a:rPr lang="en-GB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opening high-quality restaurants </a:t>
            </a:r>
            <a:r>
              <a:rPr lang="en-GB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in these cities, we can attract the existing customer base and</a:t>
            </a:r>
            <a:r>
              <a:rPr lang="en-GB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stand out from poor-performing competitors.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blocks-with-angled-cuts_1423"/>
          <p:cNvSpPr>
            <a:spLocks noChangeAspect="1"/>
          </p:cNvSpPr>
          <p:nvPr/>
        </p:nvSpPr>
        <p:spPr bwMode="auto">
          <a:xfrm>
            <a:off x="916416" y="5889509"/>
            <a:ext cx="365617" cy="273765"/>
          </a:xfrm>
          <a:custGeom>
            <a:avLst/>
            <a:gdLst>
              <a:gd name="connsiteX0" fmla="*/ 551492 w 551492"/>
              <a:gd name="connsiteY0" fmla="*/ 0 h 412946"/>
              <a:gd name="connsiteX1" fmla="*/ 551492 w 551492"/>
              <a:gd name="connsiteY1" fmla="*/ 412946 h 412946"/>
              <a:gd name="connsiteX2" fmla="*/ 344812 w 551492"/>
              <a:gd name="connsiteY2" fmla="*/ 412946 h 412946"/>
              <a:gd name="connsiteX3" fmla="*/ 344812 w 551492"/>
              <a:gd name="connsiteY3" fmla="*/ 206473 h 412946"/>
              <a:gd name="connsiteX4" fmla="*/ 206680 w 551492"/>
              <a:gd name="connsiteY4" fmla="*/ 0 h 412946"/>
              <a:gd name="connsiteX5" fmla="*/ 206680 w 551492"/>
              <a:gd name="connsiteY5" fmla="*/ 412946 h 412946"/>
              <a:gd name="connsiteX6" fmla="*/ 0 w 551492"/>
              <a:gd name="connsiteY6" fmla="*/ 412946 h 412946"/>
              <a:gd name="connsiteX7" fmla="*/ 0 w 551492"/>
              <a:gd name="connsiteY7" fmla="*/ 206473 h 41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1492" h="412946">
                <a:moveTo>
                  <a:pt x="551492" y="0"/>
                </a:moveTo>
                <a:lnTo>
                  <a:pt x="551492" y="412946"/>
                </a:lnTo>
                <a:lnTo>
                  <a:pt x="344812" y="412946"/>
                </a:lnTo>
                <a:lnTo>
                  <a:pt x="344812" y="206473"/>
                </a:lnTo>
                <a:close/>
                <a:moveTo>
                  <a:pt x="206680" y="0"/>
                </a:moveTo>
                <a:lnTo>
                  <a:pt x="206680" y="412946"/>
                </a:lnTo>
                <a:lnTo>
                  <a:pt x="0" y="412946"/>
                </a:lnTo>
                <a:lnTo>
                  <a:pt x="0" y="206473"/>
                </a:lnTo>
                <a:close/>
              </a:path>
            </a:pathLst>
          </a:custGeom>
          <a:solidFill>
            <a:srgbClr val="E20000"/>
          </a:solidFill>
          <a:ln>
            <a:noFill/>
          </a:ln>
        </p:spPr>
        <p:txBody>
          <a:bodyPr/>
          <a:lstStyle/>
          <a:p>
            <a:endParaRPr lang="zh-CN" altLang="en-US" sz="2000">
              <a:cs typeface="+mn-ea"/>
              <a:sym typeface="+mn-lt"/>
            </a:endParaRPr>
          </a:p>
        </p:txBody>
      </p:sp>
      <p:sp>
        <p:nvSpPr>
          <p:cNvPr id="13" name="blocks-with-angled-cuts_1423"/>
          <p:cNvSpPr>
            <a:spLocks noChangeAspect="1"/>
          </p:cNvSpPr>
          <p:nvPr/>
        </p:nvSpPr>
        <p:spPr bwMode="auto">
          <a:xfrm>
            <a:off x="11410987" y="6430098"/>
            <a:ext cx="365617" cy="273765"/>
          </a:xfrm>
          <a:custGeom>
            <a:avLst/>
            <a:gdLst>
              <a:gd name="connsiteX0" fmla="*/ 551492 w 551492"/>
              <a:gd name="connsiteY0" fmla="*/ 0 h 412946"/>
              <a:gd name="connsiteX1" fmla="*/ 551492 w 551492"/>
              <a:gd name="connsiteY1" fmla="*/ 412946 h 412946"/>
              <a:gd name="connsiteX2" fmla="*/ 344812 w 551492"/>
              <a:gd name="connsiteY2" fmla="*/ 412946 h 412946"/>
              <a:gd name="connsiteX3" fmla="*/ 344812 w 551492"/>
              <a:gd name="connsiteY3" fmla="*/ 206473 h 412946"/>
              <a:gd name="connsiteX4" fmla="*/ 206680 w 551492"/>
              <a:gd name="connsiteY4" fmla="*/ 0 h 412946"/>
              <a:gd name="connsiteX5" fmla="*/ 206680 w 551492"/>
              <a:gd name="connsiteY5" fmla="*/ 412946 h 412946"/>
              <a:gd name="connsiteX6" fmla="*/ 0 w 551492"/>
              <a:gd name="connsiteY6" fmla="*/ 412946 h 412946"/>
              <a:gd name="connsiteX7" fmla="*/ 0 w 551492"/>
              <a:gd name="connsiteY7" fmla="*/ 206473 h 41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1492" h="412946">
                <a:moveTo>
                  <a:pt x="551492" y="0"/>
                </a:moveTo>
                <a:lnTo>
                  <a:pt x="551492" y="412946"/>
                </a:lnTo>
                <a:lnTo>
                  <a:pt x="344812" y="412946"/>
                </a:lnTo>
                <a:lnTo>
                  <a:pt x="344812" y="206473"/>
                </a:lnTo>
                <a:close/>
                <a:moveTo>
                  <a:pt x="206680" y="0"/>
                </a:moveTo>
                <a:lnTo>
                  <a:pt x="206680" y="412946"/>
                </a:lnTo>
                <a:lnTo>
                  <a:pt x="0" y="412946"/>
                </a:lnTo>
                <a:lnTo>
                  <a:pt x="0" y="206473"/>
                </a:lnTo>
                <a:close/>
              </a:path>
            </a:pathLst>
          </a:custGeom>
          <a:solidFill>
            <a:srgbClr val="E20000"/>
          </a:solidFill>
          <a:ln>
            <a:noFill/>
          </a:ln>
        </p:spPr>
        <p:txBody>
          <a:bodyPr/>
          <a:lstStyle/>
          <a:p>
            <a:endParaRPr lang="zh-CN" altLang="en-US" sz="2000">
              <a:cs typeface="+mn-ea"/>
              <a:sym typeface="+mn-lt"/>
            </a:endParaRPr>
          </a:p>
        </p:txBody>
      </p:sp>
      <p:grpSp>
        <p:nvGrpSpPr>
          <p:cNvPr id="21" name="组合 23"/>
          <p:cNvGrpSpPr/>
          <p:nvPr/>
        </p:nvGrpSpPr>
        <p:grpSpPr>
          <a:xfrm>
            <a:off x="8369968" y="842877"/>
            <a:ext cx="3097037" cy="4839868"/>
            <a:chOff x="3978205" y="2021204"/>
            <a:chExt cx="2699650" cy="4194628"/>
          </a:xfrm>
        </p:grpSpPr>
        <p:sp>
          <p:nvSpPr>
            <p:cNvPr id="29" name="折角形 10"/>
            <p:cNvSpPr/>
            <p:nvPr/>
          </p:nvSpPr>
          <p:spPr>
            <a:xfrm>
              <a:off x="3978205" y="2021204"/>
              <a:ext cx="2699650" cy="4194628"/>
            </a:xfrm>
            <a:prstGeom prst="foldedCorner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0" name="文本框 22"/>
            <p:cNvSpPr txBox="1"/>
            <p:nvPr/>
          </p:nvSpPr>
          <p:spPr>
            <a:xfrm>
              <a:off x="4067835" y="2625599"/>
              <a:ext cx="2561190" cy="3406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Pizza, Bar Food (Australia)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Italian, Mediterranean, Pizza(Canada)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Sunda, Indonesian (Indonesia)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Bar Food(Turkey)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Sea Food(Sri Lanka)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European, Asian, Indian(Philippines)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Desserts (New Zealand)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Chinese (Qatar)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Italian (Singapore)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1" name="矩形 19"/>
            <p:cNvSpPr/>
            <p:nvPr/>
          </p:nvSpPr>
          <p:spPr>
            <a:xfrm>
              <a:off x="4211624" y="5847955"/>
              <a:ext cx="376457" cy="36000"/>
            </a:xfrm>
            <a:prstGeom prst="rect">
              <a:avLst/>
            </a:prstGeom>
            <a:solidFill>
              <a:srgbClr val="E2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矩形 16"/>
            <p:cNvSpPr/>
            <p:nvPr/>
          </p:nvSpPr>
          <p:spPr>
            <a:xfrm>
              <a:off x="4130154" y="2238779"/>
              <a:ext cx="1489363" cy="386819"/>
            </a:xfrm>
            <a:prstGeom prst="rect">
              <a:avLst/>
            </a:prstGeom>
            <a:solidFill>
              <a:srgbClr val="E20000"/>
            </a:solidFill>
            <a:ln>
              <a:noFill/>
            </a:ln>
            <a:effectLst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i="1" dirty="0">
                  <a:solidFill>
                    <a:schemeClr val="bg1"/>
                  </a:solidFill>
                  <a:cs typeface="+mn-ea"/>
                  <a:sym typeface="+mn-lt"/>
                </a:rPr>
                <a:t>CUISINES</a:t>
              </a:r>
              <a:endParaRPr lang="zh-CN" altLang="en-US" i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slow" advClick="0"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5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pSp>
        <p:nvGrpSpPr>
          <p:cNvPr id="59" name="组合 58"/>
          <p:cNvGrpSpPr/>
          <p:nvPr/>
        </p:nvGrpSpPr>
        <p:grpSpPr>
          <a:xfrm>
            <a:off x="-1" y="541400"/>
            <a:ext cx="6027966" cy="1199707"/>
            <a:chOff x="0" y="629095"/>
            <a:chExt cx="6027966" cy="1199707"/>
          </a:xfrm>
        </p:grpSpPr>
        <p:grpSp>
          <p:nvGrpSpPr>
            <p:cNvPr id="20" name="组合 19"/>
            <p:cNvGrpSpPr/>
            <p:nvPr/>
          </p:nvGrpSpPr>
          <p:grpSpPr>
            <a:xfrm>
              <a:off x="0" y="629095"/>
              <a:ext cx="6027966" cy="1199707"/>
              <a:chOff x="762009" y="735381"/>
              <a:chExt cx="8286639" cy="1608877"/>
            </a:xfrm>
          </p:grpSpPr>
          <p:sp>
            <p:nvSpPr>
              <p:cNvPr id="16" name="流程图: 手动输入 15"/>
              <p:cNvSpPr/>
              <p:nvPr/>
            </p:nvSpPr>
            <p:spPr>
              <a:xfrm rot="16200000" flipH="1" flipV="1">
                <a:off x="4451065" y="-2253324"/>
                <a:ext cx="1608877" cy="7586288"/>
              </a:xfrm>
              <a:prstGeom prst="flowChartManualInput">
                <a:avLst/>
              </a:prstGeom>
              <a:solidFill>
                <a:srgbClr val="E200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" name="流程图: 手动输入 16"/>
              <p:cNvSpPr/>
              <p:nvPr/>
            </p:nvSpPr>
            <p:spPr>
              <a:xfrm rot="16200000" flipH="1" flipV="1">
                <a:off x="3750715" y="-2253325"/>
                <a:ext cx="1608875" cy="7586288"/>
              </a:xfrm>
              <a:prstGeom prst="flowChartManualInpu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635" y="766890"/>
              <a:ext cx="473583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sz="4400" b="1" i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DASHBOARD</a:t>
              </a:r>
              <a:endParaRPr lang="en-GB" altLang="zh-CN" sz="4400" b="1" i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94598" y="1457509"/>
              <a:ext cx="707101" cy="45719"/>
            </a:xfrm>
            <a:prstGeom prst="rect">
              <a:avLst/>
            </a:prstGeom>
            <a:solidFill>
              <a:srgbClr val="E2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0" name="TextBox 4"/>
          <p:cNvSpPr txBox="1"/>
          <p:nvPr/>
        </p:nvSpPr>
        <p:spPr>
          <a:xfrm>
            <a:off x="0" y="0"/>
            <a:ext cx="45365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http://www.1ppt.com/hangye/</a:t>
            </a:r>
            <a:endParaRPr lang="en-US" altLang="zh-CN" sz="100" dirty="0">
              <a:solidFill>
                <a:schemeClr val="tx1">
                  <a:alpha val="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3" name="Picture 2"/>
          <p:cNvPicPr/>
          <p:nvPr/>
        </p:nvPicPr>
        <p:blipFill>
          <a:blip r:embed="rId1"/>
          <a:srcRect l="25822" r="17668" b="4195"/>
          <a:stretch>
            <a:fillRect/>
          </a:stretch>
        </p:blipFill>
        <p:spPr>
          <a:xfrm>
            <a:off x="10862023" y="586687"/>
            <a:ext cx="1135380" cy="1160145"/>
          </a:xfrm>
          <a:prstGeom prst="rect">
            <a:avLst/>
          </a:prstGeom>
        </p:spPr>
      </p:pic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2"/>
          <a:srcRect r="244"/>
          <a:stretch>
            <a:fillRect/>
          </a:stretch>
        </p:blipFill>
        <p:spPr>
          <a:xfrm>
            <a:off x="635" y="1899285"/>
            <a:ext cx="12192000" cy="4460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4"/>
          <p:cNvSpPr txBox="1"/>
          <p:nvPr/>
        </p:nvSpPr>
        <p:spPr>
          <a:xfrm>
            <a:off x="0" y="0"/>
            <a:ext cx="45365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http://www.1ppt.com/hangye/</a:t>
            </a:r>
            <a:endParaRPr lang="en-US" altLang="zh-CN" sz="100" dirty="0">
              <a:solidFill>
                <a:schemeClr val="tx1">
                  <a:alpha val="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3" name="Picture 2"/>
          <p:cNvPicPr/>
          <p:nvPr/>
        </p:nvPicPr>
        <p:blipFill>
          <a:blip r:embed="rId1"/>
          <a:srcRect l="25822" r="17668" b="4195"/>
          <a:stretch>
            <a:fillRect/>
          </a:stretch>
        </p:blipFill>
        <p:spPr>
          <a:xfrm>
            <a:off x="10980398" y="0"/>
            <a:ext cx="1135380" cy="1160145"/>
          </a:xfrm>
          <a:prstGeom prst="rect">
            <a:avLst/>
          </a:prstGeom>
        </p:spPr>
      </p:pic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3650" y="1413063"/>
            <a:ext cx="4974171" cy="427672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b="1" dirty="0">
                <a:latin typeface="Arial" panose="020B0604020202020204" pitchFamily="34" charset="0"/>
              </a:rPr>
              <a:t>Features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b="1" dirty="0">
                <a:latin typeface="Arial" panose="020B0604020202020204" pitchFamily="34" charset="0"/>
              </a:rPr>
              <a:t>Filters</a:t>
            </a:r>
            <a:r>
              <a:rPr lang="en-US" altLang="en-US" sz="1600" dirty="0">
                <a:latin typeface="Arial" panose="020B0604020202020204" pitchFamily="34" charset="0"/>
              </a:rPr>
              <a:t> for </a:t>
            </a:r>
            <a:r>
              <a:rPr lang="en-US" altLang="en-US" sz="1600" b="1" dirty="0">
                <a:latin typeface="Arial" panose="020B0604020202020204" pitchFamily="34" charset="0"/>
              </a:rPr>
              <a:t>Country</a:t>
            </a:r>
            <a:r>
              <a:rPr lang="en-US" altLang="en-US" sz="1600" dirty="0">
                <a:latin typeface="Arial" panose="020B0604020202020204" pitchFamily="34" charset="0"/>
              </a:rPr>
              <a:t> and </a:t>
            </a:r>
            <a:r>
              <a:rPr lang="en-US" altLang="en-US" sz="1600" b="1" dirty="0">
                <a:latin typeface="Arial" panose="020B0604020202020204" pitchFamily="34" charset="0"/>
              </a:rPr>
              <a:t>Opening Year</a:t>
            </a:r>
            <a:r>
              <a:rPr lang="en-US" altLang="en-US" sz="1600" dirty="0">
                <a:latin typeface="Arial" panose="020B0604020202020204" pitchFamily="34" charset="0"/>
              </a:rPr>
              <a:t> to explore specific markets and trends.</a:t>
            </a:r>
            <a:endParaRPr lang="en-US" altLang="en-US" sz="1600" dirty="0">
              <a:latin typeface="Arial" panose="020B060402020202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b="1" dirty="0">
                <a:latin typeface="Arial" panose="020B0604020202020204" pitchFamily="34" charset="0"/>
              </a:rPr>
              <a:t>KPIs:</a:t>
            </a:r>
            <a:r>
              <a:rPr lang="en-US" altLang="en-US" sz="1600" dirty="0">
                <a:latin typeface="Arial" panose="020B0604020202020204" pitchFamily="34" charset="0"/>
              </a:rPr>
              <a:t> Total Restaurants, Countries, Cities, Cuisines, Average Rating, and Votes.</a:t>
            </a:r>
            <a:endParaRPr lang="en-US" altLang="en-US" sz="1600" dirty="0">
              <a:latin typeface="Arial" panose="020B060402020202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b="1" dirty="0">
                <a:latin typeface="Arial" panose="020B0604020202020204" pitchFamily="34" charset="0"/>
              </a:rPr>
              <a:t>Data visualizations:</a:t>
            </a:r>
            <a:r>
              <a:rPr lang="en-US" altLang="en-US" sz="1600" dirty="0">
                <a:latin typeface="Arial" panose="020B0604020202020204" pitchFamily="34" charset="0"/>
              </a:rPr>
              <a:t> bar charts, trend lines, donut charts, and tree maps for deep insights.</a:t>
            </a:r>
            <a:endParaRPr lang="en-US" altLang="en-US" sz="1600" dirty="0">
              <a:latin typeface="Arial" panose="020B060402020202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b="1" dirty="0">
                <a:latin typeface="Arial" panose="020B0604020202020204" pitchFamily="34" charset="0"/>
              </a:rPr>
              <a:t>Home Button</a:t>
            </a:r>
            <a:r>
              <a:rPr lang="en-US" altLang="en-US" sz="1600" dirty="0">
                <a:latin typeface="Arial" panose="020B0604020202020204" pitchFamily="34" charset="0"/>
              </a:rPr>
              <a:t>: Navigates to </a:t>
            </a:r>
            <a:r>
              <a:rPr lang="en-US" altLang="en-US" sz="1600" b="1" dirty="0">
                <a:latin typeface="Arial" panose="020B0604020202020204" pitchFamily="34" charset="0"/>
              </a:rPr>
              <a:t>Pivot Tables</a:t>
            </a:r>
            <a:r>
              <a:rPr lang="en-US" altLang="en-US" sz="1600" dirty="0">
                <a:latin typeface="Arial" panose="020B0604020202020204" pitchFamily="34" charset="0"/>
              </a:rPr>
              <a:t>.</a:t>
            </a:r>
            <a:endParaRPr lang="en-US" altLang="en-US" sz="1600" dirty="0">
              <a:latin typeface="Arial" panose="020B060402020202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b="1" dirty="0">
                <a:latin typeface="Arial" panose="020B0604020202020204" pitchFamily="34" charset="0"/>
              </a:rPr>
              <a:t>Data Button</a:t>
            </a:r>
            <a:r>
              <a:rPr lang="en-US" altLang="en-US" sz="1600" dirty="0">
                <a:latin typeface="Arial" panose="020B0604020202020204" pitchFamily="34" charset="0"/>
              </a:rPr>
              <a:t>: Navigates to </a:t>
            </a:r>
            <a:r>
              <a:rPr lang="en-US" altLang="en-US" sz="1600" b="1" dirty="0">
                <a:latin typeface="Arial" panose="020B0604020202020204" pitchFamily="34" charset="0"/>
              </a:rPr>
              <a:t>Raw Dataset</a:t>
            </a:r>
            <a:r>
              <a:rPr lang="en-US" altLang="en-US" sz="1600" dirty="0">
                <a:latin typeface="Arial" panose="020B0604020202020204" pitchFamily="34" charset="0"/>
              </a:rPr>
              <a:t>.</a:t>
            </a:r>
            <a:endParaRPr lang="en-US" altLang="en-US" sz="1600" dirty="0">
              <a:latin typeface="Arial" panose="020B0604020202020204" pitchFamily="34" charset="0"/>
            </a:endParaRPr>
          </a:p>
          <a:p>
            <a:endParaRPr lang="en-IN" sz="1600" dirty="0"/>
          </a:p>
        </p:txBody>
      </p:sp>
      <p:grpSp>
        <p:nvGrpSpPr>
          <p:cNvPr id="7" name="组合 5"/>
          <p:cNvGrpSpPr/>
          <p:nvPr/>
        </p:nvGrpSpPr>
        <p:grpSpPr>
          <a:xfrm>
            <a:off x="226825" y="334870"/>
            <a:ext cx="8559075" cy="627069"/>
            <a:chOff x="2315029" y="2466430"/>
            <a:chExt cx="10761131" cy="788400"/>
          </a:xfrm>
        </p:grpSpPr>
        <p:sp>
          <p:nvSpPr>
            <p:cNvPr id="11" name="流程图: 手动输入 24"/>
            <p:cNvSpPr/>
            <p:nvPr/>
          </p:nvSpPr>
          <p:spPr>
            <a:xfrm rot="5400000" flipV="1">
              <a:off x="3843225" y="1577863"/>
              <a:ext cx="148771" cy="3205163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90"/>
                <a:gd name="connsiteY0-2" fmla="*/ 527 h 8527"/>
                <a:gd name="connsiteX1-3" fmla="*/ 10190 w 10190"/>
                <a:gd name="connsiteY1-4" fmla="*/ 0 h 8527"/>
                <a:gd name="connsiteX2-5" fmla="*/ 10000 w 10190"/>
                <a:gd name="connsiteY2-6" fmla="*/ 8527 h 8527"/>
                <a:gd name="connsiteX3-7" fmla="*/ 0 w 10190"/>
                <a:gd name="connsiteY3-8" fmla="*/ 8527 h 8527"/>
                <a:gd name="connsiteX4-9" fmla="*/ 0 w 10190"/>
                <a:gd name="connsiteY4-10" fmla="*/ 527 h 852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190" h="8527">
                  <a:moveTo>
                    <a:pt x="0" y="527"/>
                  </a:moveTo>
                  <a:lnTo>
                    <a:pt x="10190" y="0"/>
                  </a:lnTo>
                  <a:cubicBezTo>
                    <a:pt x="10127" y="2842"/>
                    <a:pt x="10063" y="5685"/>
                    <a:pt x="10000" y="8527"/>
                  </a:cubicBezTo>
                  <a:lnTo>
                    <a:pt x="0" y="8527"/>
                  </a:lnTo>
                  <a:lnTo>
                    <a:pt x="0" y="527"/>
                  </a:lnTo>
                  <a:close/>
                </a:path>
              </a:pathLst>
            </a:custGeom>
            <a:solidFill>
              <a:srgbClr val="E2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  <p:sp>
          <p:nvSpPr>
            <p:cNvPr id="13" name="矩形 7"/>
            <p:cNvSpPr/>
            <p:nvPr/>
          </p:nvSpPr>
          <p:spPr>
            <a:xfrm>
              <a:off x="2516904" y="2466430"/>
              <a:ext cx="10559256" cy="6562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2800" i="1" dirty="0">
                  <a:cs typeface="+mn-ea"/>
                  <a:sym typeface="+mn-lt"/>
                </a:rPr>
                <a:t>DASBOARD FEATURES AND INTERPRETABILITY</a:t>
              </a:r>
              <a:endParaRPr lang="en-GB" altLang="zh-CN" sz="2800" i="1" dirty="0">
                <a:cs typeface="+mn-ea"/>
                <a:sym typeface="+mn-lt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189497" y="1413063"/>
            <a:ext cx="4974171" cy="526297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b="1" dirty="0">
                <a:latin typeface="Arial" panose="020B0604020202020204" pitchFamily="34" charset="0"/>
              </a:rPr>
              <a:t>Interpretability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b="1" dirty="0">
                <a:latin typeface="Arial" panose="020B0604020202020204" pitchFamily="34" charset="0"/>
              </a:rPr>
              <a:t>Market Competition</a:t>
            </a:r>
            <a:r>
              <a:rPr lang="en-US" altLang="en-US" sz="1600" dirty="0">
                <a:latin typeface="Arial" panose="020B0604020202020204" pitchFamily="34" charset="0"/>
              </a:rPr>
              <a:t> chart uses </a:t>
            </a:r>
            <a:r>
              <a:rPr lang="en-US" altLang="en-US" sz="1600" b="1" dirty="0">
                <a:latin typeface="Arial" panose="020B0604020202020204" pitchFamily="34" charset="0"/>
              </a:rPr>
              <a:t>color coding</a:t>
            </a:r>
            <a:r>
              <a:rPr lang="en-US" altLang="en-US" sz="1600" dirty="0">
                <a:latin typeface="Arial" panose="020B0604020202020204" pitchFamily="34" charset="0"/>
              </a:rPr>
              <a:t> to show </a:t>
            </a:r>
            <a:r>
              <a:rPr lang="en-US" altLang="en-US" sz="1600" b="1" dirty="0">
                <a:latin typeface="Arial" panose="020B0604020202020204" pitchFamily="34" charset="0"/>
              </a:rPr>
              <a:t>high (red)</a:t>
            </a:r>
            <a:r>
              <a:rPr lang="en-US" altLang="en-US" sz="1600" dirty="0">
                <a:latin typeface="Arial" panose="020B0604020202020204" pitchFamily="34" charset="0"/>
              </a:rPr>
              <a:t> and </a:t>
            </a:r>
            <a:r>
              <a:rPr lang="en-US" altLang="en-US" sz="1600" b="1" dirty="0">
                <a:latin typeface="Arial" panose="020B0604020202020204" pitchFamily="34" charset="0"/>
              </a:rPr>
              <a:t>low (green)</a:t>
            </a:r>
            <a:r>
              <a:rPr lang="en-US" altLang="en-US" sz="1600" dirty="0">
                <a:latin typeface="Arial" panose="020B0604020202020204" pitchFamily="34" charset="0"/>
              </a:rPr>
              <a:t> competition.</a:t>
            </a:r>
            <a:endParaRPr lang="en-US" altLang="en-US" sz="1600" dirty="0">
              <a:latin typeface="Arial" panose="020B060402020202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b="1" dirty="0">
                <a:latin typeface="Arial" panose="020B0604020202020204" pitchFamily="34" charset="0"/>
              </a:rPr>
              <a:t>Restaurant Opening Trend Charts</a:t>
            </a:r>
            <a:r>
              <a:rPr lang="en-US" altLang="en-US" sz="1600" dirty="0">
                <a:latin typeface="Arial" panose="020B0604020202020204" pitchFamily="34" charset="0"/>
              </a:rPr>
              <a:t> help identify </a:t>
            </a:r>
            <a:r>
              <a:rPr lang="en-US" altLang="en-US" sz="1600" b="1" dirty="0">
                <a:latin typeface="Arial" panose="020B0604020202020204" pitchFamily="34" charset="0"/>
              </a:rPr>
              <a:t>growth periods</a:t>
            </a:r>
            <a:r>
              <a:rPr lang="en-US" altLang="en-US" sz="1600" dirty="0">
                <a:latin typeface="Arial" panose="020B0604020202020204" pitchFamily="34" charset="0"/>
              </a:rPr>
              <a:t> of restaurant.</a:t>
            </a:r>
            <a:endParaRPr lang="en-US" altLang="en-US" sz="1600" dirty="0">
              <a:latin typeface="Arial" panose="020B060402020202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b="1" dirty="0">
                <a:latin typeface="Arial" panose="020B0604020202020204" pitchFamily="34" charset="0"/>
              </a:rPr>
              <a:t>Delivery &amp; Table Booking</a:t>
            </a:r>
            <a:r>
              <a:rPr lang="en-US" altLang="en-US" sz="1600" dirty="0">
                <a:latin typeface="Arial" panose="020B0604020202020204" pitchFamily="34" charset="0"/>
              </a:rPr>
              <a:t> impact charts highlight how features influence customer satisfaction.</a:t>
            </a:r>
            <a:endParaRPr lang="en-US" altLang="en-US" sz="1600" dirty="0">
              <a:latin typeface="Arial" panose="020B060402020202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b="1" dirty="0">
                <a:latin typeface="Arial" panose="020B0604020202020204" pitchFamily="34" charset="0"/>
              </a:rPr>
              <a:t>Cuisine Popularity Map</a:t>
            </a:r>
            <a:r>
              <a:rPr lang="en-US" altLang="en-US" sz="1600" dirty="0">
                <a:latin typeface="Arial" panose="020B0604020202020204" pitchFamily="34" charset="0"/>
              </a:rPr>
              <a:t> shows top food preferences by votes.</a:t>
            </a:r>
            <a:endParaRPr lang="en-US" altLang="en-US" sz="1600" dirty="0">
              <a:latin typeface="Arial" panose="020B060402020202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b="1" dirty="0">
                <a:latin typeface="Arial" panose="020B0604020202020204" pitchFamily="34" charset="0"/>
              </a:rPr>
              <a:t>Restaurant Distribution by Price Range</a:t>
            </a:r>
            <a:r>
              <a:rPr lang="en-US" altLang="en-US" sz="1600" dirty="0">
                <a:latin typeface="Arial" panose="020B0604020202020204" pitchFamily="34" charset="0"/>
              </a:rPr>
              <a:t> assists in identifying affordable vs. premium market focus.</a:t>
            </a:r>
            <a:endParaRPr lang="en-US" altLang="en-US" sz="1600" dirty="0">
              <a:latin typeface="Arial" panose="020B0604020202020204" pitchFamily="34" charset="0"/>
            </a:endParaRPr>
          </a:p>
          <a:p>
            <a:endParaRPr lang="en-IN" sz="1600" dirty="0"/>
          </a:p>
        </p:txBody>
      </p:sp>
    </p:spTree>
  </p:cSld>
  <p:clrMapOvr>
    <a:masterClrMapping/>
  </p:clrMapOvr>
  <p:transition spd="slow" advClick="0"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4"/>
          <p:cNvSpPr txBox="1"/>
          <p:nvPr/>
        </p:nvSpPr>
        <p:spPr>
          <a:xfrm>
            <a:off x="0" y="0"/>
            <a:ext cx="45365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http://www.1ppt.com/hangye/</a:t>
            </a:r>
            <a:endParaRPr lang="en-US" altLang="zh-CN" sz="100" dirty="0">
              <a:solidFill>
                <a:schemeClr val="tx1">
                  <a:alpha val="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3" name="Picture 2"/>
          <p:cNvPicPr/>
          <p:nvPr/>
        </p:nvPicPr>
        <p:blipFill>
          <a:blip r:embed="rId1"/>
          <a:srcRect l="25822" r="17668" b="4195"/>
          <a:stretch>
            <a:fillRect/>
          </a:stretch>
        </p:blipFill>
        <p:spPr>
          <a:xfrm>
            <a:off x="10980398" y="668657"/>
            <a:ext cx="1135380" cy="1160145"/>
          </a:xfrm>
          <a:prstGeom prst="rect">
            <a:avLst/>
          </a:prstGeom>
        </p:spPr>
      </p:pic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" name="组合 58"/>
          <p:cNvGrpSpPr/>
          <p:nvPr/>
        </p:nvGrpSpPr>
        <p:grpSpPr>
          <a:xfrm>
            <a:off x="0" y="629095"/>
            <a:ext cx="6027966" cy="1199707"/>
            <a:chOff x="0" y="629095"/>
            <a:chExt cx="6027966" cy="1199707"/>
          </a:xfrm>
        </p:grpSpPr>
        <p:grpSp>
          <p:nvGrpSpPr>
            <p:cNvPr id="5" name="组合 19"/>
            <p:cNvGrpSpPr/>
            <p:nvPr/>
          </p:nvGrpSpPr>
          <p:grpSpPr>
            <a:xfrm>
              <a:off x="0" y="629095"/>
              <a:ext cx="6027966" cy="1199707"/>
              <a:chOff x="762009" y="735381"/>
              <a:chExt cx="8286639" cy="1608877"/>
            </a:xfrm>
          </p:grpSpPr>
          <p:sp>
            <p:nvSpPr>
              <p:cNvPr id="9" name="流程图: 手动输入 15"/>
              <p:cNvSpPr/>
              <p:nvPr/>
            </p:nvSpPr>
            <p:spPr>
              <a:xfrm rot="16200000" flipH="1" flipV="1">
                <a:off x="4451065" y="-2253324"/>
                <a:ext cx="1608877" cy="7586288"/>
              </a:xfrm>
              <a:prstGeom prst="flowChartManualInput">
                <a:avLst/>
              </a:prstGeom>
              <a:solidFill>
                <a:srgbClr val="E200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" name="流程图: 手动输入 16"/>
              <p:cNvSpPr/>
              <p:nvPr/>
            </p:nvSpPr>
            <p:spPr>
              <a:xfrm rot="16200000" flipH="1" flipV="1">
                <a:off x="3750715" y="-2253325"/>
                <a:ext cx="1608875" cy="7586288"/>
              </a:xfrm>
              <a:prstGeom prst="flowChartManualInpu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6" name="文本框 20"/>
            <p:cNvSpPr txBox="1"/>
            <p:nvPr/>
          </p:nvSpPr>
          <p:spPr>
            <a:xfrm>
              <a:off x="635" y="766890"/>
              <a:ext cx="473583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sz="4400" b="1" i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Conclusion</a:t>
              </a:r>
              <a:endParaRPr lang="en-GB" altLang="zh-CN" sz="4400" b="1" i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" name="矩形 21"/>
            <p:cNvSpPr/>
            <p:nvPr/>
          </p:nvSpPr>
          <p:spPr>
            <a:xfrm>
              <a:off x="264816" y="1466662"/>
              <a:ext cx="707101" cy="45719"/>
            </a:xfrm>
            <a:prstGeom prst="rect">
              <a:avLst/>
            </a:prstGeom>
            <a:solidFill>
              <a:srgbClr val="E2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64"/>
          <a:stretch>
            <a:fillRect/>
          </a:stretch>
        </p:blipFill>
        <p:spPr>
          <a:xfrm>
            <a:off x="343678" y="2041219"/>
            <a:ext cx="4278094" cy="391171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866413" y="2273230"/>
            <a:ext cx="7249365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b="1" dirty="0"/>
              <a:t>High competition</a:t>
            </a:r>
            <a:r>
              <a:rPr lang="en-GB" sz="1600" dirty="0"/>
              <a:t> in India and the USA, </a:t>
            </a:r>
            <a:r>
              <a:rPr lang="en-GB" sz="1600" b="1" dirty="0"/>
              <a:t>low competition</a:t>
            </a:r>
            <a:r>
              <a:rPr lang="en-GB" sz="1600" dirty="0"/>
              <a:t> in countries like Canada, Qatar, and Sri Lanka are ideal for new market entry.</a:t>
            </a:r>
            <a:endParaRPr lang="en-GB" sz="1600" dirty="0"/>
          </a:p>
          <a:p>
            <a:pPr algn="just"/>
            <a:endParaRPr lang="en-GB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b="1" dirty="0"/>
              <a:t>Online delivery and table booking</a:t>
            </a:r>
            <a:r>
              <a:rPr lang="en-GB" sz="1600" dirty="0"/>
              <a:t> positively impact ratings, enhancing customer experience.</a:t>
            </a:r>
            <a:endParaRPr lang="en-GB" sz="1600" dirty="0"/>
          </a:p>
          <a:p>
            <a:pPr algn="just"/>
            <a:endParaRPr lang="en-GB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/>
              <a:t>Majority of restaurants fall under </a:t>
            </a:r>
            <a:r>
              <a:rPr lang="en-GB" sz="1600" b="1" dirty="0"/>
              <a:t>affordable price ranges</a:t>
            </a:r>
            <a:r>
              <a:rPr lang="en-GB" sz="1600" dirty="0"/>
              <a:t>, highlighting large number of budget efficient restaurants.</a:t>
            </a:r>
            <a:endParaRPr lang="en-GB" sz="1600" dirty="0"/>
          </a:p>
          <a:p>
            <a:pPr algn="just"/>
            <a:endParaRPr lang="en-GB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b="1" dirty="0"/>
              <a:t>Italian, American, and Pizza</a:t>
            </a:r>
            <a:r>
              <a:rPr lang="en-GB" sz="1600" dirty="0"/>
              <a:t> cuisines dominate in popularity by votes.</a:t>
            </a:r>
            <a:endParaRPr lang="en-GB" sz="1600" dirty="0"/>
          </a:p>
          <a:p>
            <a:pPr algn="just"/>
            <a:endParaRPr lang="en-GB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/>
              <a:t>Steady growth in restaurant openings with a sharp rise after 2016, indicates a booming market in </a:t>
            </a:r>
            <a:r>
              <a:rPr lang="en-GB" sz="1600"/>
              <a:t>restaurant business.</a:t>
            </a:r>
            <a:endParaRPr lang="en-GB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600" dirty="0"/>
          </a:p>
        </p:txBody>
      </p:sp>
      <p:sp>
        <p:nvSpPr>
          <p:cNvPr id="11" name="文本框 22"/>
          <p:cNvSpPr txBox="1"/>
          <p:nvPr/>
        </p:nvSpPr>
        <p:spPr>
          <a:xfrm>
            <a:off x="1118162" y="5819370"/>
            <a:ext cx="10376737" cy="1154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en-US" sz="1600" b="1" dirty="0">
                <a:latin typeface="Arial" panose="020B0604020202020204" pitchFamily="34" charset="0"/>
              </a:rPr>
              <a:t>This analysis supports data-driven choices for strategic positioning, service optimization, and market expansion in the international restaurant sector.</a:t>
            </a:r>
            <a:endParaRPr lang="en-US" altLang="en-US" sz="1600" b="1" dirty="0">
              <a:latin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blocks-with-angled-cuts_1423"/>
          <p:cNvSpPr>
            <a:spLocks noChangeAspect="1"/>
          </p:cNvSpPr>
          <p:nvPr/>
        </p:nvSpPr>
        <p:spPr bwMode="auto">
          <a:xfrm>
            <a:off x="916416" y="5889509"/>
            <a:ext cx="365617" cy="273765"/>
          </a:xfrm>
          <a:custGeom>
            <a:avLst/>
            <a:gdLst>
              <a:gd name="connsiteX0" fmla="*/ 551492 w 551492"/>
              <a:gd name="connsiteY0" fmla="*/ 0 h 412946"/>
              <a:gd name="connsiteX1" fmla="*/ 551492 w 551492"/>
              <a:gd name="connsiteY1" fmla="*/ 412946 h 412946"/>
              <a:gd name="connsiteX2" fmla="*/ 344812 w 551492"/>
              <a:gd name="connsiteY2" fmla="*/ 412946 h 412946"/>
              <a:gd name="connsiteX3" fmla="*/ 344812 w 551492"/>
              <a:gd name="connsiteY3" fmla="*/ 206473 h 412946"/>
              <a:gd name="connsiteX4" fmla="*/ 206680 w 551492"/>
              <a:gd name="connsiteY4" fmla="*/ 0 h 412946"/>
              <a:gd name="connsiteX5" fmla="*/ 206680 w 551492"/>
              <a:gd name="connsiteY5" fmla="*/ 412946 h 412946"/>
              <a:gd name="connsiteX6" fmla="*/ 0 w 551492"/>
              <a:gd name="connsiteY6" fmla="*/ 412946 h 412946"/>
              <a:gd name="connsiteX7" fmla="*/ 0 w 551492"/>
              <a:gd name="connsiteY7" fmla="*/ 206473 h 41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1492" h="412946">
                <a:moveTo>
                  <a:pt x="551492" y="0"/>
                </a:moveTo>
                <a:lnTo>
                  <a:pt x="551492" y="412946"/>
                </a:lnTo>
                <a:lnTo>
                  <a:pt x="344812" y="412946"/>
                </a:lnTo>
                <a:lnTo>
                  <a:pt x="344812" y="206473"/>
                </a:lnTo>
                <a:close/>
                <a:moveTo>
                  <a:pt x="206680" y="0"/>
                </a:moveTo>
                <a:lnTo>
                  <a:pt x="206680" y="412946"/>
                </a:lnTo>
                <a:lnTo>
                  <a:pt x="0" y="412946"/>
                </a:lnTo>
                <a:lnTo>
                  <a:pt x="0" y="206473"/>
                </a:lnTo>
                <a:close/>
              </a:path>
            </a:pathLst>
          </a:custGeom>
          <a:solidFill>
            <a:srgbClr val="E20000"/>
          </a:solidFill>
          <a:ln>
            <a:noFill/>
          </a:ln>
        </p:spPr>
        <p:txBody>
          <a:bodyPr/>
          <a:lstStyle/>
          <a:p>
            <a:endParaRPr lang="zh-CN" altLang="en-US" sz="2000">
              <a:cs typeface="+mn-ea"/>
              <a:sym typeface="+mn-lt"/>
            </a:endParaRPr>
          </a:p>
        </p:txBody>
      </p:sp>
      <p:sp>
        <p:nvSpPr>
          <p:cNvPr id="14" name="blocks-with-angled-cuts_1423"/>
          <p:cNvSpPr>
            <a:spLocks noChangeAspect="1"/>
          </p:cNvSpPr>
          <p:nvPr/>
        </p:nvSpPr>
        <p:spPr bwMode="auto">
          <a:xfrm>
            <a:off x="11219252" y="6259824"/>
            <a:ext cx="365617" cy="273765"/>
          </a:xfrm>
          <a:custGeom>
            <a:avLst/>
            <a:gdLst>
              <a:gd name="connsiteX0" fmla="*/ 551492 w 551492"/>
              <a:gd name="connsiteY0" fmla="*/ 0 h 412946"/>
              <a:gd name="connsiteX1" fmla="*/ 551492 w 551492"/>
              <a:gd name="connsiteY1" fmla="*/ 412946 h 412946"/>
              <a:gd name="connsiteX2" fmla="*/ 344812 w 551492"/>
              <a:gd name="connsiteY2" fmla="*/ 412946 h 412946"/>
              <a:gd name="connsiteX3" fmla="*/ 344812 w 551492"/>
              <a:gd name="connsiteY3" fmla="*/ 206473 h 412946"/>
              <a:gd name="connsiteX4" fmla="*/ 206680 w 551492"/>
              <a:gd name="connsiteY4" fmla="*/ 0 h 412946"/>
              <a:gd name="connsiteX5" fmla="*/ 206680 w 551492"/>
              <a:gd name="connsiteY5" fmla="*/ 412946 h 412946"/>
              <a:gd name="connsiteX6" fmla="*/ 0 w 551492"/>
              <a:gd name="connsiteY6" fmla="*/ 412946 h 412946"/>
              <a:gd name="connsiteX7" fmla="*/ 0 w 551492"/>
              <a:gd name="connsiteY7" fmla="*/ 206473 h 41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1492" h="412946">
                <a:moveTo>
                  <a:pt x="551492" y="0"/>
                </a:moveTo>
                <a:lnTo>
                  <a:pt x="551492" y="412946"/>
                </a:lnTo>
                <a:lnTo>
                  <a:pt x="344812" y="412946"/>
                </a:lnTo>
                <a:lnTo>
                  <a:pt x="344812" y="206473"/>
                </a:lnTo>
                <a:close/>
                <a:moveTo>
                  <a:pt x="206680" y="0"/>
                </a:moveTo>
                <a:lnTo>
                  <a:pt x="206680" y="412946"/>
                </a:lnTo>
                <a:lnTo>
                  <a:pt x="0" y="412946"/>
                </a:lnTo>
                <a:lnTo>
                  <a:pt x="0" y="206473"/>
                </a:lnTo>
                <a:close/>
              </a:path>
            </a:pathLst>
          </a:custGeom>
          <a:solidFill>
            <a:srgbClr val="E20000"/>
          </a:solidFill>
          <a:ln>
            <a:noFill/>
          </a:ln>
        </p:spPr>
        <p:txBody>
          <a:bodyPr/>
          <a:lstStyle/>
          <a:p>
            <a:endParaRPr lang="zh-CN" altLang="en-US" sz="2000"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手动输入 3"/>
          <p:cNvSpPr/>
          <p:nvPr/>
        </p:nvSpPr>
        <p:spPr>
          <a:xfrm rot="5400000" flipH="1">
            <a:off x="1673469" y="-470039"/>
            <a:ext cx="4225161" cy="7586288"/>
          </a:xfrm>
          <a:prstGeom prst="flowChartManualInpu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任意多边形 26"/>
          <p:cNvSpPr/>
          <p:nvPr/>
        </p:nvSpPr>
        <p:spPr>
          <a:xfrm rot="16200000" flipH="1">
            <a:off x="7216044" y="510445"/>
            <a:ext cx="4225161" cy="5726753"/>
          </a:xfrm>
          <a:custGeom>
            <a:avLst/>
            <a:gdLst>
              <a:gd name="connsiteX0" fmla="*/ 0 w 4225161"/>
              <a:gd name="connsiteY0" fmla="*/ 1517258 h 5726753"/>
              <a:gd name="connsiteX1" fmla="*/ 0 w 4225161"/>
              <a:gd name="connsiteY1" fmla="*/ 5726753 h 5726753"/>
              <a:gd name="connsiteX2" fmla="*/ 4225161 w 4225161"/>
              <a:gd name="connsiteY2" fmla="*/ 5726752 h 5726753"/>
              <a:gd name="connsiteX3" fmla="*/ 4225161 w 4225161"/>
              <a:gd name="connsiteY3" fmla="*/ 0 h 5726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5161" h="5726753">
                <a:moveTo>
                  <a:pt x="0" y="1517258"/>
                </a:moveTo>
                <a:lnTo>
                  <a:pt x="0" y="5726753"/>
                </a:lnTo>
                <a:lnTo>
                  <a:pt x="4225161" y="5726752"/>
                </a:lnTo>
                <a:lnTo>
                  <a:pt x="4225161" y="0"/>
                </a:lnTo>
                <a:close/>
              </a:path>
            </a:pathLst>
          </a:cu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任意多边形 23"/>
          <p:cNvSpPr/>
          <p:nvPr/>
        </p:nvSpPr>
        <p:spPr>
          <a:xfrm rot="16200000" flipH="1">
            <a:off x="6215606" y="881606"/>
            <a:ext cx="6858000" cy="5094789"/>
          </a:xfrm>
          <a:custGeom>
            <a:avLst/>
            <a:gdLst>
              <a:gd name="connsiteX0" fmla="*/ 0 w 6858000"/>
              <a:gd name="connsiteY0" fmla="*/ 2462712 h 5094789"/>
              <a:gd name="connsiteX1" fmla="*/ 0 w 6858000"/>
              <a:gd name="connsiteY1" fmla="*/ 5094789 h 5094789"/>
              <a:gd name="connsiteX2" fmla="*/ 6858000 w 6858000"/>
              <a:gd name="connsiteY2" fmla="*/ 5094788 h 5094789"/>
              <a:gd name="connsiteX3" fmla="*/ 6858000 w 6858000"/>
              <a:gd name="connsiteY3" fmla="*/ 0 h 509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5094789">
                <a:moveTo>
                  <a:pt x="0" y="2462712"/>
                </a:moveTo>
                <a:lnTo>
                  <a:pt x="0" y="5094789"/>
                </a:lnTo>
                <a:lnTo>
                  <a:pt x="6858000" y="5094788"/>
                </a:lnTo>
                <a:lnTo>
                  <a:pt x="68580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419100" dist="63500" dir="10800000" sx="103000" sy="103000" algn="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6" name="任意多边形 25"/>
          <p:cNvSpPr/>
          <p:nvPr/>
        </p:nvSpPr>
        <p:spPr>
          <a:xfrm rot="16200000" flipH="1">
            <a:off x="8045310" y="1339711"/>
            <a:ext cx="4225161" cy="4068221"/>
          </a:xfrm>
          <a:custGeom>
            <a:avLst/>
            <a:gdLst>
              <a:gd name="connsiteX0" fmla="*/ 0 w 4225161"/>
              <a:gd name="connsiteY0" fmla="*/ 1517258 h 4068221"/>
              <a:gd name="connsiteX1" fmla="*/ 0 w 4225161"/>
              <a:gd name="connsiteY1" fmla="*/ 4068221 h 4068221"/>
              <a:gd name="connsiteX2" fmla="*/ 4225161 w 4225161"/>
              <a:gd name="connsiteY2" fmla="*/ 4068220 h 4068221"/>
              <a:gd name="connsiteX3" fmla="*/ 4225161 w 4225161"/>
              <a:gd name="connsiteY3" fmla="*/ 0 h 406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5161" h="4068221">
                <a:moveTo>
                  <a:pt x="0" y="1517258"/>
                </a:moveTo>
                <a:lnTo>
                  <a:pt x="0" y="4068221"/>
                </a:lnTo>
                <a:lnTo>
                  <a:pt x="4225161" y="4068220"/>
                </a:lnTo>
                <a:lnTo>
                  <a:pt x="4225161" y="0"/>
                </a:lnTo>
                <a:close/>
              </a:path>
            </a:pathLst>
          </a:cu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任意多边形 17"/>
          <p:cNvSpPr/>
          <p:nvPr/>
        </p:nvSpPr>
        <p:spPr>
          <a:xfrm rot="16200000" flipH="1">
            <a:off x="7044872" y="1710871"/>
            <a:ext cx="6858000" cy="3436258"/>
          </a:xfrm>
          <a:custGeom>
            <a:avLst/>
            <a:gdLst>
              <a:gd name="connsiteX0" fmla="*/ 0 w 6858000"/>
              <a:gd name="connsiteY0" fmla="*/ 2462712 h 3436258"/>
              <a:gd name="connsiteX1" fmla="*/ 0 w 6858000"/>
              <a:gd name="connsiteY1" fmla="*/ 3436258 h 3436258"/>
              <a:gd name="connsiteX2" fmla="*/ 6858000 w 6858000"/>
              <a:gd name="connsiteY2" fmla="*/ 3436257 h 3436258"/>
              <a:gd name="connsiteX3" fmla="*/ 6858000 w 6858000"/>
              <a:gd name="connsiteY3" fmla="*/ 0 h 343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3436258">
                <a:moveTo>
                  <a:pt x="0" y="2462712"/>
                </a:moveTo>
                <a:lnTo>
                  <a:pt x="0" y="3436258"/>
                </a:lnTo>
                <a:lnTo>
                  <a:pt x="6858000" y="3436257"/>
                </a:lnTo>
                <a:lnTo>
                  <a:pt x="68580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419100" dist="63500" dir="10800000" sx="103000" sy="103000" algn="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559552" y="1422314"/>
            <a:ext cx="5708393" cy="2774816"/>
            <a:chOff x="559552" y="1422314"/>
            <a:chExt cx="5708393" cy="2774816"/>
          </a:xfrm>
        </p:grpSpPr>
        <p:sp>
          <p:nvSpPr>
            <p:cNvPr id="29" name="文本框 28"/>
            <p:cNvSpPr txBox="1"/>
            <p:nvPr/>
          </p:nvSpPr>
          <p:spPr>
            <a:xfrm>
              <a:off x="634578" y="1422314"/>
              <a:ext cx="21237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400" i="1" dirty="0">
                  <a:solidFill>
                    <a:srgbClr val="E20000"/>
                  </a:solidFill>
                  <a:cs typeface="+mn-ea"/>
                  <a:sym typeface="+mn-lt"/>
                </a:rPr>
                <a:t>2</a:t>
              </a:r>
              <a:r>
                <a:rPr lang="en-US" altLang="zh-CN" sz="5400" i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0</a:t>
              </a:r>
              <a:r>
                <a:rPr lang="en-US" altLang="zh-CN" sz="5400" i="1" dirty="0">
                  <a:solidFill>
                    <a:srgbClr val="E20000"/>
                  </a:solidFill>
                  <a:cs typeface="+mn-ea"/>
                  <a:sym typeface="+mn-lt"/>
                </a:rPr>
                <a:t>2</a:t>
              </a:r>
              <a:r>
                <a:rPr lang="en-US" altLang="zh-CN" sz="5400" i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5</a:t>
              </a:r>
              <a:endParaRPr lang="zh-CN" altLang="en-US" sz="5400" i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559552" y="2340822"/>
              <a:ext cx="570839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5400" b="1" i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</a:defRPr>
              </a:lvl1pPr>
            </a:lstStyle>
            <a:p>
              <a:r>
                <a:rPr lang="en-US" altLang="zh-CN" sz="7200" dirty="0">
                  <a:sym typeface="+mn-lt"/>
                </a:rPr>
                <a:t>Thank you</a:t>
              </a:r>
              <a:endParaRPr lang="zh-CN" altLang="en-US" sz="7200" dirty="0">
                <a:sym typeface="+mn-lt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93074" y="4146413"/>
              <a:ext cx="482138" cy="50717"/>
            </a:xfrm>
            <a:prstGeom prst="rect">
              <a:avLst/>
            </a:prstGeom>
            <a:solidFill>
              <a:srgbClr val="E2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90862" y="4662390"/>
            <a:ext cx="2421398" cy="314481"/>
            <a:chOff x="4414802" y="4745227"/>
            <a:chExt cx="2421398" cy="314481"/>
          </a:xfrm>
        </p:grpSpPr>
        <p:sp>
          <p:nvSpPr>
            <p:cNvPr id="14" name="Freeform 17"/>
            <p:cNvSpPr/>
            <p:nvPr/>
          </p:nvSpPr>
          <p:spPr bwMode="auto">
            <a:xfrm>
              <a:off x="6764083" y="4808976"/>
              <a:ext cx="72117" cy="122659"/>
            </a:xfrm>
            <a:custGeom>
              <a:avLst/>
              <a:gdLst>
                <a:gd name="T0" fmla="*/ 31 w 63"/>
                <a:gd name="T1" fmla="*/ 107 h 107"/>
                <a:gd name="T2" fmla="*/ 63 w 63"/>
                <a:gd name="T3" fmla="*/ 78 h 107"/>
                <a:gd name="T4" fmla="*/ 63 w 63"/>
                <a:gd name="T5" fmla="*/ 29 h 107"/>
                <a:gd name="T6" fmla="*/ 31 w 63"/>
                <a:gd name="T7" fmla="*/ 0 h 107"/>
                <a:gd name="T8" fmla="*/ 0 w 63"/>
                <a:gd name="T9" fmla="*/ 29 h 107"/>
                <a:gd name="T10" fmla="*/ 0 w 63"/>
                <a:gd name="T11" fmla="*/ 78 h 107"/>
                <a:gd name="T12" fmla="*/ 31 w 63"/>
                <a:gd name="T13" fmla="*/ 107 h 107"/>
                <a:gd name="T14" fmla="*/ 10 w 63"/>
                <a:gd name="T15" fmla="*/ 29 h 107"/>
                <a:gd name="T16" fmla="*/ 31 w 63"/>
                <a:gd name="T17" fmla="*/ 10 h 107"/>
                <a:gd name="T18" fmla="*/ 53 w 63"/>
                <a:gd name="T19" fmla="*/ 29 h 107"/>
                <a:gd name="T20" fmla="*/ 53 w 63"/>
                <a:gd name="T21" fmla="*/ 78 h 107"/>
                <a:gd name="T22" fmla="*/ 31 w 63"/>
                <a:gd name="T23" fmla="*/ 97 h 107"/>
                <a:gd name="T24" fmla="*/ 10 w 63"/>
                <a:gd name="T25" fmla="*/ 78 h 107"/>
                <a:gd name="T26" fmla="*/ 10 w 63"/>
                <a:gd name="T27" fmla="*/ 2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" h="107">
                  <a:moveTo>
                    <a:pt x="31" y="107"/>
                  </a:moveTo>
                  <a:cubicBezTo>
                    <a:pt x="49" y="107"/>
                    <a:pt x="63" y="94"/>
                    <a:pt x="63" y="78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63" y="13"/>
                    <a:pt x="49" y="0"/>
                    <a:pt x="31" y="0"/>
                  </a:cubicBezTo>
                  <a:cubicBezTo>
                    <a:pt x="14" y="0"/>
                    <a:pt x="0" y="13"/>
                    <a:pt x="0" y="29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94"/>
                    <a:pt x="14" y="107"/>
                    <a:pt x="31" y="107"/>
                  </a:cubicBezTo>
                  <a:close/>
                  <a:moveTo>
                    <a:pt x="10" y="29"/>
                  </a:moveTo>
                  <a:cubicBezTo>
                    <a:pt x="10" y="18"/>
                    <a:pt x="19" y="10"/>
                    <a:pt x="31" y="10"/>
                  </a:cubicBezTo>
                  <a:cubicBezTo>
                    <a:pt x="43" y="10"/>
                    <a:pt x="53" y="18"/>
                    <a:pt x="53" y="29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3" y="88"/>
                    <a:pt x="43" y="97"/>
                    <a:pt x="31" y="97"/>
                  </a:cubicBezTo>
                  <a:cubicBezTo>
                    <a:pt x="19" y="97"/>
                    <a:pt x="10" y="88"/>
                    <a:pt x="10" y="78"/>
                  </a:cubicBezTo>
                  <a:lnTo>
                    <a:pt x="10" y="29"/>
                  </a:lnTo>
                  <a:close/>
                </a:path>
              </a:pathLst>
            </a:cu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rgbClr val="36396E"/>
                </a:solidFill>
                <a:cs typeface="+mn-ea"/>
                <a:sym typeface="+mn-lt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4414802" y="4745227"/>
              <a:ext cx="290407" cy="290407"/>
              <a:chOff x="732769" y="5535598"/>
              <a:chExt cx="290407" cy="290407"/>
            </a:xfrm>
            <a:solidFill>
              <a:schemeClr val="bg1"/>
            </a:solidFill>
          </p:grpSpPr>
          <p:sp>
            <p:nvSpPr>
              <p:cNvPr id="8" name="Oval 10"/>
              <p:cNvSpPr/>
              <p:nvPr/>
            </p:nvSpPr>
            <p:spPr bwMode="auto">
              <a:xfrm>
                <a:off x="732769" y="5535598"/>
                <a:ext cx="290407" cy="290407"/>
              </a:xfrm>
              <a:prstGeom prst="ellipse">
                <a:avLst/>
              </a:prstGeom>
              <a:solidFill>
                <a:srgbClr val="44444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dirty="0">
                  <a:solidFill>
                    <a:srgbClr val="36396E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811795" y="5598991"/>
                <a:ext cx="132841" cy="151011"/>
                <a:chOff x="860980" y="3583766"/>
                <a:chExt cx="100336" cy="114060"/>
              </a:xfrm>
              <a:grpFill/>
            </p:grpSpPr>
            <p:sp>
              <p:nvSpPr>
                <p:cNvPr id="10" name="Freeform 12"/>
                <p:cNvSpPr/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grp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rgbClr val="36396E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1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grp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rgbClr val="36396E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7" name="矩形 6"/>
            <p:cNvSpPr/>
            <p:nvPr/>
          </p:nvSpPr>
          <p:spPr>
            <a:xfrm>
              <a:off x="4705028" y="4751931"/>
              <a:ext cx="134043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rgbClr val="36396E"/>
                  </a:solidFill>
                  <a:cs typeface="+mn-ea"/>
                  <a:sym typeface="+mn-lt"/>
                </a:rPr>
                <a:t>Praveen Raj S</a:t>
              </a:r>
              <a:endParaRPr lang="zh-CN" altLang="en-US" sz="1400" dirty="0">
                <a:solidFill>
                  <a:srgbClr val="36396E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slow" advClick="0"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7" grpId="0" animBg="1"/>
      <p:bldP spid="24" grpId="0" animBg="1"/>
      <p:bldP spid="26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>
          <a:xfrm>
            <a:off x="0" y="629095"/>
            <a:ext cx="6027966" cy="1199707"/>
            <a:chOff x="0" y="629095"/>
            <a:chExt cx="6027966" cy="1199707"/>
          </a:xfrm>
        </p:grpSpPr>
        <p:grpSp>
          <p:nvGrpSpPr>
            <p:cNvPr id="20" name="组合 19"/>
            <p:cNvGrpSpPr/>
            <p:nvPr/>
          </p:nvGrpSpPr>
          <p:grpSpPr>
            <a:xfrm>
              <a:off x="0" y="629095"/>
              <a:ext cx="6027966" cy="1199707"/>
              <a:chOff x="762009" y="735381"/>
              <a:chExt cx="8286639" cy="1608877"/>
            </a:xfrm>
          </p:grpSpPr>
          <p:sp>
            <p:nvSpPr>
              <p:cNvPr id="16" name="流程图: 手动输入 15"/>
              <p:cNvSpPr/>
              <p:nvPr/>
            </p:nvSpPr>
            <p:spPr>
              <a:xfrm rot="16200000" flipH="1" flipV="1">
                <a:off x="4451065" y="-2253324"/>
                <a:ext cx="1608877" cy="7586288"/>
              </a:xfrm>
              <a:prstGeom prst="flowChartManualInput">
                <a:avLst/>
              </a:prstGeom>
              <a:solidFill>
                <a:srgbClr val="E200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" name="流程图: 手动输入 16"/>
              <p:cNvSpPr/>
              <p:nvPr/>
            </p:nvSpPr>
            <p:spPr>
              <a:xfrm rot="16200000" flipH="1" flipV="1">
                <a:off x="3750715" y="-2253325"/>
                <a:ext cx="1608875" cy="7586288"/>
              </a:xfrm>
              <a:prstGeom prst="flowChartManualInpu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635" y="766890"/>
              <a:ext cx="473583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sz="4400" b="1" i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INTRODUCTION</a:t>
              </a:r>
              <a:endParaRPr lang="en-GB" altLang="zh-CN" sz="4400" b="1" i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94598" y="1457509"/>
              <a:ext cx="707101" cy="45719"/>
            </a:xfrm>
            <a:prstGeom prst="rect">
              <a:avLst/>
            </a:prstGeom>
            <a:solidFill>
              <a:srgbClr val="E2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0" name="TextBox 4"/>
          <p:cNvSpPr txBox="1"/>
          <p:nvPr/>
        </p:nvSpPr>
        <p:spPr>
          <a:xfrm>
            <a:off x="0" y="0"/>
            <a:ext cx="45365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http://www.1ppt.com/hangye/</a:t>
            </a:r>
            <a:endParaRPr lang="en-US" altLang="zh-CN" sz="100" dirty="0">
              <a:solidFill>
                <a:schemeClr val="tx1">
                  <a:alpha val="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3" name="Picture 2"/>
          <p:cNvPicPr/>
          <p:nvPr/>
        </p:nvPicPr>
        <p:blipFill>
          <a:blip r:embed="rId1"/>
          <a:srcRect l="25822" r="17668" b="4195"/>
          <a:stretch>
            <a:fillRect/>
          </a:stretch>
        </p:blipFill>
        <p:spPr>
          <a:xfrm>
            <a:off x="10916920" y="629285"/>
            <a:ext cx="1135380" cy="116014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818890" y="2950845"/>
            <a:ext cx="8065135" cy="21297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dirty="0"/>
              <a:t>The global restaurant industry is dynamic and competitive, with customer expectations constantly shifting.</a:t>
            </a:r>
            <a:endParaRPr lang="en-US" alt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dirty="0"/>
              <a:t>As a key player, Zomato aims to use data insights to make informed decisions about market expansion and service improvements.</a:t>
            </a:r>
            <a:endParaRPr lang="en-US" alt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dirty="0"/>
              <a:t>This project analyzes real-world restaurant data to uncover valuable trends and support strategic planning</a:t>
            </a:r>
            <a:r>
              <a:rPr lang="en-GB" altLang="en-US" dirty="0"/>
              <a:t> to open newer restaurants across the globe.</a:t>
            </a:r>
            <a:endParaRPr lang="en-GB" alt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390" y="2541905"/>
            <a:ext cx="3095625" cy="3074670"/>
          </a:xfrm>
          <a:prstGeom prst="rect">
            <a:avLst/>
          </a:prstGeom>
        </p:spPr>
      </p:pic>
    </p:spTree>
  </p:cSld>
  <p:clrMapOvr>
    <a:masterClrMapping/>
  </p:clrMapOvr>
  <p:transition spd="slow" advClick="0"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>
          <a:xfrm>
            <a:off x="0" y="629095"/>
            <a:ext cx="6027966" cy="1199707"/>
            <a:chOff x="0" y="629095"/>
            <a:chExt cx="6027966" cy="1199707"/>
          </a:xfrm>
        </p:grpSpPr>
        <p:grpSp>
          <p:nvGrpSpPr>
            <p:cNvPr id="20" name="组合 19"/>
            <p:cNvGrpSpPr/>
            <p:nvPr/>
          </p:nvGrpSpPr>
          <p:grpSpPr>
            <a:xfrm>
              <a:off x="0" y="629095"/>
              <a:ext cx="6027966" cy="1199707"/>
              <a:chOff x="762009" y="735381"/>
              <a:chExt cx="8286639" cy="1608877"/>
            </a:xfrm>
          </p:grpSpPr>
          <p:sp>
            <p:nvSpPr>
              <p:cNvPr id="16" name="流程图: 手动输入 15"/>
              <p:cNvSpPr/>
              <p:nvPr/>
            </p:nvSpPr>
            <p:spPr>
              <a:xfrm rot="16200000" flipH="1" flipV="1">
                <a:off x="4451065" y="-2253324"/>
                <a:ext cx="1608877" cy="7586288"/>
              </a:xfrm>
              <a:prstGeom prst="flowChartManualInput">
                <a:avLst/>
              </a:prstGeom>
              <a:solidFill>
                <a:srgbClr val="E200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" name="流程图: 手动输入 16"/>
              <p:cNvSpPr/>
              <p:nvPr/>
            </p:nvSpPr>
            <p:spPr>
              <a:xfrm rot="16200000" flipH="1" flipV="1">
                <a:off x="3750715" y="-2253325"/>
                <a:ext cx="1608875" cy="7586288"/>
              </a:xfrm>
              <a:prstGeom prst="flowChartManualInpu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635" y="766890"/>
              <a:ext cx="473583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sz="4400" b="1" i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OBJECTIVES</a:t>
              </a:r>
              <a:endParaRPr lang="en-GB" altLang="zh-CN" sz="4400" b="1" i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18423" y="1457509"/>
              <a:ext cx="707101" cy="45719"/>
            </a:xfrm>
            <a:prstGeom prst="rect">
              <a:avLst/>
            </a:prstGeom>
            <a:solidFill>
              <a:srgbClr val="E2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0" name="TextBox 4"/>
          <p:cNvSpPr txBox="1"/>
          <p:nvPr/>
        </p:nvSpPr>
        <p:spPr>
          <a:xfrm>
            <a:off x="0" y="0"/>
            <a:ext cx="45365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http://www.1ppt.com/hangye/</a:t>
            </a:r>
            <a:endParaRPr lang="en-US" altLang="zh-CN" sz="100" dirty="0">
              <a:solidFill>
                <a:schemeClr val="tx1">
                  <a:alpha val="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3" name="Picture 2"/>
          <p:cNvPicPr/>
          <p:nvPr/>
        </p:nvPicPr>
        <p:blipFill>
          <a:blip r:embed="rId1"/>
          <a:srcRect l="25822" r="17668" b="4195"/>
          <a:stretch>
            <a:fillRect/>
          </a:stretch>
        </p:blipFill>
        <p:spPr>
          <a:xfrm>
            <a:off x="10916920" y="629285"/>
            <a:ext cx="1135380" cy="116014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818890" y="2643505"/>
            <a:ext cx="8065135" cy="21297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altLang="en-US" dirty="0"/>
              <a:t>Identify countries </a:t>
            </a:r>
            <a:r>
              <a:rPr lang="en-US" altLang="en-US" dirty="0"/>
              <a:t>and </a:t>
            </a:r>
            <a:r>
              <a:rPr lang="en-GB" altLang="en-US" dirty="0" err="1"/>
              <a:t>citie</a:t>
            </a:r>
            <a:r>
              <a:rPr lang="en-US" altLang="en-US" dirty="0"/>
              <a:t>s where there is less competition and a greater chance of new restaurant openings.</a:t>
            </a:r>
            <a:endParaRPr lang="en-US" altLang="en-US" dirty="0"/>
          </a:p>
          <a:p>
            <a:pPr indent="0" algn="just">
              <a:buFont typeface="Arial" panose="020B0604020202020204" pitchFamily="34" charset="0"/>
              <a:buNone/>
            </a:pPr>
            <a:endParaRPr lang="en-US" alt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dirty="0"/>
              <a:t>Analyze market trends like pricing, customer ratings, online delivery, and table booking preferences.</a:t>
            </a:r>
            <a:endParaRPr lang="en-US" altLang="en-US" dirty="0"/>
          </a:p>
          <a:p>
            <a:pPr indent="0" algn="just">
              <a:buFont typeface="Arial" panose="020B0604020202020204" pitchFamily="34" charset="0"/>
              <a:buNone/>
            </a:pPr>
            <a:endParaRPr lang="en-US" alt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dirty="0"/>
              <a:t>Examine the </a:t>
            </a:r>
            <a:r>
              <a:rPr lang="en-GB" altLang="en-US" dirty="0"/>
              <a:t>impact </a:t>
            </a:r>
            <a:r>
              <a:rPr lang="en-US" altLang="en-US" dirty="0"/>
              <a:t>of price and cuisine varieties on </a:t>
            </a:r>
            <a:r>
              <a:rPr lang="en-GB" altLang="en-US" dirty="0"/>
              <a:t>customer ratings</a:t>
            </a:r>
            <a:r>
              <a:rPr lang="en-US" altLang="en-US" dirty="0"/>
              <a:t>.</a:t>
            </a:r>
            <a:endParaRPr lang="en-US" altLang="en-US" dirty="0"/>
          </a:p>
          <a:p>
            <a:pPr indent="0" algn="just">
              <a:buFont typeface="Arial" panose="020B0604020202020204" pitchFamily="34" charset="0"/>
              <a:buNone/>
            </a:pPr>
            <a:endParaRPr lang="en-US" alt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dirty="0"/>
              <a:t>Deliver data</a:t>
            </a:r>
            <a:r>
              <a:rPr lang="en-GB" altLang="en-US" dirty="0"/>
              <a:t> based suggestion</a:t>
            </a:r>
            <a:r>
              <a:rPr lang="en-US" altLang="en-US" dirty="0"/>
              <a:t> to </a:t>
            </a:r>
            <a:r>
              <a:rPr lang="en-GB" altLang="en-US" dirty="0"/>
              <a:t>open newer restaurants.</a:t>
            </a:r>
            <a:endParaRPr lang="en-GB" alt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rcRect l="13488" t="16982" r="12069" b="15334"/>
          <a:stretch>
            <a:fillRect/>
          </a:stretch>
        </p:blipFill>
        <p:spPr>
          <a:xfrm>
            <a:off x="509270" y="2526665"/>
            <a:ext cx="3098165" cy="2816860"/>
          </a:xfrm>
          <a:prstGeom prst="rect">
            <a:avLst/>
          </a:prstGeom>
        </p:spPr>
      </p:pic>
    </p:spTree>
  </p:cSld>
  <p:clrMapOvr>
    <a:masterClrMapping/>
  </p:clrMapOvr>
  <p:transition spd="slow" advClick="0"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>
          <a:xfrm>
            <a:off x="0" y="204281"/>
            <a:ext cx="5967883" cy="1580905"/>
            <a:chOff x="-194553" y="629094"/>
            <a:chExt cx="6221882" cy="1621393"/>
          </a:xfrm>
        </p:grpSpPr>
        <p:grpSp>
          <p:nvGrpSpPr>
            <p:cNvPr id="20" name="组合 19"/>
            <p:cNvGrpSpPr/>
            <p:nvPr/>
          </p:nvGrpSpPr>
          <p:grpSpPr>
            <a:xfrm>
              <a:off x="-194553" y="629094"/>
              <a:ext cx="6221882" cy="1581962"/>
              <a:chOff x="494557" y="735380"/>
              <a:chExt cx="8553216" cy="2121503"/>
            </a:xfrm>
          </p:grpSpPr>
          <p:sp>
            <p:nvSpPr>
              <p:cNvPr id="16" name="流程图: 手动输入 15"/>
              <p:cNvSpPr/>
              <p:nvPr/>
            </p:nvSpPr>
            <p:spPr>
              <a:xfrm rot="16200000" flipH="1" flipV="1">
                <a:off x="4194317" y="-1996574"/>
                <a:ext cx="2121500" cy="7585413"/>
              </a:xfrm>
              <a:prstGeom prst="flowChartManualInput">
                <a:avLst/>
              </a:prstGeom>
              <a:solidFill>
                <a:srgbClr val="E200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" name="流程图: 手动输入 16"/>
              <p:cNvSpPr/>
              <p:nvPr/>
            </p:nvSpPr>
            <p:spPr>
              <a:xfrm rot="16200000" flipH="1" flipV="1">
                <a:off x="3360676" y="-2130739"/>
                <a:ext cx="2121501" cy="7853739"/>
              </a:xfrm>
              <a:prstGeom prst="flowChartManualInpu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634" y="766890"/>
              <a:ext cx="5193935" cy="1483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sz="4400" b="1" i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Zomato Restaurants Data</a:t>
              </a:r>
              <a:endParaRPr lang="en-GB" altLang="zh-CN" sz="4400" b="1" i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93931" y="1462970"/>
              <a:ext cx="707101" cy="45719"/>
            </a:xfrm>
            <a:prstGeom prst="rect">
              <a:avLst/>
            </a:prstGeom>
            <a:solidFill>
              <a:srgbClr val="E2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0" name="TextBox 4"/>
          <p:cNvSpPr txBox="1"/>
          <p:nvPr/>
        </p:nvSpPr>
        <p:spPr>
          <a:xfrm>
            <a:off x="0" y="0"/>
            <a:ext cx="45365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http://www.1ppt.com/hangye/</a:t>
            </a:r>
            <a:endParaRPr lang="en-US" altLang="zh-CN" sz="100" dirty="0">
              <a:solidFill>
                <a:schemeClr val="tx1">
                  <a:alpha val="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3" name="Picture 2"/>
          <p:cNvPicPr/>
          <p:nvPr/>
        </p:nvPicPr>
        <p:blipFill>
          <a:blip r:embed="rId1"/>
          <a:srcRect l="25822" r="17668" b="4195"/>
          <a:stretch>
            <a:fillRect/>
          </a:stretch>
        </p:blipFill>
        <p:spPr>
          <a:xfrm>
            <a:off x="11036381" y="39562"/>
            <a:ext cx="1135380" cy="1160145"/>
          </a:xfrm>
          <a:prstGeom prst="rect">
            <a:avLst/>
          </a:prstGeom>
        </p:spPr>
      </p:pic>
      <p:sp>
        <p:nvSpPr>
          <p:cNvPr id="7" name="Google Shape;80;p5"/>
          <p:cNvSpPr txBox="1"/>
          <p:nvPr/>
        </p:nvSpPr>
        <p:spPr>
          <a:xfrm>
            <a:off x="5840964" y="1785186"/>
            <a:ext cx="6330797" cy="486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Countries Covered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: 15 countries across the globe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Cities Included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: 141 cities spanning these countries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Total Number of Restaurants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: 9,551 restaurants listed across 15 countries and 141 cities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Variety of Cuisines Offered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: 1,826 different cuisines reflecting global food diversity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Opening Date: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Shows when the restaurant started operations.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Online Delivery: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Indicates whether online food delivery is available.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Table Booking: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Shows if table reservations can be made.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Average Cost for Two: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Approximate cost for two people dining together.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Customer Ratings: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Reflects customer feedback on a scale(1-5)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Price Range: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Categorizes restaurants into affordability levels.(1-4)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1750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endParaRPr sz="1100" b="0" i="0" u="none" strike="noStrike" cap="none" dirty="0">
              <a:solidFill>
                <a:schemeClr val="dk1"/>
              </a:solidFill>
              <a:latin typeface="+mn-lt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9" t="19369" r="4952" b="6651"/>
          <a:stretch>
            <a:fillRect/>
          </a:stretch>
        </p:blipFill>
        <p:spPr>
          <a:xfrm>
            <a:off x="363894" y="2752531"/>
            <a:ext cx="5477070" cy="3766833"/>
          </a:xfrm>
          <a:prstGeom prst="rect">
            <a:avLst/>
          </a:prstGeom>
        </p:spPr>
      </p:pic>
    </p:spTree>
  </p:cSld>
  <p:clrMapOvr>
    <a:masterClrMapping/>
  </p:clrMapOvr>
  <p:transition spd="slow" advClick="0"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4"/>
          <p:cNvSpPr txBox="1"/>
          <p:nvPr/>
        </p:nvSpPr>
        <p:spPr>
          <a:xfrm>
            <a:off x="0" y="0"/>
            <a:ext cx="45365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http://www.1ppt.com/hangye/</a:t>
            </a:r>
            <a:endParaRPr lang="en-US" altLang="zh-CN" sz="100" dirty="0">
              <a:solidFill>
                <a:schemeClr val="tx1">
                  <a:alpha val="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3" name="Picture 2"/>
          <p:cNvPicPr/>
          <p:nvPr/>
        </p:nvPicPr>
        <p:blipFill>
          <a:blip r:embed="rId1"/>
          <a:srcRect l="25822" r="17668" b="4195"/>
          <a:stretch>
            <a:fillRect/>
          </a:stretch>
        </p:blipFill>
        <p:spPr>
          <a:xfrm>
            <a:off x="10980398" y="668657"/>
            <a:ext cx="1135380" cy="1160145"/>
          </a:xfrm>
          <a:prstGeom prst="rect">
            <a:avLst/>
          </a:prstGeom>
        </p:spPr>
      </p:pic>
      <p:sp>
        <p:nvSpPr>
          <p:cNvPr id="7" name="Google Shape;80;p5"/>
          <p:cNvSpPr txBox="1"/>
          <p:nvPr/>
        </p:nvSpPr>
        <p:spPr>
          <a:xfrm>
            <a:off x="6096000" y="2680925"/>
            <a:ext cx="5771689" cy="2441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Filled missing values in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Cuisines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column (USA) with "American" based on frequency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Replaced zero values in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Average_Cost_for_two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country-wise average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Corrected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currency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Philippines from "Botswana Pula (P)" to "Philippine Peso (₱)"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Converted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‘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Datekey</a:t>
            </a:r>
            <a:r>
              <a:rPr lang="en-US" altLang="en-US" sz="1600" b="1" dirty="0" err="1">
                <a:solidFill>
                  <a:schemeClr val="tx1"/>
                </a:solidFill>
                <a:latin typeface="Arial" panose="020B0604020202020204" pitchFamily="34" charset="0"/>
              </a:rPr>
              <a:t>_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opening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’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standard date format (DD-MM-YYYY)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Extracted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from the converted date column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 a new column: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Average_Cost_for_two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(INR)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9" t="19369" r="4952" b="6651"/>
          <a:stretch>
            <a:fillRect/>
          </a:stretch>
        </p:blipFill>
        <p:spPr>
          <a:xfrm>
            <a:off x="363894" y="2752531"/>
            <a:ext cx="5477070" cy="3766833"/>
          </a:xfrm>
          <a:prstGeom prst="rect">
            <a:avLst/>
          </a:prstGeom>
        </p:spPr>
      </p:pic>
      <p:grpSp>
        <p:nvGrpSpPr>
          <p:cNvPr id="4" name="组合 58"/>
          <p:cNvGrpSpPr/>
          <p:nvPr/>
        </p:nvGrpSpPr>
        <p:grpSpPr>
          <a:xfrm>
            <a:off x="0" y="629095"/>
            <a:ext cx="6027966" cy="1199707"/>
            <a:chOff x="0" y="629095"/>
            <a:chExt cx="6027966" cy="1199707"/>
          </a:xfrm>
        </p:grpSpPr>
        <p:grpSp>
          <p:nvGrpSpPr>
            <p:cNvPr id="5" name="组合 19"/>
            <p:cNvGrpSpPr/>
            <p:nvPr/>
          </p:nvGrpSpPr>
          <p:grpSpPr>
            <a:xfrm>
              <a:off x="0" y="629095"/>
              <a:ext cx="6027966" cy="1199707"/>
              <a:chOff x="762009" y="735381"/>
              <a:chExt cx="8286639" cy="1608877"/>
            </a:xfrm>
          </p:grpSpPr>
          <p:sp>
            <p:nvSpPr>
              <p:cNvPr id="9" name="流程图: 手动输入 15"/>
              <p:cNvSpPr/>
              <p:nvPr/>
            </p:nvSpPr>
            <p:spPr>
              <a:xfrm rot="16200000" flipH="1" flipV="1">
                <a:off x="4451065" y="-2253324"/>
                <a:ext cx="1608877" cy="7586288"/>
              </a:xfrm>
              <a:prstGeom prst="flowChartManualInput">
                <a:avLst/>
              </a:prstGeom>
              <a:solidFill>
                <a:srgbClr val="E200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" name="流程图: 手动输入 16"/>
              <p:cNvSpPr/>
              <p:nvPr/>
            </p:nvSpPr>
            <p:spPr>
              <a:xfrm rot="16200000" flipH="1" flipV="1">
                <a:off x="3750715" y="-2253325"/>
                <a:ext cx="1608875" cy="7586288"/>
              </a:xfrm>
              <a:prstGeom prst="flowChartManualInpu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6" name="文本框 20"/>
            <p:cNvSpPr txBox="1"/>
            <p:nvPr/>
          </p:nvSpPr>
          <p:spPr>
            <a:xfrm>
              <a:off x="635" y="766890"/>
              <a:ext cx="473583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sz="4400" b="1" i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Data Cleaning</a:t>
              </a:r>
              <a:endParaRPr lang="en-GB" altLang="zh-CN" sz="4400" b="1" i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" name="矩形 21"/>
            <p:cNvSpPr/>
            <p:nvPr/>
          </p:nvSpPr>
          <p:spPr>
            <a:xfrm>
              <a:off x="264816" y="1466662"/>
              <a:ext cx="707101" cy="45719"/>
            </a:xfrm>
            <a:prstGeom prst="rect">
              <a:avLst/>
            </a:prstGeom>
            <a:solidFill>
              <a:srgbClr val="E2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slow" advClick="0"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4"/>
          <p:cNvSpPr txBox="1"/>
          <p:nvPr/>
        </p:nvSpPr>
        <p:spPr>
          <a:xfrm>
            <a:off x="0" y="0"/>
            <a:ext cx="45365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http://www.1ppt.com/hangye/</a:t>
            </a:r>
            <a:endParaRPr lang="en-US" altLang="zh-CN" sz="100" dirty="0">
              <a:solidFill>
                <a:schemeClr val="tx1">
                  <a:alpha val="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3" name="Picture 2"/>
          <p:cNvPicPr/>
          <p:nvPr/>
        </p:nvPicPr>
        <p:blipFill>
          <a:blip r:embed="rId1"/>
          <a:srcRect l="25822" r="17668" b="4195"/>
          <a:stretch>
            <a:fillRect/>
          </a:stretch>
        </p:blipFill>
        <p:spPr>
          <a:xfrm>
            <a:off x="10980398" y="668657"/>
            <a:ext cx="1135380" cy="1160145"/>
          </a:xfrm>
          <a:prstGeom prst="rect">
            <a:avLst/>
          </a:prstGeom>
        </p:spPr>
      </p:pic>
      <p:sp>
        <p:nvSpPr>
          <p:cNvPr id="7" name="Google Shape;80;p5"/>
          <p:cNvSpPr txBox="1"/>
          <p:nvPr/>
        </p:nvSpPr>
        <p:spPr>
          <a:xfrm>
            <a:off x="4948784" y="2085687"/>
            <a:ext cx="7166994" cy="4536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Preparation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Cleaned the dataset by removing duplicates, fixing missing values, and standardizing inconsistent entries.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Enhancement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Applied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VLOOKUP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map country names using country codes, and extracted new fields like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year of opening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from date values.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Formatting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Reformatted the 'Date Key Opening' using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functions; derived year using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function for yearly trend analysis.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Trend Analysis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study restaurant growth over time.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Descriptive Statistics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ratings, votes, and average costs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Correlation Analysis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evaluate the impact of price, rating, and delivery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" name="组合 58"/>
          <p:cNvGrpSpPr/>
          <p:nvPr/>
        </p:nvGrpSpPr>
        <p:grpSpPr>
          <a:xfrm>
            <a:off x="0" y="629095"/>
            <a:ext cx="6027966" cy="1199707"/>
            <a:chOff x="0" y="629095"/>
            <a:chExt cx="6027966" cy="1199707"/>
          </a:xfrm>
        </p:grpSpPr>
        <p:grpSp>
          <p:nvGrpSpPr>
            <p:cNvPr id="5" name="组合 19"/>
            <p:cNvGrpSpPr/>
            <p:nvPr/>
          </p:nvGrpSpPr>
          <p:grpSpPr>
            <a:xfrm>
              <a:off x="0" y="629095"/>
              <a:ext cx="6027966" cy="1199707"/>
              <a:chOff x="762009" y="735381"/>
              <a:chExt cx="8286639" cy="1608877"/>
            </a:xfrm>
          </p:grpSpPr>
          <p:sp>
            <p:nvSpPr>
              <p:cNvPr id="9" name="流程图: 手动输入 15"/>
              <p:cNvSpPr/>
              <p:nvPr/>
            </p:nvSpPr>
            <p:spPr>
              <a:xfrm rot="16200000" flipH="1" flipV="1">
                <a:off x="4451065" y="-2253324"/>
                <a:ext cx="1608877" cy="7586288"/>
              </a:xfrm>
              <a:prstGeom prst="flowChartManualInput">
                <a:avLst/>
              </a:prstGeom>
              <a:solidFill>
                <a:srgbClr val="E200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" name="流程图: 手动输入 16"/>
              <p:cNvSpPr/>
              <p:nvPr/>
            </p:nvSpPr>
            <p:spPr>
              <a:xfrm rot="16200000" flipH="1" flipV="1">
                <a:off x="3750715" y="-2253325"/>
                <a:ext cx="1608875" cy="7586288"/>
              </a:xfrm>
              <a:prstGeom prst="flowChartManualInpu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6" name="文本框 20"/>
            <p:cNvSpPr txBox="1"/>
            <p:nvPr/>
          </p:nvSpPr>
          <p:spPr>
            <a:xfrm>
              <a:off x="635" y="766890"/>
              <a:ext cx="473583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sz="4400" b="1" i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Methodology</a:t>
              </a:r>
              <a:endParaRPr lang="en-GB" altLang="zh-CN" sz="4400" b="1" i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" name="矩形 21"/>
            <p:cNvSpPr/>
            <p:nvPr/>
          </p:nvSpPr>
          <p:spPr>
            <a:xfrm>
              <a:off x="264816" y="1466662"/>
              <a:ext cx="707101" cy="45719"/>
            </a:xfrm>
            <a:prstGeom prst="rect">
              <a:avLst/>
            </a:prstGeom>
            <a:solidFill>
              <a:srgbClr val="E2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64"/>
          <a:stretch>
            <a:fillRect/>
          </a:stretch>
        </p:blipFill>
        <p:spPr>
          <a:xfrm>
            <a:off x="343678" y="2041219"/>
            <a:ext cx="4278094" cy="3911712"/>
          </a:xfrm>
          <a:prstGeom prst="rect">
            <a:avLst/>
          </a:prstGeom>
        </p:spPr>
      </p:pic>
    </p:spTree>
  </p:cSld>
  <p:clrMapOvr>
    <a:masterClrMapping/>
  </p:clrMapOvr>
  <p:transition spd="slow" advClick="0"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4"/>
          <p:cNvSpPr txBox="1"/>
          <p:nvPr/>
        </p:nvSpPr>
        <p:spPr>
          <a:xfrm>
            <a:off x="0" y="0"/>
            <a:ext cx="45365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http://www.1ppt.com/hangye/</a:t>
            </a:r>
            <a:endParaRPr lang="en-US" altLang="zh-CN" sz="100" dirty="0">
              <a:solidFill>
                <a:schemeClr val="tx1">
                  <a:alpha val="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3" name="Picture 2"/>
          <p:cNvPicPr/>
          <p:nvPr/>
        </p:nvPicPr>
        <p:blipFill>
          <a:blip r:embed="rId1"/>
          <a:srcRect l="25822" r="17668" b="4195"/>
          <a:stretch>
            <a:fillRect/>
          </a:stretch>
        </p:blipFill>
        <p:spPr>
          <a:xfrm>
            <a:off x="10980398" y="668657"/>
            <a:ext cx="1135380" cy="1160145"/>
          </a:xfrm>
          <a:prstGeom prst="rect">
            <a:avLst/>
          </a:prstGeom>
        </p:spPr>
      </p:pic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" name="组合 58"/>
          <p:cNvGrpSpPr/>
          <p:nvPr/>
        </p:nvGrpSpPr>
        <p:grpSpPr>
          <a:xfrm>
            <a:off x="0" y="629095"/>
            <a:ext cx="6027966" cy="1199707"/>
            <a:chOff x="0" y="629095"/>
            <a:chExt cx="6027966" cy="1199707"/>
          </a:xfrm>
        </p:grpSpPr>
        <p:grpSp>
          <p:nvGrpSpPr>
            <p:cNvPr id="5" name="组合 19"/>
            <p:cNvGrpSpPr/>
            <p:nvPr/>
          </p:nvGrpSpPr>
          <p:grpSpPr>
            <a:xfrm>
              <a:off x="0" y="629095"/>
              <a:ext cx="6027966" cy="1199707"/>
              <a:chOff x="762009" y="735381"/>
              <a:chExt cx="8286639" cy="1608877"/>
            </a:xfrm>
          </p:grpSpPr>
          <p:sp>
            <p:nvSpPr>
              <p:cNvPr id="9" name="流程图: 手动输入 15"/>
              <p:cNvSpPr/>
              <p:nvPr/>
            </p:nvSpPr>
            <p:spPr>
              <a:xfrm rot="16200000" flipH="1" flipV="1">
                <a:off x="4451065" y="-2253324"/>
                <a:ext cx="1608877" cy="7586288"/>
              </a:xfrm>
              <a:prstGeom prst="flowChartManualInput">
                <a:avLst/>
              </a:prstGeom>
              <a:solidFill>
                <a:srgbClr val="E200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" name="流程图: 手动输入 16"/>
              <p:cNvSpPr/>
              <p:nvPr/>
            </p:nvSpPr>
            <p:spPr>
              <a:xfrm rot="16200000" flipH="1" flipV="1">
                <a:off x="3750715" y="-2253325"/>
                <a:ext cx="1608875" cy="7586288"/>
              </a:xfrm>
              <a:prstGeom prst="flowChartManualInpu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6" name="文本框 20"/>
            <p:cNvSpPr txBox="1"/>
            <p:nvPr/>
          </p:nvSpPr>
          <p:spPr>
            <a:xfrm>
              <a:off x="635" y="766890"/>
              <a:ext cx="473583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sz="4400" b="1" i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Methodology</a:t>
              </a:r>
              <a:endParaRPr lang="en-GB" altLang="zh-CN" sz="4400" b="1" i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" name="矩形 21"/>
            <p:cNvSpPr/>
            <p:nvPr/>
          </p:nvSpPr>
          <p:spPr>
            <a:xfrm>
              <a:off x="264816" y="1466662"/>
              <a:ext cx="707101" cy="45719"/>
            </a:xfrm>
            <a:prstGeom prst="rect">
              <a:avLst/>
            </a:prstGeom>
            <a:solidFill>
              <a:srgbClr val="E2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64"/>
          <a:stretch>
            <a:fillRect/>
          </a:stretch>
        </p:blipFill>
        <p:spPr>
          <a:xfrm>
            <a:off x="343678" y="2041219"/>
            <a:ext cx="4278094" cy="391171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866413" y="1828802"/>
            <a:ext cx="72493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Excel Tools &amp; Functions Used: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Pivot Tables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summaries by country and city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Conditional Formatting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highlight high/low performers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 Functions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customizing price info (e.g., ₹500)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Logical Functions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like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filter insights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Array Formulas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counting based on multiple conditions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marL="742950" lvl="1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1600" b="1" dirty="0"/>
              <a:t>Visualization : </a:t>
            </a:r>
            <a:r>
              <a:rPr lang="en-GB" sz="1600" dirty="0"/>
              <a:t>Created charts such as bar graphs, pie charts, scatter plots, and trend lines to clearly present insights and support recommendations.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sz="1600" dirty="0"/>
          </a:p>
        </p:txBody>
      </p:sp>
    </p:spTree>
  </p:cSld>
  <p:clrMapOvr>
    <a:masterClrMapping/>
  </p:clrMapOvr>
  <p:transition spd="slow" advClick="0"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43440" y="103740"/>
            <a:ext cx="4730921" cy="603956"/>
            <a:chOff x="2315029" y="2495489"/>
            <a:chExt cx="5948081" cy="759341"/>
          </a:xfrm>
        </p:grpSpPr>
        <p:sp>
          <p:nvSpPr>
            <p:cNvPr id="9" name="流程图: 手动输入 24"/>
            <p:cNvSpPr/>
            <p:nvPr/>
          </p:nvSpPr>
          <p:spPr>
            <a:xfrm rot="5400000" flipV="1">
              <a:off x="3843225" y="1577863"/>
              <a:ext cx="148771" cy="3205163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90"/>
                <a:gd name="connsiteY0-2" fmla="*/ 527 h 8527"/>
                <a:gd name="connsiteX1-3" fmla="*/ 10190 w 10190"/>
                <a:gd name="connsiteY1-4" fmla="*/ 0 h 8527"/>
                <a:gd name="connsiteX2-5" fmla="*/ 10000 w 10190"/>
                <a:gd name="connsiteY2-6" fmla="*/ 8527 h 8527"/>
                <a:gd name="connsiteX3-7" fmla="*/ 0 w 10190"/>
                <a:gd name="connsiteY3-8" fmla="*/ 8527 h 8527"/>
                <a:gd name="connsiteX4-9" fmla="*/ 0 w 10190"/>
                <a:gd name="connsiteY4-10" fmla="*/ 527 h 852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190" h="8527">
                  <a:moveTo>
                    <a:pt x="0" y="527"/>
                  </a:moveTo>
                  <a:lnTo>
                    <a:pt x="10190" y="0"/>
                  </a:lnTo>
                  <a:cubicBezTo>
                    <a:pt x="10127" y="2842"/>
                    <a:pt x="10063" y="5685"/>
                    <a:pt x="10000" y="8527"/>
                  </a:cubicBezTo>
                  <a:lnTo>
                    <a:pt x="0" y="8527"/>
                  </a:lnTo>
                  <a:lnTo>
                    <a:pt x="0" y="527"/>
                  </a:lnTo>
                  <a:close/>
                </a:path>
              </a:pathLst>
            </a:custGeom>
            <a:solidFill>
              <a:srgbClr val="E2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351481" y="2495489"/>
              <a:ext cx="5911629" cy="6578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sz="2800" i="1" dirty="0"/>
                <a:t>Identifying Potential Markets</a:t>
              </a:r>
              <a:endParaRPr lang="en-IN" altLang="en-US" sz="2800" i="1" dirty="0"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879701" y="393290"/>
            <a:ext cx="5096785" cy="6459459"/>
            <a:chOff x="6879702" y="1371444"/>
            <a:chExt cx="3959748" cy="5481305"/>
          </a:xfrm>
        </p:grpSpPr>
        <p:sp>
          <p:nvSpPr>
            <p:cNvPr id="14" name="矩形 13"/>
            <p:cNvSpPr/>
            <p:nvPr/>
          </p:nvSpPr>
          <p:spPr>
            <a:xfrm>
              <a:off x="7094357" y="1371444"/>
              <a:ext cx="3745093" cy="5481305"/>
            </a:xfrm>
            <a:prstGeom prst="rect">
              <a:avLst/>
            </a:prstGeom>
            <a:solidFill>
              <a:srgbClr val="E2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879702" y="1550116"/>
              <a:ext cx="3775869" cy="53026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6" name="文本框 22"/>
            <p:cNvSpPr txBox="1"/>
            <p:nvPr/>
          </p:nvSpPr>
          <p:spPr>
            <a:xfrm>
              <a:off x="7094357" y="1968428"/>
              <a:ext cx="3484756" cy="4465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buNone/>
              </a:pPr>
              <a:endParaRPr lang="en-IN" sz="1400" b="1" dirty="0">
                <a:cs typeface="+mn-lt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IN" sz="1400" b="1" dirty="0">
                  <a:cs typeface="+mn-lt"/>
                </a:rPr>
                <a:t>Red bars</a:t>
              </a:r>
              <a:r>
                <a:rPr lang="en-IN" sz="1400" dirty="0">
                  <a:cs typeface="+mn-lt"/>
                </a:rPr>
                <a:t> are </a:t>
              </a:r>
              <a:r>
                <a:rPr lang="en-IN" sz="1400" b="1" dirty="0">
                  <a:cs typeface="+mn-lt"/>
                </a:rPr>
                <a:t>highly competitive markets</a:t>
              </a:r>
              <a:endParaRPr lang="en-IN" sz="1400" b="1" dirty="0">
                <a:cs typeface="+mn-lt"/>
              </a:endParaRPr>
            </a:p>
            <a:p>
              <a:pPr algn="just"/>
              <a:endParaRPr lang="en-IN" sz="1400" dirty="0">
                <a:cs typeface="+mn-lt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IN" sz="1400" b="1" dirty="0">
                  <a:cs typeface="+mn-lt"/>
                </a:rPr>
                <a:t>Green bars</a:t>
              </a:r>
              <a:r>
                <a:rPr lang="en-IN" sz="1400" dirty="0">
                  <a:cs typeface="+mn-lt"/>
                </a:rPr>
                <a:t> are </a:t>
              </a:r>
              <a:r>
                <a:rPr lang="en-IN" sz="1400" b="1" dirty="0">
                  <a:cs typeface="+mn-lt"/>
                </a:rPr>
                <a:t>Low competitive markets</a:t>
              </a:r>
              <a:endParaRPr lang="en-IN" sz="1400" b="1" dirty="0">
                <a:cs typeface="+mn-lt"/>
              </a:endParaRPr>
            </a:p>
            <a:p>
              <a:pPr algn="just"/>
              <a:endPara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+mn-lt"/>
              </a:endParaRPr>
            </a:p>
            <a:p>
              <a:pPr marL="171450" marR="0" lvl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</a:pP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+mn-lt"/>
                </a:rPr>
                <a:t>India &amp; USA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+mn-lt"/>
                </a:rPr>
                <a:t> show </a:t>
              </a: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+mn-lt"/>
                </a:rPr>
                <a:t>high competition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+mn-lt"/>
                </a:rPr>
                <a:t> 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+mn-lt"/>
              </a:endParaRPr>
            </a:p>
            <a:p>
              <a:pPr marR="0" lvl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</a:pP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+mn-lt"/>
              </a:endParaRPr>
            </a:p>
            <a:p>
              <a:pPr marL="171450" marR="0" lvl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</a:pP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+mn-lt"/>
                </a:rPr>
                <a:t>Canada, Qatar, Singapore, Sri Lanka, Indonesia, Philippines, Australia, Turkey, and New Zealand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+mn-lt"/>
                </a:rPr>
                <a:t> have </a:t>
              </a: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+mn-lt"/>
                </a:rPr>
                <a:t>very low competition</a:t>
              </a:r>
              <a:r>
                <a:rPr lang="en-US" altLang="en-US" sz="1400" dirty="0">
                  <a:cs typeface="+mn-lt"/>
                </a:rPr>
                <a:t>. So, they are the potential markets.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+mn-lt"/>
              </a:endParaRPr>
            </a:p>
            <a:p>
              <a:pPr marR="0" lvl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</a:pP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+mn-lt"/>
              </a:endParaRPr>
            </a:p>
            <a:p>
              <a:pPr marL="171450" marR="0" lvl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</a:pP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+mn-lt"/>
                </a:rPr>
                <a:t>Low-competitive markets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+mn-lt"/>
                </a:rPr>
                <a:t> offer potential for:</a:t>
              </a:r>
              <a:endParaRPr lang="en-US" altLang="en-US" sz="1400" dirty="0">
                <a:cs typeface="+mn-lt"/>
              </a:endParaRPr>
            </a:p>
            <a:p>
              <a:pPr marR="0" lvl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</a:pP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+mn-lt"/>
              </a:endParaRPr>
            </a:p>
            <a:p>
              <a:pPr marL="628650" lvl="1" indent="-171450" algn="just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+mn-lt"/>
                </a:rPr>
                <a:t>The advantage of being the first.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+mn-lt"/>
              </a:endParaRPr>
            </a:p>
            <a:p>
              <a:pPr lvl="1"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+mn-lt"/>
              </a:endParaRPr>
            </a:p>
            <a:p>
              <a:pPr marL="628650" lvl="1" indent="-171450" algn="just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+mn-lt"/>
                </a:rPr>
                <a:t>Reduced expenses for marketing and entry.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+mn-lt"/>
              </a:endParaRPr>
            </a:p>
            <a:p>
              <a:pPr lvl="1"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+mn-lt"/>
              </a:endParaRPr>
            </a:p>
            <a:p>
              <a:pPr marL="628650" lvl="1" indent="-171450" algn="just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+mn-lt"/>
                </a:rPr>
                <a:t>Simpler acquisition of customers.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+mn-lt"/>
              </a:endParaRPr>
            </a:p>
            <a:p>
              <a:pPr marL="628650" lvl="1" indent="-171450" algn="just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</a:pPr>
              <a:endParaRPr lang="en-US" altLang="en-US" sz="1400" dirty="0">
                <a:cs typeface="+mn-lt"/>
              </a:endParaRPr>
            </a:p>
            <a:p>
              <a:pPr marL="628650" lvl="1" indent="-171450" algn="just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+mn-lt"/>
                </a:rPr>
                <a:t>Growth and brand awareness can be accelerated by strategically concentrating on low competitive markets.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+mn-lt"/>
              </a:endParaRPr>
            </a:p>
            <a:p>
              <a:pPr marR="0" lvl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</a:pP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+mn-lt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514" y="1592475"/>
            <a:ext cx="6419850" cy="3743325"/>
          </a:xfrm>
          <a:prstGeom prst="rect">
            <a:avLst/>
          </a:prstGeom>
        </p:spPr>
      </p:pic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矩形 17"/>
          <p:cNvSpPr/>
          <p:nvPr/>
        </p:nvSpPr>
        <p:spPr>
          <a:xfrm>
            <a:off x="7571103" y="6141063"/>
            <a:ext cx="1920897" cy="212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矩形 14"/>
          <p:cNvSpPr/>
          <p:nvPr/>
        </p:nvSpPr>
        <p:spPr>
          <a:xfrm>
            <a:off x="7201433" y="695725"/>
            <a:ext cx="4394521" cy="455700"/>
          </a:xfrm>
          <a:prstGeom prst="rect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Total Restaurants per Country</a:t>
            </a:r>
            <a:endParaRPr lang="zh-CN" altLang="en-US" sz="2400" i="1" dirty="0"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2365" y="116002"/>
            <a:ext cx="5921814" cy="591695"/>
            <a:chOff x="2125086" y="2510905"/>
            <a:chExt cx="7445363" cy="743925"/>
          </a:xfrm>
        </p:grpSpPr>
        <p:sp>
          <p:nvSpPr>
            <p:cNvPr id="9" name="流程图: 手动输入 24"/>
            <p:cNvSpPr/>
            <p:nvPr/>
          </p:nvSpPr>
          <p:spPr>
            <a:xfrm rot="5400000" flipV="1">
              <a:off x="3843225" y="1577863"/>
              <a:ext cx="148771" cy="3205163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90"/>
                <a:gd name="connsiteY0-2" fmla="*/ 527 h 8527"/>
                <a:gd name="connsiteX1-3" fmla="*/ 10190 w 10190"/>
                <a:gd name="connsiteY1-4" fmla="*/ 0 h 8527"/>
                <a:gd name="connsiteX2-5" fmla="*/ 10000 w 10190"/>
                <a:gd name="connsiteY2-6" fmla="*/ 8527 h 8527"/>
                <a:gd name="connsiteX3-7" fmla="*/ 0 w 10190"/>
                <a:gd name="connsiteY3-8" fmla="*/ 8527 h 8527"/>
                <a:gd name="connsiteX4-9" fmla="*/ 0 w 10190"/>
                <a:gd name="connsiteY4-10" fmla="*/ 527 h 852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190" h="8527">
                  <a:moveTo>
                    <a:pt x="0" y="527"/>
                  </a:moveTo>
                  <a:lnTo>
                    <a:pt x="10190" y="0"/>
                  </a:lnTo>
                  <a:cubicBezTo>
                    <a:pt x="10127" y="2842"/>
                    <a:pt x="10063" y="5685"/>
                    <a:pt x="10000" y="8527"/>
                  </a:cubicBezTo>
                  <a:lnTo>
                    <a:pt x="0" y="8527"/>
                  </a:lnTo>
                  <a:lnTo>
                    <a:pt x="0" y="527"/>
                  </a:lnTo>
                  <a:close/>
                </a:path>
              </a:pathLst>
            </a:custGeom>
            <a:solidFill>
              <a:srgbClr val="E2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125086" y="2510905"/>
              <a:ext cx="7445363" cy="6578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i="1" dirty="0"/>
                <a:t>  Customer Engagement by Country</a:t>
              </a:r>
              <a:endParaRPr lang="en-GB" altLang="en-US" sz="2800" i="1" dirty="0"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879701" y="393290"/>
            <a:ext cx="5096785" cy="6459459"/>
            <a:chOff x="6879702" y="1371444"/>
            <a:chExt cx="3959748" cy="5481305"/>
          </a:xfrm>
        </p:grpSpPr>
        <p:sp>
          <p:nvSpPr>
            <p:cNvPr id="14" name="矩形 13"/>
            <p:cNvSpPr/>
            <p:nvPr/>
          </p:nvSpPr>
          <p:spPr>
            <a:xfrm>
              <a:off x="7094357" y="1371444"/>
              <a:ext cx="3745093" cy="5481305"/>
            </a:xfrm>
            <a:prstGeom prst="rect">
              <a:avLst/>
            </a:prstGeom>
            <a:solidFill>
              <a:srgbClr val="E2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879702" y="1550116"/>
              <a:ext cx="3775869" cy="53026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6" name="文本框 22"/>
            <p:cNvSpPr txBox="1"/>
            <p:nvPr/>
          </p:nvSpPr>
          <p:spPr>
            <a:xfrm>
              <a:off x="7094357" y="2136114"/>
              <a:ext cx="3484756" cy="3917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buNone/>
                <a:defRPr sz="1400" b="1"/>
              </a:lvl1pPr>
              <a:lvl2pPr marL="628650" lvl="1" indent="-171450" algn="just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0" sz="1400" b="0" i="0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buFont typeface="Arial" panose="020B0604020202020204" pitchFamily="34" charset="0"/>
                <a:buChar char="•"/>
              </a:pPr>
              <a:endParaRPr lang="en-IN" b="0" dirty="0"/>
            </a:p>
            <a:p>
              <a:pPr marL="285750" marR="0" lvl="0" indent="-28575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</a:pP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Indonesia leads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significantly with </a:t>
              </a: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772 average votes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, showing </a:t>
              </a: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high customer activity and engagement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.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285750" marR="0" lvl="0" indent="-28575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</a:pPr>
              <a:endPara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285750" marR="0" lvl="0" indent="-28575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</a:pP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UAE (494)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, </a:t>
              </a: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Turkey (431)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, </a:t>
              </a: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USA (428)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, and </a:t>
              </a: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Philippines (407)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also shows strong customer engagement.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285750" marR="0" lvl="0" indent="-28575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</a:pP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285750" marR="0" lvl="0" indent="-28575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Countries like </a:t>
              </a: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Brazil (20)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and </a:t>
              </a: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Singapore (32)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show </a:t>
              </a: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low engagement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, possibly indicating newer markets or less active user bases.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285750" marR="0" lvl="0" indent="-28575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</a:pPr>
              <a:endPara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285750" marR="0" lvl="0" indent="-28575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</a:pP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India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has </a:t>
              </a: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137 average votes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, suggesting a </a:t>
              </a: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moderate engagement level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despite having the most restaurants.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en-US" b="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en-US" dirty="0"/>
                <a:t>Indonesia</a:t>
              </a:r>
              <a:r>
                <a:rPr lang="en-US" altLang="en-US" b="0" dirty="0"/>
                <a:t>, </a:t>
              </a:r>
              <a:r>
                <a:rPr lang="en-US" altLang="en-US" dirty="0"/>
                <a:t>Turkey</a:t>
              </a:r>
              <a:r>
                <a:rPr lang="en-US" altLang="en-US" b="0" dirty="0"/>
                <a:t>, and </a:t>
              </a:r>
              <a:r>
                <a:rPr lang="en-US" altLang="en-US" dirty="0"/>
                <a:t>Philippines</a:t>
              </a:r>
              <a:r>
                <a:rPr lang="en-US" altLang="en-US" b="0" dirty="0"/>
                <a:t> </a:t>
              </a:r>
              <a:r>
                <a:rPr lang="en-GB" altLang="en-US" b="0" dirty="0"/>
                <a:t>are the countries with </a:t>
              </a:r>
              <a:r>
                <a:rPr lang="en-GB" altLang="en-US" dirty="0"/>
                <a:t>high customer engagement and low competition</a:t>
              </a:r>
              <a:r>
                <a:rPr lang="en-GB" altLang="en-US" b="0" dirty="0"/>
                <a:t>. So, they shows the </a:t>
              </a:r>
              <a:r>
                <a:rPr lang="en-GB" altLang="en-US" dirty="0"/>
                <a:t>good potential to open new restaurants</a:t>
              </a:r>
              <a:r>
                <a:rPr lang="en-GB" altLang="en-US" b="0" dirty="0"/>
                <a:t>.</a:t>
              </a:r>
              <a:endParaRPr lang="en-US" altLang="en-US" b="0" dirty="0"/>
            </a:p>
          </p:txBody>
        </p:sp>
      </p:grp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矩形 17"/>
          <p:cNvSpPr/>
          <p:nvPr/>
        </p:nvSpPr>
        <p:spPr>
          <a:xfrm>
            <a:off x="7477797" y="6018064"/>
            <a:ext cx="1920897" cy="212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矩形 14"/>
          <p:cNvSpPr/>
          <p:nvPr/>
        </p:nvSpPr>
        <p:spPr>
          <a:xfrm>
            <a:off x="7246872" y="838717"/>
            <a:ext cx="4394521" cy="455700"/>
          </a:xfrm>
          <a:prstGeom prst="rect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Average Votes per Country</a:t>
            </a:r>
            <a:endParaRPr lang="zh-CN" altLang="en-US" sz="2400" i="1" dirty="0">
              <a:cs typeface="+mn-ea"/>
              <a:sym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365" y="1526305"/>
            <a:ext cx="6649155" cy="3438986"/>
          </a:xfrm>
          <a:prstGeom prst="rect">
            <a:avLst/>
          </a:prstGeom>
        </p:spPr>
      </p:pic>
    </p:spTree>
  </p:cSld>
  <p:clrMapOvr>
    <a:masterClrMapping/>
  </p:clrMapOvr>
  <p:transition spd="slow" advClick="0"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" grpId="0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pmxedq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pmxedq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9628</Words>
  <Application>WPS Presentation</Application>
  <PresentationFormat>Widescreen</PresentationFormat>
  <Paragraphs>344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</vt:lpstr>
      <vt:lpstr>SimSun</vt:lpstr>
      <vt:lpstr>Wingdings</vt:lpstr>
      <vt:lpstr>Microsoft YaHei</vt:lpstr>
      <vt:lpstr>Arial</vt:lpstr>
      <vt:lpstr>Lato</vt:lpstr>
      <vt:lpstr>Calibri</vt:lpstr>
      <vt:lpstr>Times New Roman</vt:lpstr>
      <vt:lpstr>Arial Unicode MS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商务</dc:title>
  <dc:creator/>
  <cp:lastModifiedBy>Praveen Raj</cp:lastModifiedBy>
  <cp:revision>57</cp:revision>
  <dcterms:created xsi:type="dcterms:W3CDTF">2019-11-26T05:55:00Z</dcterms:created>
  <dcterms:modified xsi:type="dcterms:W3CDTF">2025-05-25T07:53:32Z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29A9FFEE5C9A4C4E9748B486361B73CE_12</vt:lpwstr>
  </property>
  <property fmtid="{D5CDD505-2E9C-101B-9397-08002B2CF9AE}" pid="3" name="KSOProductBuildVer">
    <vt:lpwstr>1033-12.2.0.21179</vt:lpwstr>
  </property>
</Properties>
</file>