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3" r:id="rId3"/>
    <p:sldId id="335" r:id="rId4"/>
    <p:sldId id="334" r:id="rId5"/>
    <p:sldId id="287" r:id="rId6"/>
    <p:sldId id="304" r:id="rId7"/>
    <p:sldId id="319" r:id="rId8"/>
    <p:sldId id="321" r:id="rId9"/>
    <p:sldId id="318" r:id="rId10"/>
    <p:sldId id="317" r:id="rId11"/>
    <p:sldId id="329" r:id="rId12"/>
    <p:sldId id="330" r:id="rId13"/>
    <p:sldId id="331" r:id="rId14"/>
    <p:sldId id="332" r:id="rId15"/>
    <p:sldId id="333" r:id="rId16"/>
    <p:sldId id="300" r:id="rId17"/>
    <p:sldId id="311" r:id="rId18"/>
    <p:sldId id="322" r:id="rId19"/>
    <p:sldId id="323" r:id="rId20"/>
    <p:sldId id="328" r:id="rId21"/>
    <p:sldId id="307" r:id="rId22"/>
    <p:sldId id="306" r:id="rId23"/>
  </p:sldIdLst>
  <p:sldSz cx="12192000" cy="6858000"/>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CC00"/>
    <a:srgbClr val="FF0066"/>
    <a:srgbClr val="0000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AD1E8-7BF4-5FB2-5B6A-A00885D19984}" v="244" dt="2023-12-07T08:06:58.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5529" autoAdjust="0"/>
  </p:normalViewPr>
  <p:slideViewPr>
    <p:cSldViewPr>
      <p:cViewPr varScale="1">
        <p:scale>
          <a:sx n="67" d="100"/>
          <a:sy n="67" d="100"/>
        </p:scale>
        <p:origin x="888" y="66"/>
      </p:cViewPr>
      <p:guideLst>
        <p:guide orient="horz" pos="2160"/>
        <p:guide pos="3840"/>
      </p:guideLst>
    </p:cSldViewPr>
  </p:slideViewPr>
  <p:outlineViewPr>
    <p:cViewPr>
      <p:scale>
        <a:sx n="33" d="100"/>
        <a:sy n="33" d="100"/>
      </p:scale>
      <p:origin x="0" y="-4147"/>
    </p:cViewPr>
  </p:outlineViewPr>
  <p:notesTextViewPr>
    <p:cViewPr>
      <p:scale>
        <a:sx n="100" d="100"/>
        <a:sy n="100" d="100"/>
      </p:scale>
      <p:origin x="0" y="0"/>
    </p:cViewPr>
  </p:notesTextViewPr>
  <p:sorterViewPr>
    <p:cViewPr>
      <p:scale>
        <a:sx n="20" d="100"/>
        <a:sy n="20" d="100"/>
      </p:scale>
      <p:origin x="0" y="0"/>
    </p:cViewPr>
  </p:sorterViewPr>
  <p:notesViewPr>
    <p:cSldViewPr>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D51223-35BE-6F14-6B09-0021CCE437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800363C2-3AFD-8321-9772-B6F6C8B051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04EB5CD-AC7E-4B26-B179-CFC48D5C0554}" type="datetimeFigureOut">
              <a:rPr lang="en-IN"/>
              <a:pPr>
                <a:defRPr/>
              </a:pPr>
              <a:t>04-05-2024</a:t>
            </a:fld>
            <a:endParaRPr lang="en-IN"/>
          </a:p>
        </p:txBody>
      </p:sp>
      <p:sp>
        <p:nvSpPr>
          <p:cNvPr id="4" name="Footer Placeholder 3">
            <a:extLst>
              <a:ext uri="{FF2B5EF4-FFF2-40B4-BE49-F238E27FC236}">
                <a16:creationId xmlns:a16="http://schemas.microsoft.com/office/drawing/2014/main" id="{9073AF7F-9108-F99A-CE3B-224AEE6FA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a:extLst>
              <a:ext uri="{FF2B5EF4-FFF2-40B4-BE49-F238E27FC236}">
                <a16:creationId xmlns:a16="http://schemas.microsoft.com/office/drawing/2014/main" id="{2DC7EA46-3435-38AD-1A14-ECF0721242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1FF8A891-D753-4213-8F88-26E39BE93A0B}" type="slidenum">
              <a:rPr lang="en-IN"/>
              <a:pPr>
                <a:defRPr/>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63F0CF9-F980-2FEE-CB65-881400FAF52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a:extLst>
              <a:ext uri="{FF2B5EF4-FFF2-40B4-BE49-F238E27FC236}">
                <a16:creationId xmlns:a16="http://schemas.microsoft.com/office/drawing/2014/main" id="{B74B6489-5D6D-4934-5D82-822788A5B29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5364" name="Rectangle 4">
            <a:extLst>
              <a:ext uri="{FF2B5EF4-FFF2-40B4-BE49-F238E27FC236}">
                <a16:creationId xmlns:a16="http://schemas.microsoft.com/office/drawing/2014/main" id="{9953C2AD-D34A-7D96-5B48-449F6BFE7A92}"/>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36CB94F6-6685-80D3-4D96-2615263C91A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ED9EC60E-2376-D4E7-AA69-309A3CBF0B8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a:extLst>
              <a:ext uri="{FF2B5EF4-FFF2-40B4-BE49-F238E27FC236}">
                <a16:creationId xmlns:a16="http://schemas.microsoft.com/office/drawing/2014/main" id="{3788C9FB-7791-ADE3-E7C7-6646170765E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8CD0E1-4D49-48F8-BD4F-364BDCFAC03B}" type="slidenum">
              <a:rPr lang="en-US" altLang="en-US"/>
              <a:pPr>
                <a:defRPr/>
              </a:pPr>
              <a:t>‹#›</a:t>
            </a:fld>
            <a:endParaRPr lang="en-US" altLang="en-US"/>
          </a:p>
        </p:txBody>
      </p:sp>
    </p:spTree>
    <p:extLst>
      <p:ext uri="{BB962C8B-B14F-4D97-AF65-F5344CB8AC3E}">
        <p14:creationId xmlns:p14="http://schemas.microsoft.com/office/powerpoint/2010/main" val="20275997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54459DA-82FF-395D-3119-FFD31C7F47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96A5A0-BAEF-41EA-AC55-037E6E581697}" type="slidenum">
              <a:rPr lang="en-US" altLang="en-US" smtClean="0"/>
              <a:pPr>
                <a:spcBef>
                  <a:spcPct val="0"/>
                </a:spcBef>
              </a:pPr>
              <a:t>1</a:t>
            </a:fld>
            <a:endParaRPr lang="en-US" altLang="en-US" dirty="0"/>
          </a:p>
        </p:txBody>
      </p:sp>
      <p:sp>
        <p:nvSpPr>
          <p:cNvPr id="19459" name="Rectangle 2">
            <a:extLst>
              <a:ext uri="{FF2B5EF4-FFF2-40B4-BE49-F238E27FC236}">
                <a16:creationId xmlns:a16="http://schemas.microsoft.com/office/drawing/2014/main" id="{71C15A3F-38ED-5A60-73AD-1DD82F88AF4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FC3D602-F4CF-EB96-21AC-6D3A5E659F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25203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5BCCAE8-D14D-F986-73CD-6CCFACAF821A}"/>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709E9642-395B-9C95-BD6E-07BECF795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latin typeface="Arial" panose="020B0604020202020204" pitchFamily="34" charset="0"/>
            </a:endParaRPr>
          </a:p>
        </p:txBody>
      </p:sp>
      <p:sp>
        <p:nvSpPr>
          <p:cNvPr id="10244" name="Slide Number Placeholder 3">
            <a:extLst>
              <a:ext uri="{FF2B5EF4-FFF2-40B4-BE49-F238E27FC236}">
                <a16:creationId xmlns:a16="http://schemas.microsoft.com/office/drawing/2014/main" id="{204DF10F-6CF7-B669-05DD-41400CA67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fld id="{AE2866A3-9E4B-4531-92AF-AE58A110A74F}" type="slidenum">
              <a:rPr lang="en-US" altLang="en-US" sz="1200" smtClean="0"/>
              <a:pPr/>
              <a:t>16</a:t>
            </a:fld>
            <a:endParaRPr lang="en-US" altLang="en-US" sz="1200" dirty="0"/>
          </a:p>
        </p:txBody>
      </p:sp>
    </p:spTree>
    <p:extLst>
      <p:ext uri="{BB962C8B-B14F-4D97-AF65-F5344CB8AC3E}">
        <p14:creationId xmlns:p14="http://schemas.microsoft.com/office/powerpoint/2010/main" val="113894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5BCCAE8-D14D-F986-73CD-6CCFACAF821A}"/>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709E9642-395B-9C95-BD6E-07BECF795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10244" name="Slide Number Placeholder 3">
            <a:extLst>
              <a:ext uri="{FF2B5EF4-FFF2-40B4-BE49-F238E27FC236}">
                <a16:creationId xmlns:a16="http://schemas.microsoft.com/office/drawing/2014/main" id="{204DF10F-6CF7-B669-05DD-41400CA67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fld id="{AE2866A3-9E4B-4531-92AF-AE58A110A74F}" type="slidenum">
              <a:rPr lang="en-US" altLang="en-US" sz="1200" smtClean="0"/>
              <a:pPr/>
              <a:t>17</a:t>
            </a:fld>
            <a:endParaRPr lang="en-US" altLang="en-US" sz="1200"/>
          </a:p>
        </p:txBody>
      </p:sp>
    </p:spTree>
    <p:extLst>
      <p:ext uri="{BB962C8B-B14F-4D97-AF65-F5344CB8AC3E}">
        <p14:creationId xmlns:p14="http://schemas.microsoft.com/office/powerpoint/2010/main" val="49755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5BCCAE8-D14D-F986-73CD-6CCFACAF821A}"/>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709E9642-395B-9C95-BD6E-07BECF795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10244" name="Slide Number Placeholder 3">
            <a:extLst>
              <a:ext uri="{FF2B5EF4-FFF2-40B4-BE49-F238E27FC236}">
                <a16:creationId xmlns:a16="http://schemas.microsoft.com/office/drawing/2014/main" id="{204DF10F-6CF7-B669-05DD-41400CA67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fld id="{AE2866A3-9E4B-4531-92AF-AE58A110A74F}" type="slidenum">
              <a:rPr lang="en-US" altLang="en-US" sz="1200" smtClean="0"/>
              <a:pPr/>
              <a:t>18</a:t>
            </a:fld>
            <a:endParaRPr lang="en-US" altLang="en-US" sz="1200"/>
          </a:p>
        </p:txBody>
      </p:sp>
    </p:spTree>
    <p:extLst>
      <p:ext uri="{BB962C8B-B14F-4D97-AF65-F5344CB8AC3E}">
        <p14:creationId xmlns:p14="http://schemas.microsoft.com/office/powerpoint/2010/main" val="322113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5BCCAE8-D14D-F986-73CD-6CCFACAF821A}"/>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709E9642-395B-9C95-BD6E-07BECF795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10244" name="Slide Number Placeholder 3">
            <a:extLst>
              <a:ext uri="{FF2B5EF4-FFF2-40B4-BE49-F238E27FC236}">
                <a16:creationId xmlns:a16="http://schemas.microsoft.com/office/drawing/2014/main" id="{204DF10F-6CF7-B669-05DD-41400CA67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fld id="{AE2866A3-9E4B-4531-92AF-AE58A110A74F}" type="slidenum">
              <a:rPr lang="en-US" altLang="en-US" sz="1200" smtClean="0"/>
              <a:pPr/>
              <a:t>19</a:t>
            </a:fld>
            <a:endParaRPr lang="en-US" altLang="en-US" sz="1200"/>
          </a:p>
        </p:txBody>
      </p:sp>
    </p:spTree>
    <p:extLst>
      <p:ext uri="{BB962C8B-B14F-4D97-AF65-F5344CB8AC3E}">
        <p14:creationId xmlns:p14="http://schemas.microsoft.com/office/powerpoint/2010/main" val="327487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7" name="Title 6">
            <a:extLst>
              <a:ext uri="{FF2B5EF4-FFF2-40B4-BE49-F238E27FC236}">
                <a16:creationId xmlns:a16="http://schemas.microsoft.com/office/drawing/2014/main" id="{CB2F6A44-B0E6-1A77-2750-B17FD70EA84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70152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36D88123-233F-19C3-411F-1CE42143F182}"/>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0F40B405-2547-43D1-9600-F50316813CA8}" type="slidenum">
              <a:rPr lang="en-US" altLang="en-US"/>
              <a:pPr>
                <a:defRPr/>
              </a:pPr>
              <a:t>‹#›</a:t>
            </a:fld>
            <a:endParaRPr lang="en-US" altLang="en-US"/>
          </a:p>
        </p:txBody>
      </p:sp>
    </p:spTree>
    <p:extLst>
      <p:ext uri="{BB962C8B-B14F-4D97-AF65-F5344CB8AC3E}">
        <p14:creationId xmlns:p14="http://schemas.microsoft.com/office/powerpoint/2010/main" val="10721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1219201"/>
            <a:ext cx="2438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1219201"/>
            <a:ext cx="71120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DD5AF03-C524-C9E7-2874-AE8E92142523}"/>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2C345781-14B2-4B2C-8131-E11A9E0C67A9}" type="slidenum">
              <a:rPr lang="en-US" altLang="en-US"/>
              <a:pPr>
                <a:defRPr/>
              </a:pPr>
              <a:t>‹#›</a:t>
            </a:fld>
            <a:endParaRPr lang="en-US" altLang="en-US"/>
          </a:p>
        </p:txBody>
      </p:sp>
    </p:spTree>
    <p:extLst>
      <p:ext uri="{BB962C8B-B14F-4D97-AF65-F5344CB8AC3E}">
        <p14:creationId xmlns:p14="http://schemas.microsoft.com/office/powerpoint/2010/main" val="3149102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ext Placeholder 2"/>
          <p:cNvSpPr>
            <a:spLocks noGrp="1"/>
          </p:cNvSpPr>
          <p:nvPr>
            <p:ph type="body" sz="half" idx="1"/>
          </p:nvPr>
        </p:nvSpPr>
        <p:spPr>
          <a:xfrm>
            <a:off x="12192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C8D5EE8-B161-EA76-0930-5CD6BAC56965}"/>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8D236583-DD77-4725-9280-C83B59A943B1}" type="slidenum">
              <a:rPr lang="en-US" altLang="en-US"/>
              <a:pPr>
                <a:defRPr/>
              </a:pPr>
              <a:t>‹#›</a:t>
            </a:fld>
            <a:endParaRPr lang="en-US" altLang="en-US"/>
          </a:p>
        </p:txBody>
      </p:sp>
    </p:spTree>
    <p:extLst>
      <p:ext uri="{BB962C8B-B14F-4D97-AF65-F5344CB8AC3E}">
        <p14:creationId xmlns:p14="http://schemas.microsoft.com/office/powerpoint/2010/main" val="404161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able Placeholder 2"/>
          <p:cNvSpPr>
            <a:spLocks noGrp="1"/>
          </p:cNvSpPr>
          <p:nvPr>
            <p:ph type="tbl" idx="1"/>
          </p:nvPr>
        </p:nvSpPr>
        <p:spPr>
          <a:xfrm>
            <a:off x="1219200" y="2362201"/>
            <a:ext cx="9753600" cy="3763963"/>
          </a:xfrm>
        </p:spPr>
        <p:txBody>
          <a:bodyPr/>
          <a:lstStyle/>
          <a:p>
            <a:pPr lvl="0"/>
            <a:endParaRPr lang="en-US" noProof="0"/>
          </a:p>
        </p:txBody>
      </p:sp>
      <p:sp>
        <p:nvSpPr>
          <p:cNvPr id="4" name="Rectangle 6">
            <a:extLst>
              <a:ext uri="{FF2B5EF4-FFF2-40B4-BE49-F238E27FC236}">
                <a16:creationId xmlns:a16="http://schemas.microsoft.com/office/drawing/2014/main" id="{F29B17B6-3506-0F34-EA70-50CAFF38D079}"/>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76F50381-DBE2-4DED-BB7C-9C2E4C442627}" type="slidenum">
              <a:rPr lang="en-US" altLang="en-US"/>
              <a:pPr>
                <a:defRPr/>
              </a:pPr>
              <a:t>‹#›</a:t>
            </a:fld>
            <a:endParaRPr lang="en-US" altLang="en-US"/>
          </a:p>
        </p:txBody>
      </p:sp>
    </p:spTree>
    <p:extLst>
      <p:ext uri="{BB962C8B-B14F-4D97-AF65-F5344CB8AC3E}">
        <p14:creationId xmlns:p14="http://schemas.microsoft.com/office/powerpoint/2010/main" val="184412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200"/>
            </a:lvl1pPr>
            <a:lvl2pPr>
              <a:defRPr sz="2000"/>
            </a:lvl2pPr>
            <a:lvl3pPr>
              <a:defRPr sz="20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D3CCE465-108E-70A2-74B1-5A7BB2BE6D34}"/>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15932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FE4C197-3F8F-F7C4-B1B4-02A5CF6BD528}"/>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DBFB0C6D-C8BC-4116-9EFD-1C1FBE396E03}" type="slidenum">
              <a:rPr lang="en-US" altLang="en-US"/>
              <a:pPr>
                <a:defRPr/>
              </a:pPr>
              <a:t>‹#›</a:t>
            </a:fld>
            <a:endParaRPr lang="en-US" altLang="en-US"/>
          </a:p>
        </p:txBody>
      </p:sp>
    </p:spTree>
    <p:extLst>
      <p:ext uri="{BB962C8B-B14F-4D97-AF65-F5344CB8AC3E}">
        <p14:creationId xmlns:p14="http://schemas.microsoft.com/office/powerpoint/2010/main" val="378850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10972800" cy="808038"/>
          </a:xfrm>
        </p:spPr>
        <p:txBody>
          <a:bodyPr/>
          <a:lstStyle/>
          <a:p>
            <a:r>
              <a:rPr lang="en-US"/>
              <a:t>Click to edit Master title style</a:t>
            </a:r>
          </a:p>
        </p:txBody>
      </p:sp>
      <p:sp>
        <p:nvSpPr>
          <p:cNvPr id="3" name="Content Placeholder 2"/>
          <p:cNvSpPr>
            <a:spLocks noGrp="1"/>
          </p:cNvSpPr>
          <p:nvPr>
            <p:ph sz="half" idx="1"/>
          </p:nvPr>
        </p:nvSpPr>
        <p:spPr>
          <a:xfrm>
            <a:off x="685800" y="2362201"/>
            <a:ext cx="530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2362201"/>
            <a:ext cx="5308598"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4FD2E620-37DA-497D-43C4-6BF55416CF79}"/>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D4289AB4-3F9D-4ABE-8E16-0BE6179D549D}" type="slidenum">
              <a:rPr lang="en-US" altLang="en-US"/>
              <a:pPr>
                <a:defRPr/>
              </a:pPr>
              <a:t>‹#›</a:t>
            </a:fld>
            <a:endParaRPr lang="en-US" altLang="en-US"/>
          </a:p>
        </p:txBody>
      </p:sp>
    </p:spTree>
    <p:extLst>
      <p:ext uri="{BB962C8B-B14F-4D97-AF65-F5344CB8AC3E}">
        <p14:creationId xmlns:p14="http://schemas.microsoft.com/office/powerpoint/2010/main" val="234218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219200"/>
            <a:ext cx="108204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709083" y="2514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9083" y="3154362"/>
            <a:ext cx="5386917" cy="3017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92851" y="2514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2851" y="3230562"/>
            <a:ext cx="5389033" cy="2789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BB50509A-31B6-5358-9462-124A83C746F2}"/>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5C1FC3B3-DA24-4880-90A0-B8A331972F2D}" type="slidenum">
              <a:rPr lang="en-US" altLang="en-US"/>
              <a:pPr>
                <a:defRPr/>
              </a:pPr>
              <a:t>‹#›</a:t>
            </a:fld>
            <a:endParaRPr lang="en-US" altLang="en-US"/>
          </a:p>
        </p:txBody>
      </p:sp>
    </p:spTree>
    <p:extLst>
      <p:ext uri="{BB962C8B-B14F-4D97-AF65-F5344CB8AC3E}">
        <p14:creationId xmlns:p14="http://schemas.microsoft.com/office/powerpoint/2010/main" val="48168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D5E7968-E76B-D786-EA80-2BBEEFBF5E6D}"/>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87C05DFA-A278-4046-A80F-AF41B966ADE4}" type="slidenum">
              <a:rPr lang="en-US" altLang="en-US"/>
              <a:pPr>
                <a:defRPr/>
              </a:pPr>
              <a:t>‹#›</a:t>
            </a:fld>
            <a:endParaRPr lang="en-US" altLang="en-US"/>
          </a:p>
        </p:txBody>
      </p:sp>
    </p:spTree>
    <p:extLst>
      <p:ext uri="{BB962C8B-B14F-4D97-AF65-F5344CB8AC3E}">
        <p14:creationId xmlns:p14="http://schemas.microsoft.com/office/powerpoint/2010/main" val="162551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0FFCA43-773B-3B31-F18B-78A2FD273F81}"/>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DAAB1CCB-9841-4E2A-8BFA-0B54453CFB8E}" type="slidenum">
              <a:rPr lang="en-US" altLang="en-US"/>
              <a:pPr>
                <a:defRPr/>
              </a:pPr>
              <a:t>‹#›</a:t>
            </a:fld>
            <a:endParaRPr lang="en-US" altLang="en-US"/>
          </a:p>
        </p:txBody>
      </p:sp>
    </p:spTree>
    <p:extLst>
      <p:ext uri="{BB962C8B-B14F-4D97-AF65-F5344CB8AC3E}">
        <p14:creationId xmlns:p14="http://schemas.microsoft.com/office/powerpoint/2010/main" val="234506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857250"/>
            <a:ext cx="4011084" cy="7429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057400"/>
            <a:ext cx="6815667" cy="40687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2057400"/>
            <a:ext cx="4011084" cy="40687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377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822825"/>
            <a:ext cx="9879363"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295400" y="1263650"/>
            <a:ext cx="9906000"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295400" y="5389563"/>
            <a:ext cx="9906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
            <a:extLst>
              <a:ext uri="{FF2B5EF4-FFF2-40B4-BE49-F238E27FC236}">
                <a16:creationId xmlns:a16="http://schemas.microsoft.com/office/drawing/2014/main" id="{C47B14F5-7338-0BD2-5526-A2240FB01DF1}"/>
              </a:ext>
            </a:extLst>
          </p:cNvPr>
          <p:cNvSpPr>
            <a:spLocks noGrp="1" noChangeArrowheads="1"/>
          </p:cNvSpPr>
          <p:nvPr>
            <p:ph type="sldNum" sz="quarter" idx="10"/>
          </p:nvPr>
        </p:nvSpPr>
        <p:spPr>
          <a:xfrm>
            <a:off x="9347200" y="381000"/>
            <a:ext cx="2133600" cy="476250"/>
          </a:xfrm>
          <a:prstGeom prst="rect">
            <a:avLst/>
          </a:prstGeom>
        </p:spPr>
        <p:txBody>
          <a:bodyPr/>
          <a:lstStyle>
            <a:lvl1pPr>
              <a:defRPr/>
            </a:lvl1pPr>
          </a:lstStyle>
          <a:p>
            <a:pPr>
              <a:defRPr/>
            </a:pPr>
            <a:fld id="{5EC0426E-A5E9-45C1-A520-F57210235F39}" type="slidenum">
              <a:rPr lang="en-US" altLang="en-US"/>
              <a:pPr>
                <a:defRPr/>
              </a:pPr>
              <a:t>‹#›</a:t>
            </a:fld>
            <a:endParaRPr lang="en-US" altLang="en-US"/>
          </a:p>
        </p:txBody>
      </p:sp>
    </p:spTree>
    <p:extLst>
      <p:ext uri="{BB962C8B-B14F-4D97-AF65-F5344CB8AC3E}">
        <p14:creationId xmlns:p14="http://schemas.microsoft.com/office/powerpoint/2010/main" val="174336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1">
            <a:extLst>
              <a:ext uri="{FF2B5EF4-FFF2-40B4-BE49-F238E27FC236}">
                <a16:creationId xmlns:a16="http://schemas.microsoft.com/office/drawing/2014/main" id="{466069CA-F422-3703-A86B-F4E9E041C403}"/>
              </a:ext>
            </a:extLst>
          </p:cNvPr>
          <p:cNvSpPr>
            <a:spLocks noChangeArrowheads="1"/>
          </p:cNvSpPr>
          <p:nvPr/>
        </p:nvSpPr>
        <p:spPr bwMode="auto">
          <a:xfrm>
            <a:off x="274638" y="857250"/>
            <a:ext cx="11626850" cy="5524500"/>
          </a:xfrm>
          <a:prstGeom prst="roundRect">
            <a:avLst>
              <a:gd name="adj" fmla="val 16667"/>
            </a:avLst>
          </a:prstGeom>
          <a:solidFill>
            <a:schemeClr val="bg1"/>
          </a:solidFill>
          <a:ln w="28575">
            <a:solidFill>
              <a:srgbClr val="6699FF"/>
            </a:solidFill>
            <a:round/>
            <a:headEnd/>
            <a:tailEnd/>
          </a:ln>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defRPr/>
            </a:pPr>
            <a:endParaRPr lang="en-US" altLang="en-US">
              <a:solidFill>
                <a:srgbClr val="0000FF"/>
              </a:solidFill>
            </a:endParaRPr>
          </a:p>
        </p:txBody>
      </p:sp>
      <p:sp>
        <p:nvSpPr>
          <p:cNvPr id="1027" name="Rectangle 2">
            <a:extLst>
              <a:ext uri="{FF2B5EF4-FFF2-40B4-BE49-F238E27FC236}">
                <a16:creationId xmlns:a16="http://schemas.microsoft.com/office/drawing/2014/main" id="{00F62027-9F7E-2F7C-B48B-4809EECB055E}"/>
              </a:ext>
            </a:extLst>
          </p:cNvPr>
          <p:cNvSpPr>
            <a:spLocks noGrp="1" noChangeArrowheads="1"/>
          </p:cNvSpPr>
          <p:nvPr>
            <p:ph type="title"/>
          </p:nvPr>
        </p:nvSpPr>
        <p:spPr bwMode="auto">
          <a:xfrm>
            <a:off x="685800" y="1219200"/>
            <a:ext cx="10795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B25873D5-A6E5-DDDA-23A5-B06AD244D6D6}"/>
              </a:ext>
            </a:extLst>
          </p:cNvPr>
          <p:cNvSpPr>
            <a:spLocks noGrp="1" noChangeArrowheads="1"/>
          </p:cNvSpPr>
          <p:nvPr>
            <p:ph type="body" idx="1"/>
          </p:nvPr>
        </p:nvSpPr>
        <p:spPr bwMode="auto">
          <a:xfrm>
            <a:off x="609600" y="2362200"/>
            <a:ext cx="10871200" cy="3763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TextBox 4">
            <a:extLst>
              <a:ext uri="{FF2B5EF4-FFF2-40B4-BE49-F238E27FC236}">
                <a16:creationId xmlns:a16="http://schemas.microsoft.com/office/drawing/2014/main" id="{CB5BB4CF-91DB-4E4D-BDB8-329DB01C48C2}"/>
              </a:ext>
            </a:extLst>
          </p:cNvPr>
          <p:cNvSpPr txBox="1">
            <a:spLocks noChangeArrowheads="1"/>
          </p:cNvSpPr>
          <p:nvPr userDrawn="1"/>
        </p:nvSpPr>
        <p:spPr bwMode="auto">
          <a:xfrm>
            <a:off x="3695700" y="393283"/>
            <a:ext cx="4800600" cy="338554"/>
          </a:xfrm>
          <a:prstGeom prst="rect">
            <a:avLst/>
          </a:prstGeom>
          <a:noFill/>
          <a:ln>
            <a:noFill/>
          </a:ln>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defRPr/>
            </a:pPr>
            <a:r>
              <a:rPr lang="en-US" altLang="en-US" sz="1600" b="1" dirty="0"/>
              <a:t>BLUECART</a:t>
            </a:r>
            <a:endParaRPr lang="en-IN" altLang="en-US" sz="1200" dirty="0"/>
          </a:p>
        </p:txBody>
      </p:sp>
      <p:sp>
        <p:nvSpPr>
          <p:cNvPr id="1033" name="TextBox 5">
            <a:extLst>
              <a:ext uri="{FF2B5EF4-FFF2-40B4-BE49-F238E27FC236}">
                <a16:creationId xmlns:a16="http://schemas.microsoft.com/office/drawing/2014/main" id="{DFEBB077-8FB0-994A-8F68-9BD95494FCA2}"/>
              </a:ext>
            </a:extLst>
          </p:cNvPr>
          <p:cNvSpPr txBox="1">
            <a:spLocks noChangeArrowheads="1"/>
          </p:cNvSpPr>
          <p:nvPr userDrawn="1"/>
        </p:nvSpPr>
        <p:spPr bwMode="auto">
          <a:xfrm>
            <a:off x="10820400" y="6450013"/>
            <a:ext cx="1655763" cy="369887"/>
          </a:xfrm>
          <a:prstGeom prst="rect">
            <a:avLst/>
          </a:prstGeom>
          <a:noFill/>
          <a:ln>
            <a:noFill/>
          </a:ln>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defRPr/>
            </a:pPr>
            <a:r>
              <a:rPr lang="en-US" altLang="en-US" sz="1800" dirty="0"/>
              <a:t>Team G093</a:t>
            </a:r>
            <a:endParaRPr lang="en-IN" altLang="en-US" sz="1800" dirty="0"/>
          </a:p>
        </p:txBody>
      </p:sp>
      <p:pic>
        <p:nvPicPr>
          <p:cNvPr id="2" name="Picture 11">
            <a:extLst>
              <a:ext uri="{FF2B5EF4-FFF2-40B4-BE49-F238E27FC236}">
                <a16:creationId xmlns:a16="http://schemas.microsoft.com/office/drawing/2014/main" id="{DC6BF556-736D-56AF-C870-B8EBC5AAA260}"/>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5">
            <a:extLst>
              <a:ext uri="{FF2B5EF4-FFF2-40B4-BE49-F238E27FC236}">
                <a16:creationId xmlns:a16="http://schemas.microsoft.com/office/drawing/2014/main" id="{9CDCFC45-9560-72B8-87B8-01D5ADE9D66F}"/>
              </a:ext>
            </a:extLst>
          </p:cNvPr>
          <p:cNvSpPr txBox="1">
            <a:spLocks/>
          </p:cNvSpPr>
          <p:nvPr/>
        </p:nvSpPr>
        <p:spPr bwMode="auto">
          <a:xfrm>
            <a:off x="914400" y="2133600"/>
            <a:ext cx="10363200" cy="1676400"/>
          </a:xfrm>
          <a:prstGeom prst="rect">
            <a:avLst/>
          </a:prstGeom>
          <a:solidFill>
            <a:schemeClr val="bg1"/>
          </a:solidFill>
          <a:ln>
            <a:noFill/>
          </a:ln>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a:solidFill>
                  <a:schemeClr val="tx1"/>
                </a:solidFill>
                <a:latin typeface="+mn-lt"/>
              </a:defRPr>
            </a:lvl6pPr>
            <a:lvl7pPr marL="2743200" indent="0" algn="ctr" rtl="0" fontAlgn="base">
              <a:spcBef>
                <a:spcPct val="20000"/>
              </a:spcBef>
              <a:spcAft>
                <a:spcPct val="0"/>
              </a:spcAft>
              <a:buNone/>
              <a:defRPr>
                <a:solidFill>
                  <a:schemeClr val="tx1"/>
                </a:solidFill>
                <a:latin typeface="+mn-lt"/>
              </a:defRPr>
            </a:lvl7pPr>
            <a:lvl8pPr marL="3200400" indent="0" algn="ctr" rtl="0" fontAlgn="base">
              <a:spcBef>
                <a:spcPct val="20000"/>
              </a:spcBef>
              <a:spcAft>
                <a:spcPct val="0"/>
              </a:spcAft>
              <a:buNone/>
              <a:defRPr>
                <a:solidFill>
                  <a:schemeClr val="tx1"/>
                </a:solidFill>
                <a:latin typeface="+mn-lt"/>
              </a:defRPr>
            </a:lvl8pPr>
            <a:lvl9pPr marL="3657600" indent="0" algn="ctr" rtl="0" fontAlgn="base">
              <a:spcBef>
                <a:spcPct val="20000"/>
              </a:spcBef>
              <a:spcAft>
                <a:spcPct val="0"/>
              </a:spcAft>
              <a:buNone/>
              <a:defRPr>
                <a:solidFill>
                  <a:schemeClr val="tx1"/>
                </a:solidFill>
                <a:latin typeface="+mn-lt"/>
              </a:defRPr>
            </a:lvl9pPr>
          </a:lstStyle>
          <a:p>
            <a:pPr>
              <a:spcBef>
                <a:spcPts val="0"/>
              </a:spcBef>
              <a:defRPr/>
            </a:pPr>
            <a:r>
              <a:rPr lang="en-US" kern="0" dirty="0">
                <a:solidFill>
                  <a:srgbClr val="FF0000"/>
                </a:solidFill>
              </a:rPr>
              <a:t>Phase-2 Review -2</a:t>
            </a:r>
          </a:p>
          <a:p>
            <a:pPr>
              <a:spcBef>
                <a:spcPts val="0"/>
              </a:spcBef>
              <a:defRPr/>
            </a:pPr>
            <a:r>
              <a:rPr lang="en-GB" kern="0" dirty="0">
                <a:solidFill>
                  <a:srgbClr val="FF0000"/>
                </a:solidFill>
              </a:rPr>
              <a:t>Tag-8 Cooperative Cyber-Physical Social Systems</a:t>
            </a:r>
          </a:p>
          <a:p>
            <a:pPr>
              <a:spcBef>
                <a:spcPts val="0"/>
              </a:spcBef>
              <a:defRPr/>
            </a:pPr>
            <a:endParaRPr lang="en-US" kern="0" dirty="0">
              <a:solidFill>
                <a:srgbClr val="FF0000"/>
              </a:solidFill>
            </a:endParaRPr>
          </a:p>
          <a:p>
            <a:pPr>
              <a:spcBef>
                <a:spcPts val="0"/>
              </a:spcBef>
              <a:defRPr/>
            </a:pPr>
            <a:r>
              <a:rPr lang="en-US" kern="0" dirty="0"/>
              <a:t>Guide: </a:t>
            </a:r>
            <a:r>
              <a:rPr lang="en-US" sz="2800" kern="0" dirty="0"/>
              <a:t>Dr. Vijaya Kumar Sundar</a:t>
            </a:r>
            <a:endParaRPr lang="en-IN" kern="0" dirty="0"/>
          </a:p>
        </p:txBody>
      </p:sp>
      <p:graphicFrame>
        <p:nvGraphicFramePr>
          <p:cNvPr id="5" name="Table 8">
            <a:extLst>
              <a:ext uri="{FF2B5EF4-FFF2-40B4-BE49-F238E27FC236}">
                <a16:creationId xmlns:a16="http://schemas.microsoft.com/office/drawing/2014/main" id="{3DEB2DBD-3486-8D6C-F9CF-F2792F43F9D8}"/>
              </a:ext>
            </a:extLst>
          </p:cNvPr>
          <p:cNvGraphicFramePr>
            <a:graphicFrameLocks noGrp="1"/>
          </p:cNvGraphicFramePr>
          <p:nvPr>
            <p:extLst>
              <p:ext uri="{D42A27DB-BD31-4B8C-83A1-F6EECF244321}">
                <p14:modId xmlns:p14="http://schemas.microsoft.com/office/powerpoint/2010/main" val="628299683"/>
              </p:ext>
            </p:extLst>
          </p:nvPr>
        </p:nvGraphicFramePr>
        <p:xfrm>
          <a:off x="2057400" y="4419600"/>
          <a:ext cx="8458201" cy="1849120"/>
        </p:xfrm>
        <a:graphic>
          <a:graphicData uri="http://schemas.openxmlformats.org/drawingml/2006/table">
            <a:tbl>
              <a:tblPr firstRow="1" bandRow="1">
                <a:tableStyleId>{5C22544A-7EE6-4342-B048-85BDC9FD1C3A}</a:tableStyleId>
              </a:tblPr>
              <a:tblGrid>
                <a:gridCol w="1480185">
                  <a:extLst>
                    <a:ext uri="{9D8B030D-6E8A-4147-A177-3AD203B41FA5}">
                      <a16:colId xmlns:a16="http://schemas.microsoft.com/office/drawing/2014/main" val="20000"/>
                    </a:ext>
                  </a:extLst>
                </a:gridCol>
                <a:gridCol w="2854643">
                  <a:extLst>
                    <a:ext uri="{9D8B030D-6E8A-4147-A177-3AD203B41FA5}">
                      <a16:colId xmlns:a16="http://schemas.microsoft.com/office/drawing/2014/main" val="20001"/>
                    </a:ext>
                  </a:extLst>
                </a:gridCol>
                <a:gridCol w="4123373">
                  <a:extLst>
                    <a:ext uri="{9D8B030D-6E8A-4147-A177-3AD203B41FA5}">
                      <a16:colId xmlns:a16="http://schemas.microsoft.com/office/drawing/2014/main" val="20002"/>
                    </a:ext>
                  </a:extLst>
                </a:gridCol>
              </a:tblGrid>
              <a:tr h="370840">
                <a:tc>
                  <a:txBody>
                    <a:bodyPr/>
                    <a:lstStyle/>
                    <a:p>
                      <a:pPr algn="ctr"/>
                      <a:r>
                        <a:rPr lang="en-US" b="1" dirty="0">
                          <a:solidFill>
                            <a:schemeClr val="tx2"/>
                          </a:solidFill>
                        </a:rPr>
                        <a:t>SL NO.</a:t>
                      </a:r>
                      <a:endParaRPr lang="en-IN" b="1" dirty="0">
                        <a:solidFill>
                          <a:schemeClr val="tx2"/>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rPr>
                        <a:t>Roll No</a:t>
                      </a:r>
                      <a:endParaRPr lang="en-IN" b="1" dirty="0">
                        <a:solidFill>
                          <a:schemeClr val="tx2"/>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rPr>
                        <a:t>Name</a:t>
                      </a:r>
                      <a:endParaRPr lang="en-IN" b="1" dirty="0">
                        <a:solidFill>
                          <a:schemeClr val="tx2"/>
                        </a:solidFill>
                      </a:endParaRPr>
                    </a:p>
                  </a:txBody>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CB.EN.U4CSE20421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Guru Prasad K S</a:t>
                      </a:r>
                    </a:p>
                  </a:txBody>
                  <a:tcPr/>
                </a:tc>
                <a:extLst>
                  <a:ext uri="{0D108BD9-81ED-4DB2-BD59-A6C34878D82A}">
                    <a16:rowId xmlns:a16="http://schemas.microsoft.com/office/drawing/2014/main" val="10001"/>
                  </a:ext>
                </a:extLst>
              </a:tr>
              <a:tr h="370840">
                <a:tc>
                  <a:txBody>
                    <a:bodyPr/>
                    <a:lstStyle/>
                    <a:p>
                      <a:pPr algn="ctr"/>
                      <a:r>
                        <a:rPr lang="en-US" dirty="0"/>
                        <a:t>2</a:t>
                      </a:r>
                      <a:endParaRPr lang="en-IN" dirty="0"/>
                    </a:p>
                  </a:txBody>
                  <a:tcPr/>
                </a:tc>
                <a:tc>
                  <a:txBody>
                    <a:bodyPr/>
                    <a:lstStyle/>
                    <a:p>
                      <a:pPr algn="ctr"/>
                      <a:r>
                        <a:rPr lang="en-IN" dirty="0"/>
                        <a:t>CB.EN.U4CSE20435</a:t>
                      </a:r>
                    </a:p>
                  </a:txBody>
                  <a:tcPr/>
                </a:tc>
                <a:tc>
                  <a:txBody>
                    <a:bodyPr/>
                    <a:lstStyle/>
                    <a:p>
                      <a:pPr algn="ctr"/>
                      <a:r>
                        <a:rPr lang="en-IN" dirty="0"/>
                        <a:t>Logeswaran S R</a:t>
                      </a:r>
                    </a:p>
                  </a:txBody>
                  <a:tcPr/>
                </a:tc>
                <a:extLst>
                  <a:ext uri="{0D108BD9-81ED-4DB2-BD59-A6C34878D82A}">
                    <a16:rowId xmlns:a16="http://schemas.microsoft.com/office/drawing/2014/main" val="10002"/>
                  </a:ext>
                </a:extLst>
              </a:tr>
              <a:tr h="0">
                <a:tc>
                  <a:txBody>
                    <a:bodyPr/>
                    <a:lstStyle/>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CB.EN.U4CSE20437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Manish S</a:t>
                      </a:r>
                    </a:p>
                  </a:txBody>
                  <a:tcPr/>
                </a:tc>
                <a:extLst>
                  <a:ext uri="{0D108BD9-81ED-4DB2-BD59-A6C34878D82A}">
                    <a16:rowId xmlns:a16="http://schemas.microsoft.com/office/drawing/2014/main" val="10003"/>
                  </a:ext>
                </a:extLst>
              </a:tr>
              <a:tr h="370840">
                <a:tc>
                  <a:txBody>
                    <a:bodyPr/>
                    <a:lstStyle/>
                    <a:p>
                      <a:pPr algn="ctr"/>
                      <a:r>
                        <a:rPr lang="en-US" dirty="0"/>
                        <a:t>4</a:t>
                      </a:r>
                      <a:endParaRPr lang="en-IN" dirty="0"/>
                    </a:p>
                  </a:txBody>
                  <a:tcPr/>
                </a:tc>
                <a:tc>
                  <a:txBody>
                    <a:bodyPr/>
                    <a:lstStyle/>
                    <a:p>
                      <a:pPr algn="ctr"/>
                      <a:r>
                        <a:rPr lang="en-IN" dirty="0"/>
                        <a:t>CB.EN.U4CSE20449</a:t>
                      </a:r>
                    </a:p>
                  </a:txBody>
                  <a:tcPr/>
                </a:tc>
                <a:tc>
                  <a:txBody>
                    <a:bodyPr/>
                    <a:lstStyle/>
                    <a:p>
                      <a:pPr algn="ctr"/>
                      <a:r>
                        <a:rPr lang="en-IN" dirty="0"/>
                        <a:t>Praveen Kumar M</a:t>
                      </a:r>
                    </a:p>
                  </a:txBody>
                  <a:tcPr/>
                </a:tc>
                <a:extLst>
                  <a:ext uri="{0D108BD9-81ED-4DB2-BD59-A6C34878D82A}">
                    <a16:rowId xmlns:a16="http://schemas.microsoft.com/office/drawing/2014/main" val="10004"/>
                  </a:ext>
                </a:extLst>
              </a:tr>
            </a:tbl>
          </a:graphicData>
        </a:graphic>
      </p:graphicFrame>
      <p:sp>
        <p:nvSpPr>
          <p:cNvPr id="7" name="Title 4">
            <a:extLst>
              <a:ext uri="{FF2B5EF4-FFF2-40B4-BE49-F238E27FC236}">
                <a16:creationId xmlns:a16="http://schemas.microsoft.com/office/drawing/2014/main" id="{764CC8BA-7822-3E1A-6C3E-7218003B6F73}"/>
              </a:ext>
            </a:extLst>
          </p:cNvPr>
          <p:cNvSpPr txBox="1">
            <a:spLocks/>
          </p:cNvSpPr>
          <p:nvPr/>
        </p:nvSpPr>
        <p:spPr bwMode="auto">
          <a:xfrm>
            <a:off x="1790700" y="788987"/>
            <a:ext cx="8991600" cy="1470025"/>
          </a:xfrm>
          <a:prstGeom prst="rect">
            <a:avLst/>
          </a:prstGeom>
          <a:noFill/>
          <a:ln>
            <a:noFill/>
          </a:ln>
        </p:spPr>
        <p:txBody>
          <a:bodyPr anchor="ct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pPr>
              <a:defRPr/>
            </a:pPr>
            <a:r>
              <a:rPr lang="en-US" kern="0" dirty="0">
                <a:solidFill>
                  <a:srgbClr val="0070C0"/>
                </a:solidFill>
              </a:rPr>
              <a:t>BLUEWAY – Bluetooth Based </a:t>
            </a:r>
          </a:p>
          <a:p>
            <a:pPr>
              <a:defRPr/>
            </a:pPr>
            <a:r>
              <a:rPr lang="en-US" kern="0" dirty="0">
                <a:solidFill>
                  <a:srgbClr val="0070C0"/>
                </a:solidFill>
              </a:rPr>
              <a:t>Indoor Navigation System</a:t>
            </a:r>
            <a:endParaRPr lang="en-IN" kern="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371BE56-7EFF-70F8-6FD1-78278D7A04ED}"/>
              </a:ext>
            </a:extLst>
          </p:cNvPr>
          <p:cNvSpPr>
            <a:spLocks noGrp="1" noChangeArrowheads="1"/>
          </p:cNvSpPr>
          <p:nvPr>
            <p:ph type="title"/>
          </p:nvPr>
        </p:nvSpPr>
        <p:spPr>
          <a:xfrm>
            <a:off x="2476500" y="1147763"/>
            <a:ext cx="7239000" cy="808037"/>
          </a:xfrm>
        </p:spPr>
        <p:txBody>
          <a:bodyPr/>
          <a:lstStyle/>
          <a:p>
            <a:r>
              <a:rPr lang="en-IN" altLang="en-US" dirty="0"/>
              <a:t>Proposed methodology</a:t>
            </a:r>
          </a:p>
        </p:txBody>
      </p:sp>
      <p:sp>
        <p:nvSpPr>
          <p:cNvPr id="3" name="Content Placeholder 2">
            <a:extLst>
              <a:ext uri="{FF2B5EF4-FFF2-40B4-BE49-F238E27FC236}">
                <a16:creationId xmlns:a16="http://schemas.microsoft.com/office/drawing/2014/main" id="{DABF5193-9D69-8C15-E012-BCE1C4AD685C}"/>
              </a:ext>
            </a:extLst>
          </p:cNvPr>
          <p:cNvSpPr>
            <a:spLocks noGrp="1"/>
          </p:cNvSpPr>
          <p:nvPr>
            <p:ph idx="1"/>
          </p:nvPr>
        </p:nvSpPr>
        <p:spPr>
          <a:xfrm>
            <a:off x="1449387" y="2133600"/>
            <a:ext cx="9293225" cy="2667000"/>
          </a:xfrm>
        </p:spPr>
        <p:txBody>
          <a:bodyPr/>
          <a:lstStyle/>
          <a:p>
            <a:pPr marL="457200" indent="-457200">
              <a:lnSpc>
                <a:spcPct val="150000"/>
              </a:lnSpc>
              <a:buAutoNum type="arabicPeriod"/>
              <a:defRPr/>
            </a:pPr>
            <a:r>
              <a:rPr lang="en-GB" sz="2400" dirty="0"/>
              <a:t>Route optimization using shortest path algorithms</a:t>
            </a:r>
          </a:p>
          <a:p>
            <a:pPr marL="0" indent="0">
              <a:lnSpc>
                <a:spcPct val="150000"/>
              </a:lnSpc>
              <a:buNone/>
              <a:defRPr/>
            </a:pPr>
            <a:r>
              <a:rPr lang="en-GB" sz="2400" dirty="0"/>
              <a:t>2.   Use of ESP32 for Bluetooth module</a:t>
            </a:r>
          </a:p>
          <a:p>
            <a:pPr marL="457200" indent="-457200">
              <a:lnSpc>
                <a:spcPct val="150000"/>
              </a:lnSpc>
              <a:buAutoNum type="arabicPeriod" startAt="3"/>
              <a:defRPr/>
            </a:pPr>
            <a:r>
              <a:rPr lang="en-GB" sz="2400" dirty="0"/>
              <a:t>Use of accelerometer and gyroscope for position accuracy</a:t>
            </a:r>
          </a:p>
          <a:p>
            <a:pPr marL="457200" indent="-457200">
              <a:lnSpc>
                <a:spcPct val="150000"/>
              </a:lnSpc>
              <a:buAutoNum type="arabicPeriod" startAt="3"/>
              <a:defRPr/>
            </a:pPr>
            <a:r>
              <a:rPr lang="en-GB" sz="2400" dirty="0"/>
              <a:t>Fault detection</a:t>
            </a:r>
          </a:p>
          <a:p>
            <a:pPr marL="0" indent="0">
              <a:lnSpc>
                <a:spcPct val="150000"/>
              </a:lnSpc>
              <a:buNone/>
              <a:defRPr/>
            </a:pPr>
            <a:endParaRPr lang="en-GB" sz="2400" dirty="0">
              <a:cs typeface="Times New Roman"/>
            </a:endParaRPr>
          </a:p>
        </p:txBody>
      </p:sp>
    </p:spTree>
    <p:extLst>
      <p:ext uri="{BB962C8B-B14F-4D97-AF65-F5344CB8AC3E}">
        <p14:creationId xmlns:p14="http://schemas.microsoft.com/office/powerpoint/2010/main" val="209697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371BE56-7EFF-70F8-6FD1-78278D7A04ED}"/>
              </a:ext>
            </a:extLst>
          </p:cNvPr>
          <p:cNvSpPr>
            <a:spLocks noGrp="1" noChangeArrowheads="1"/>
          </p:cNvSpPr>
          <p:nvPr>
            <p:ph type="title"/>
          </p:nvPr>
        </p:nvSpPr>
        <p:spPr>
          <a:xfrm>
            <a:off x="2476500" y="1147763"/>
            <a:ext cx="7239000" cy="808037"/>
          </a:xfrm>
        </p:spPr>
        <p:txBody>
          <a:bodyPr/>
          <a:lstStyle/>
          <a:p>
            <a:r>
              <a:rPr lang="en-US" altLang="en-US" dirty="0"/>
              <a:t>U</a:t>
            </a:r>
            <a:r>
              <a:rPr lang="en-IN" altLang="en-US" dirty="0"/>
              <a:t>ser Experience</a:t>
            </a:r>
          </a:p>
        </p:txBody>
      </p:sp>
      <p:pic>
        <p:nvPicPr>
          <p:cNvPr id="5" name="Picture 4">
            <a:extLst>
              <a:ext uri="{FF2B5EF4-FFF2-40B4-BE49-F238E27FC236}">
                <a16:creationId xmlns:a16="http://schemas.microsoft.com/office/drawing/2014/main" id="{A1C9110F-A261-F6E9-D57E-D41930C14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19" y="1961668"/>
            <a:ext cx="1945481" cy="3810000"/>
          </a:xfrm>
          <a:prstGeom prst="rect">
            <a:avLst/>
          </a:prstGeom>
        </p:spPr>
      </p:pic>
      <p:pic>
        <p:nvPicPr>
          <p:cNvPr id="7" name="Picture 6">
            <a:extLst>
              <a:ext uri="{FF2B5EF4-FFF2-40B4-BE49-F238E27FC236}">
                <a16:creationId xmlns:a16="http://schemas.microsoft.com/office/drawing/2014/main" id="{5FED670C-780E-807D-3DDF-291696BBA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955800"/>
            <a:ext cx="1976438" cy="3810000"/>
          </a:xfrm>
          <a:prstGeom prst="rect">
            <a:avLst/>
          </a:prstGeom>
        </p:spPr>
      </p:pic>
      <p:pic>
        <p:nvPicPr>
          <p:cNvPr id="9" name="Picture 8">
            <a:extLst>
              <a:ext uri="{FF2B5EF4-FFF2-40B4-BE49-F238E27FC236}">
                <a16:creationId xmlns:a16="http://schemas.microsoft.com/office/drawing/2014/main" id="{5E34C865-F6D2-67F4-4DC1-B3E16A8AC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6338" y="1944070"/>
            <a:ext cx="1945481" cy="3833461"/>
          </a:xfrm>
          <a:prstGeom prst="rect">
            <a:avLst/>
          </a:prstGeom>
        </p:spPr>
      </p:pic>
      <p:pic>
        <p:nvPicPr>
          <p:cNvPr id="12" name="Image 23">
            <a:extLst>
              <a:ext uri="{FF2B5EF4-FFF2-40B4-BE49-F238E27FC236}">
                <a16:creationId xmlns:a16="http://schemas.microsoft.com/office/drawing/2014/main" id="{6DF99AF5-FF99-14A4-9BE7-8C002CFC606A}"/>
              </a:ext>
            </a:extLst>
          </p:cNvPr>
          <p:cNvPicPr>
            <a:picLocks/>
          </p:cNvPicPr>
          <p:nvPr/>
        </p:nvPicPr>
        <p:blipFill rotWithShape="1">
          <a:blip r:embed="rId5" cstate="print"/>
          <a:srcRect t="3846"/>
          <a:stretch/>
        </p:blipFill>
        <p:spPr>
          <a:xfrm>
            <a:off x="7198519" y="1955800"/>
            <a:ext cx="1846570" cy="3833461"/>
          </a:xfrm>
          <a:prstGeom prst="rect">
            <a:avLst/>
          </a:prstGeom>
        </p:spPr>
      </p:pic>
      <p:pic>
        <p:nvPicPr>
          <p:cNvPr id="15" name="Image 25">
            <a:extLst>
              <a:ext uri="{FF2B5EF4-FFF2-40B4-BE49-F238E27FC236}">
                <a16:creationId xmlns:a16="http://schemas.microsoft.com/office/drawing/2014/main" id="{E1EBD840-C35B-3B71-E687-AB32AC3FA757}"/>
              </a:ext>
            </a:extLst>
          </p:cNvPr>
          <p:cNvPicPr>
            <a:picLocks/>
          </p:cNvPicPr>
          <p:nvPr/>
        </p:nvPicPr>
        <p:blipFill>
          <a:blip r:embed="rId6" cstate="print"/>
          <a:stretch>
            <a:fillRect/>
          </a:stretch>
        </p:blipFill>
        <p:spPr>
          <a:xfrm>
            <a:off x="9441657" y="1955800"/>
            <a:ext cx="1607343" cy="3833461"/>
          </a:xfrm>
          <a:prstGeom prst="rect">
            <a:avLst/>
          </a:prstGeom>
        </p:spPr>
      </p:pic>
    </p:spTree>
    <p:extLst>
      <p:ext uri="{BB962C8B-B14F-4D97-AF65-F5344CB8AC3E}">
        <p14:creationId xmlns:p14="http://schemas.microsoft.com/office/powerpoint/2010/main" val="322752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371BE56-7EFF-70F8-6FD1-78278D7A04ED}"/>
              </a:ext>
            </a:extLst>
          </p:cNvPr>
          <p:cNvSpPr>
            <a:spLocks noGrp="1" noChangeArrowheads="1"/>
          </p:cNvSpPr>
          <p:nvPr>
            <p:ph type="title"/>
          </p:nvPr>
        </p:nvSpPr>
        <p:spPr>
          <a:xfrm>
            <a:off x="1371600" y="990600"/>
            <a:ext cx="2362200" cy="808037"/>
          </a:xfrm>
        </p:spPr>
        <p:txBody>
          <a:bodyPr/>
          <a:lstStyle/>
          <a:p>
            <a:r>
              <a:rPr lang="en-US" altLang="en-US" dirty="0"/>
              <a:t>Map</a:t>
            </a:r>
            <a:endParaRPr lang="en-IN" altLang="en-US" dirty="0"/>
          </a:p>
        </p:txBody>
      </p:sp>
      <p:pic>
        <p:nvPicPr>
          <p:cNvPr id="5" name="Picture 4">
            <a:extLst>
              <a:ext uri="{FF2B5EF4-FFF2-40B4-BE49-F238E27FC236}">
                <a16:creationId xmlns:a16="http://schemas.microsoft.com/office/drawing/2014/main" id="{02F45015-B872-FA90-92B8-ED887F43B63D}"/>
              </a:ext>
            </a:extLst>
          </p:cNvPr>
          <p:cNvPicPr>
            <a:picLocks noChangeAspect="1"/>
          </p:cNvPicPr>
          <p:nvPr/>
        </p:nvPicPr>
        <p:blipFill rotWithShape="1">
          <a:blip r:embed="rId2">
            <a:extLst>
              <a:ext uri="{28A0092B-C50C-407E-A947-70E740481C1C}">
                <a14:useLocalDpi xmlns:a14="http://schemas.microsoft.com/office/drawing/2010/main" val="0"/>
              </a:ext>
            </a:extLst>
          </a:blip>
          <a:srcRect t="3724" b="3210"/>
          <a:stretch/>
        </p:blipFill>
        <p:spPr>
          <a:xfrm>
            <a:off x="1676400" y="1798637"/>
            <a:ext cx="2209800" cy="4452706"/>
          </a:xfrm>
          <a:prstGeom prst="rect">
            <a:avLst/>
          </a:prstGeom>
        </p:spPr>
      </p:pic>
      <p:pic>
        <p:nvPicPr>
          <p:cNvPr id="6" name="Picture 5">
            <a:extLst>
              <a:ext uri="{FF2B5EF4-FFF2-40B4-BE49-F238E27FC236}">
                <a16:creationId xmlns:a16="http://schemas.microsoft.com/office/drawing/2014/main" id="{EC3D00F7-E11B-352E-96AD-BE72B72C7A57}"/>
              </a:ext>
            </a:extLst>
          </p:cNvPr>
          <p:cNvPicPr>
            <a:picLocks noChangeAspect="1"/>
          </p:cNvPicPr>
          <p:nvPr/>
        </p:nvPicPr>
        <p:blipFill rotWithShape="1">
          <a:blip r:embed="rId3">
            <a:extLst>
              <a:ext uri="{28A0092B-C50C-407E-A947-70E740481C1C}">
                <a14:useLocalDpi xmlns:a14="http://schemas.microsoft.com/office/drawing/2010/main" val="0"/>
              </a:ext>
            </a:extLst>
          </a:blip>
          <a:srcRect t="4446" b="3333"/>
          <a:stretch/>
        </p:blipFill>
        <p:spPr>
          <a:xfrm>
            <a:off x="4437459" y="1798637"/>
            <a:ext cx="2230041" cy="4452706"/>
          </a:xfrm>
          <a:prstGeom prst="rect">
            <a:avLst/>
          </a:prstGeom>
        </p:spPr>
      </p:pic>
      <p:sp>
        <p:nvSpPr>
          <p:cNvPr id="7" name="Title 1">
            <a:extLst>
              <a:ext uri="{FF2B5EF4-FFF2-40B4-BE49-F238E27FC236}">
                <a16:creationId xmlns:a16="http://schemas.microsoft.com/office/drawing/2014/main" id="{9970A393-73DB-A1C5-AD89-459CC645C700}"/>
              </a:ext>
            </a:extLst>
          </p:cNvPr>
          <p:cNvSpPr txBox="1">
            <a:spLocks noChangeArrowheads="1"/>
          </p:cNvSpPr>
          <p:nvPr/>
        </p:nvSpPr>
        <p:spPr bwMode="auto">
          <a:xfrm>
            <a:off x="4572000" y="1066799"/>
            <a:ext cx="1828800" cy="38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r>
              <a:rPr lang="en-US" altLang="en-US" sz="2800" kern="0" dirty="0"/>
              <a:t>Path Finding</a:t>
            </a:r>
            <a:endParaRPr lang="en-IN" altLang="en-US" sz="2800" kern="0" dirty="0"/>
          </a:p>
        </p:txBody>
      </p:sp>
      <p:sp>
        <p:nvSpPr>
          <p:cNvPr id="9" name="Title 1">
            <a:extLst>
              <a:ext uri="{FF2B5EF4-FFF2-40B4-BE49-F238E27FC236}">
                <a16:creationId xmlns:a16="http://schemas.microsoft.com/office/drawing/2014/main" id="{D4D85AA2-C2DB-58FC-9085-84E5C96AAA69}"/>
              </a:ext>
            </a:extLst>
          </p:cNvPr>
          <p:cNvSpPr txBox="1">
            <a:spLocks noChangeArrowheads="1"/>
          </p:cNvSpPr>
          <p:nvPr/>
        </p:nvSpPr>
        <p:spPr bwMode="auto">
          <a:xfrm>
            <a:off x="7696200" y="1204117"/>
            <a:ext cx="1828800" cy="38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r>
              <a:rPr lang="en-US" altLang="en-US" sz="2800" kern="0" dirty="0"/>
              <a:t>Navigation</a:t>
            </a:r>
            <a:endParaRPr lang="en-IN" altLang="en-US" sz="2800" kern="0" dirty="0"/>
          </a:p>
        </p:txBody>
      </p:sp>
      <p:pic>
        <p:nvPicPr>
          <p:cNvPr id="11" name="Picture 10">
            <a:extLst>
              <a:ext uri="{FF2B5EF4-FFF2-40B4-BE49-F238E27FC236}">
                <a16:creationId xmlns:a16="http://schemas.microsoft.com/office/drawing/2014/main" id="{170FA329-BB6A-A827-AE6E-F0C4CEDC7405}"/>
              </a:ext>
            </a:extLst>
          </p:cNvPr>
          <p:cNvPicPr>
            <a:picLocks noChangeAspect="1"/>
          </p:cNvPicPr>
          <p:nvPr/>
        </p:nvPicPr>
        <p:blipFill rotWithShape="1">
          <a:blip r:embed="rId4">
            <a:extLst>
              <a:ext uri="{28A0092B-C50C-407E-A947-70E740481C1C}">
                <a14:useLocalDpi xmlns:a14="http://schemas.microsoft.com/office/drawing/2010/main" val="0"/>
              </a:ext>
            </a:extLst>
          </a:blip>
          <a:srcRect t="5555" b="3334"/>
          <a:stretch/>
        </p:blipFill>
        <p:spPr>
          <a:xfrm>
            <a:off x="7467600" y="1761564"/>
            <a:ext cx="2257237" cy="4452706"/>
          </a:xfrm>
          <a:prstGeom prst="rect">
            <a:avLst/>
          </a:prstGeom>
        </p:spPr>
      </p:pic>
    </p:spTree>
    <p:extLst>
      <p:ext uri="{BB962C8B-B14F-4D97-AF65-F5344CB8AC3E}">
        <p14:creationId xmlns:p14="http://schemas.microsoft.com/office/powerpoint/2010/main" val="195824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DD002-C21A-130A-85B5-C32A90CABD9A}"/>
              </a:ext>
            </a:extLst>
          </p:cNvPr>
          <p:cNvSpPr>
            <a:spLocks noGrp="1"/>
          </p:cNvSpPr>
          <p:nvPr>
            <p:ph type="title"/>
          </p:nvPr>
        </p:nvSpPr>
        <p:spPr>
          <a:xfrm>
            <a:off x="698500" y="762000"/>
            <a:ext cx="10795000" cy="808038"/>
          </a:xfrm>
        </p:spPr>
        <p:txBody>
          <a:bodyPr/>
          <a:lstStyle/>
          <a:p>
            <a:r>
              <a:rPr lang="en-US" dirty="0"/>
              <a:t>Compass and step counting</a:t>
            </a:r>
            <a:endParaRPr lang="en-IN" dirty="0"/>
          </a:p>
        </p:txBody>
      </p:sp>
      <p:pic>
        <p:nvPicPr>
          <p:cNvPr id="6" name="Image 22">
            <a:extLst>
              <a:ext uri="{FF2B5EF4-FFF2-40B4-BE49-F238E27FC236}">
                <a16:creationId xmlns:a16="http://schemas.microsoft.com/office/drawing/2014/main" id="{EAB9672B-14DE-6731-4CDA-6FA25E936396}"/>
              </a:ext>
            </a:extLst>
          </p:cNvPr>
          <p:cNvPicPr>
            <a:picLocks/>
          </p:cNvPicPr>
          <p:nvPr/>
        </p:nvPicPr>
        <p:blipFill rotWithShape="1">
          <a:blip r:embed="rId2" cstate="print"/>
          <a:srcRect t="3846"/>
          <a:stretch/>
        </p:blipFill>
        <p:spPr>
          <a:xfrm>
            <a:off x="990600" y="1447800"/>
            <a:ext cx="2362200" cy="4800600"/>
          </a:xfrm>
          <a:prstGeom prst="rect">
            <a:avLst/>
          </a:prstGeom>
        </p:spPr>
      </p:pic>
      <p:sp>
        <p:nvSpPr>
          <p:cNvPr id="7" name="Rectangle 6">
            <a:extLst>
              <a:ext uri="{FF2B5EF4-FFF2-40B4-BE49-F238E27FC236}">
                <a16:creationId xmlns:a16="http://schemas.microsoft.com/office/drawing/2014/main" id="{B741A7C2-7D34-A51C-8C64-EE643979873D}"/>
              </a:ext>
            </a:extLst>
          </p:cNvPr>
          <p:cNvSpPr/>
          <p:nvPr/>
        </p:nvSpPr>
        <p:spPr>
          <a:xfrm>
            <a:off x="5029200" y="2057400"/>
            <a:ext cx="5257800" cy="3352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F13CFA7-A8EE-AB25-C2DA-A35B47DF852C}"/>
              </a:ext>
            </a:extLst>
          </p:cNvPr>
          <p:cNvSpPr txBox="1"/>
          <p:nvPr/>
        </p:nvSpPr>
        <p:spPr>
          <a:xfrm>
            <a:off x="4419600" y="1897166"/>
            <a:ext cx="6239434" cy="2308324"/>
          </a:xfrm>
          <a:prstGeom prst="rect">
            <a:avLst/>
          </a:prstGeom>
          <a:noFill/>
        </p:spPr>
        <p:txBody>
          <a:bodyPr wrap="square">
            <a:spAutoFit/>
          </a:bodyPr>
          <a:lstStyle/>
          <a:p>
            <a:r>
              <a:rPr lang="en-US" sz="2400" dirty="0"/>
              <a:t>The compass features, in the navigation system are designed to help users find their way as they move around indoors. Using compass data, the system can update the</a:t>
            </a:r>
          </a:p>
          <a:p>
            <a:r>
              <a:rPr lang="en-US" sz="2400" dirty="0"/>
              <a:t>relationship with each point-to-point direction to ensure the user is on track.</a:t>
            </a:r>
          </a:p>
        </p:txBody>
      </p:sp>
    </p:spTree>
    <p:extLst>
      <p:ext uri="{BB962C8B-B14F-4D97-AF65-F5344CB8AC3E}">
        <p14:creationId xmlns:p14="http://schemas.microsoft.com/office/powerpoint/2010/main" val="294696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DD002-C21A-130A-85B5-C32A90CABD9A}"/>
              </a:ext>
            </a:extLst>
          </p:cNvPr>
          <p:cNvSpPr>
            <a:spLocks noGrp="1"/>
          </p:cNvSpPr>
          <p:nvPr>
            <p:ph type="title"/>
          </p:nvPr>
        </p:nvSpPr>
        <p:spPr>
          <a:xfrm>
            <a:off x="698500" y="762000"/>
            <a:ext cx="10795000" cy="808038"/>
          </a:xfrm>
        </p:spPr>
        <p:txBody>
          <a:bodyPr/>
          <a:lstStyle/>
          <a:p>
            <a:r>
              <a:rPr lang="en-US" dirty="0"/>
              <a:t>Fault Detection</a:t>
            </a:r>
            <a:endParaRPr lang="en-IN" dirty="0"/>
          </a:p>
        </p:txBody>
      </p:sp>
      <p:sp>
        <p:nvSpPr>
          <p:cNvPr id="7" name="Rectangle 6">
            <a:extLst>
              <a:ext uri="{FF2B5EF4-FFF2-40B4-BE49-F238E27FC236}">
                <a16:creationId xmlns:a16="http://schemas.microsoft.com/office/drawing/2014/main" id="{B741A7C2-7D34-A51C-8C64-EE643979873D}"/>
              </a:ext>
            </a:extLst>
          </p:cNvPr>
          <p:cNvSpPr/>
          <p:nvPr/>
        </p:nvSpPr>
        <p:spPr>
          <a:xfrm>
            <a:off x="5029200" y="2057400"/>
            <a:ext cx="5257800" cy="3352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Image 21">
            <a:extLst>
              <a:ext uri="{FF2B5EF4-FFF2-40B4-BE49-F238E27FC236}">
                <a16:creationId xmlns:a16="http://schemas.microsoft.com/office/drawing/2014/main" id="{7FD8102B-84D5-FDE9-F2E8-5D04EBD8C957}"/>
              </a:ext>
            </a:extLst>
          </p:cNvPr>
          <p:cNvPicPr>
            <a:picLocks/>
          </p:cNvPicPr>
          <p:nvPr/>
        </p:nvPicPr>
        <p:blipFill>
          <a:blip r:embed="rId2" cstate="print"/>
          <a:stretch>
            <a:fillRect/>
          </a:stretch>
        </p:blipFill>
        <p:spPr>
          <a:xfrm>
            <a:off x="990600" y="1293554"/>
            <a:ext cx="2590800" cy="4988243"/>
          </a:xfrm>
          <a:prstGeom prst="rect">
            <a:avLst/>
          </a:prstGeom>
        </p:spPr>
      </p:pic>
      <p:sp>
        <p:nvSpPr>
          <p:cNvPr id="10" name="TextBox 9">
            <a:extLst>
              <a:ext uri="{FF2B5EF4-FFF2-40B4-BE49-F238E27FC236}">
                <a16:creationId xmlns:a16="http://schemas.microsoft.com/office/drawing/2014/main" id="{47176FED-DB60-75A8-71F9-3EAA1167CA6D}"/>
              </a:ext>
            </a:extLst>
          </p:cNvPr>
          <p:cNvSpPr txBox="1"/>
          <p:nvPr/>
        </p:nvSpPr>
        <p:spPr>
          <a:xfrm>
            <a:off x="4495800" y="1828800"/>
            <a:ext cx="5943600" cy="3393301"/>
          </a:xfrm>
          <a:prstGeom prst="rect">
            <a:avLst/>
          </a:prstGeom>
          <a:noFill/>
        </p:spPr>
        <p:txBody>
          <a:bodyPr wrap="square">
            <a:spAutoFit/>
          </a:bodyPr>
          <a:lstStyle/>
          <a:p>
            <a:pPr marL="304800" marR="887730" indent="222885" algn="just">
              <a:lnSpc>
                <a:spcPct val="156000"/>
              </a:lnSpc>
              <a:spcAft>
                <a:spcPts val="0"/>
              </a:spcAft>
            </a:pPr>
            <a:r>
              <a:rPr lang="en-US" sz="2000" dirty="0">
                <a:effectLst/>
                <a:latin typeface="Times New Roman" panose="02020603050405020304" pitchFamily="18" charset="0"/>
                <a:ea typeface="Times New Roman" panose="02020603050405020304" pitchFamily="18" charset="0"/>
              </a:rPr>
              <a:t>The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indoor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navigation</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now</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includes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fault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detection</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utilizes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Firebase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real</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database. This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function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intended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maintain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dependability</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consistency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keeping</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eye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ESP32</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devices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located across the surroundings.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920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DD002-C21A-130A-85B5-C32A90CABD9A}"/>
              </a:ext>
            </a:extLst>
          </p:cNvPr>
          <p:cNvSpPr>
            <a:spLocks noGrp="1"/>
          </p:cNvSpPr>
          <p:nvPr>
            <p:ph type="title"/>
          </p:nvPr>
        </p:nvSpPr>
        <p:spPr>
          <a:xfrm>
            <a:off x="698500" y="762000"/>
            <a:ext cx="10795000" cy="808038"/>
          </a:xfrm>
        </p:spPr>
        <p:txBody>
          <a:bodyPr/>
          <a:lstStyle/>
          <a:p>
            <a:r>
              <a:rPr lang="en-US" dirty="0"/>
              <a:t>Challenges</a:t>
            </a:r>
            <a:endParaRPr lang="en-IN" dirty="0"/>
          </a:p>
        </p:txBody>
      </p:sp>
      <p:sp>
        <p:nvSpPr>
          <p:cNvPr id="7" name="Rectangle 6">
            <a:extLst>
              <a:ext uri="{FF2B5EF4-FFF2-40B4-BE49-F238E27FC236}">
                <a16:creationId xmlns:a16="http://schemas.microsoft.com/office/drawing/2014/main" id="{B741A7C2-7D34-A51C-8C64-EE643979873D}"/>
              </a:ext>
            </a:extLst>
          </p:cNvPr>
          <p:cNvSpPr/>
          <p:nvPr/>
        </p:nvSpPr>
        <p:spPr>
          <a:xfrm>
            <a:off x="5029200" y="2057400"/>
            <a:ext cx="5257800" cy="3352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2">
            <a:extLst>
              <a:ext uri="{FF2B5EF4-FFF2-40B4-BE49-F238E27FC236}">
                <a16:creationId xmlns:a16="http://schemas.microsoft.com/office/drawing/2014/main" id="{A8BA53F5-8369-21BE-0059-3F0BC81B00D4}"/>
              </a:ext>
            </a:extLst>
          </p:cNvPr>
          <p:cNvSpPr>
            <a:spLocks noGrp="1"/>
          </p:cNvSpPr>
          <p:nvPr>
            <p:ph idx="1"/>
          </p:nvPr>
        </p:nvSpPr>
        <p:spPr>
          <a:xfrm>
            <a:off x="914400" y="1600200"/>
            <a:ext cx="10579100" cy="2667000"/>
          </a:xfrm>
        </p:spPr>
        <p:txBody>
          <a:bodyPr/>
          <a:lstStyle/>
          <a:p>
            <a:pPr marL="457200" indent="-457200">
              <a:lnSpc>
                <a:spcPct val="150000"/>
              </a:lnSpc>
              <a:buAutoNum type="arabicPeriod"/>
              <a:defRPr/>
            </a:pPr>
            <a:r>
              <a:rPr lang="en-GB" sz="2400" dirty="0"/>
              <a:t>Battery Consumption : </a:t>
            </a:r>
            <a:r>
              <a:rPr lang="en-US" sz="2000" dirty="0"/>
              <a:t>Many indoor navigation solutions rely on mobile devices, which can drain battery life quickly, especially when using energy-intensive positioning techniques like GPS or Wi-Fi scanning.</a:t>
            </a:r>
            <a:endParaRPr lang="en-GB" sz="2000" dirty="0"/>
          </a:p>
          <a:p>
            <a:pPr marL="0" indent="0">
              <a:lnSpc>
                <a:spcPct val="150000"/>
              </a:lnSpc>
              <a:buNone/>
              <a:defRPr/>
            </a:pPr>
            <a:r>
              <a:rPr lang="en-GB" sz="2400" dirty="0"/>
              <a:t>2.   Infrastructure Requirements : </a:t>
            </a:r>
            <a:r>
              <a:rPr lang="en-US" sz="2000" dirty="0"/>
              <a:t>Effective indoor navigation typically requires the installation, maintenance of infrastructure such as beacons, sensors, or Wi-Fi networks. This can be costly an time-consuming, especially in large or complex indoor environments.</a:t>
            </a:r>
            <a:endParaRPr lang="en-GB" sz="2000" dirty="0"/>
          </a:p>
          <a:p>
            <a:pPr marL="0" indent="0" algn="just">
              <a:lnSpc>
                <a:spcPct val="150000"/>
              </a:lnSpc>
              <a:buNone/>
              <a:defRPr/>
            </a:pPr>
            <a:r>
              <a:rPr lang="en-GB" sz="2400" dirty="0"/>
              <a:t>3. Accuracy : </a:t>
            </a:r>
            <a:r>
              <a:rPr lang="en-US" sz="2400" dirty="0"/>
              <a:t> </a:t>
            </a:r>
            <a:r>
              <a:rPr lang="en-US" sz="2000" dirty="0"/>
              <a:t>Indoor navigation systems often struggle to achieve the same level of accuracy as GPS-based outdoor navigation. Factors such as signal interference, multi-path propagation, and obstacles like walls and furniture can degrade the accuracy of indoor positioning technologies.</a:t>
            </a:r>
            <a:endParaRPr lang="en-GB" sz="2000" dirty="0"/>
          </a:p>
          <a:p>
            <a:pPr marL="0" indent="0">
              <a:lnSpc>
                <a:spcPct val="150000"/>
              </a:lnSpc>
              <a:buNone/>
              <a:defRPr/>
            </a:pPr>
            <a:endParaRPr lang="en-GB" sz="2400" dirty="0">
              <a:cs typeface="Times New Roman"/>
            </a:endParaRPr>
          </a:p>
        </p:txBody>
      </p:sp>
    </p:spTree>
    <p:extLst>
      <p:ext uri="{BB962C8B-B14F-4D97-AF65-F5344CB8AC3E}">
        <p14:creationId xmlns:p14="http://schemas.microsoft.com/office/powerpoint/2010/main" val="249403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5C76D38-E41D-EE40-4C82-35263DC22D14}"/>
              </a:ext>
            </a:extLst>
          </p:cNvPr>
          <p:cNvGraphicFramePr>
            <a:graphicFrameLocks noGrp="1"/>
          </p:cNvGraphicFramePr>
          <p:nvPr>
            <p:ph idx="4294967295"/>
            <p:extLst>
              <p:ext uri="{D42A27DB-BD31-4B8C-83A1-F6EECF244321}">
                <p14:modId xmlns:p14="http://schemas.microsoft.com/office/powerpoint/2010/main" val="3254477026"/>
              </p:ext>
            </p:extLst>
          </p:nvPr>
        </p:nvGraphicFramePr>
        <p:xfrm>
          <a:off x="545703" y="1447800"/>
          <a:ext cx="11100594" cy="4546919"/>
        </p:xfrm>
        <a:graphic>
          <a:graphicData uri="http://schemas.openxmlformats.org/drawingml/2006/table">
            <a:tbl>
              <a:tblPr firstRow="1" bandRow="1">
                <a:tableStyleId>{073A0DAA-6AF3-43AB-8588-CEC1D06C72B9}</a:tableStyleId>
              </a:tblPr>
              <a:tblGrid>
                <a:gridCol w="1007587">
                  <a:extLst>
                    <a:ext uri="{9D8B030D-6E8A-4147-A177-3AD203B41FA5}">
                      <a16:colId xmlns:a16="http://schemas.microsoft.com/office/drawing/2014/main" val="20000"/>
                    </a:ext>
                  </a:extLst>
                </a:gridCol>
                <a:gridCol w="1865057">
                  <a:extLst>
                    <a:ext uri="{9D8B030D-6E8A-4147-A177-3AD203B41FA5}">
                      <a16:colId xmlns:a16="http://schemas.microsoft.com/office/drawing/2014/main" val="20001"/>
                    </a:ext>
                  </a:extLst>
                </a:gridCol>
                <a:gridCol w="2271355">
                  <a:extLst>
                    <a:ext uri="{9D8B030D-6E8A-4147-A177-3AD203B41FA5}">
                      <a16:colId xmlns:a16="http://schemas.microsoft.com/office/drawing/2014/main" val="20002"/>
                    </a:ext>
                  </a:extLst>
                </a:gridCol>
                <a:gridCol w="2806427">
                  <a:extLst>
                    <a:ext uri="{9D8B030D-6E8A-4147-A177-3AD203B41FA5}">
                      <a16:colId xmlns:a16="http://schemas.microsoft.com/office/drawing/2014/main" val="20003"/>
                    </a:ext>
                  </a:extLst>
                </a:gridCol>
                <a:gridCol w="3150168">
                  <a:extLst>
                    <a:ext uri="{9D8B030D-6E8A-4147-A177-3AD203B41FA5}">
                      <a16:colId xmlns:a16="http://schemas.microsoft.com/office/drawing/2014/main" val="20004"/>
                    </a:ext>
                  </a:extLst>
                </a:gridCol>
              </a:tblGrid>
              <a:tr h="313818">
                <a:tc>
                  <a:txBody>
                    <a:bodyPr/>
                    <a:lstStyle/>
                    <a:p>
                      <a:pPr algn="ctr"/>
                      <a:r>
                        <a:rPr lang="en-US" sz="1200" b="0" dirty="0"/>
                        <a:t>Ref # &amp;Year</a:t>
                      </a:r>
                      <a:endParaRPr lang="en-IN" sz="1200" b="0" dirty="0"/>
                    </a:p>
                  </a:txBody>
                  <a:tcPr marL="91437" marR="91437" marT="45728" marB="45728"/>
                </a:tc>
                <a:tc>
                  <a:txBody>
                    <a:bodyPr/>
                    <a:lstStyle/>
                    <a:p>
                      <a:pPr algn="ctr"/>
                      <a:r>
                        <a:rPr lang="en-US" sz="1200" b="0" dirty="0"/>
                        <a:t>Title</a:t>
                      </a:r>
                      <a:endParaRPr lang="en-IN" sz="1200" b="0" dirty="0"/>
                    </a:p>
                  </a:txBody>
                  <a:tcPr marL="91437" marR="91437" marT="45728" marB="45728"/>
                </a:tc>
                <a:tc>
                  <a:txBody>
                    <a:bodyPr/>
                    <a:lstStyle/>
                    <a:p>
                      <a:pPr algn="ctr"/>
                      <a:r>
                        <a:rPr lang="en-US" sz="1200" b="0" dirty="0"/>
                        <a:t>Problem Statement</a:t>
                      </a:r>
                      <a:endParaRPr lang="en-IN" sz="1200" b="0" dirty="0"/>
                    </a:p>
                  </a:txBody>
                  <a:tcPr marL="91437" marR="91437" marT="45728" marB="45728"/>
                </a:tc>
                <a:tc>
                  <a:txBody>
                    <a:bodyPr/>
                    <a:lstStyle/>
                    <a:p>
                      <a:pPr algn="ctr"/>
                      <a:r>
                        <a:rPr lang="en-US" sz="1200" b="0" dirty="0"/>
                        <a:t>Methodology</a:t>
                      </a:r>
                      <a:endParaRPr lang="en-IN" sz="1200" b="0" dirty="0"/>
                    </a:p>
                  </a:txBody>
                  <a:tcPr marL="91437" marR="91437" marT="45728" marB="45728"/>
                </a:tc>
                <a:tc>
                  <a:txBody>
                    <a:bodyPr/>
                    <a:lstStyle/>
                    <a:p>
                      <a:pPr algn="ctr"/>
                      <a:r>
                        <a:rPr lang="en-IN" sz="1200" b="0" dirty="0"/>
                        <a:t>Outcome</a:t>
                      </a:r>
                    </a:p>
                  </a:txBody>
                  <a:tcPr marL="91437" marR="91437" marT="45735" marB="45735"/>
                </a:tc>
                <a:extLst>
                  <a:ext uri="{0D108BD9-81ED-4DB2-BD59-A6C34878D82A}">
                    <a16:rowId xmlns:a16="http://schemas.microsoft.com/office/drawing/2014/main" val="10000"/>
                  </a:ext>
                </a:extLst>
              </a:tr>
              <a:tr h="1717992">
                <a:tc>
                  <a:txBody>
                    <a:bodyPr/>
                    <a:lstStyle/>
                    <a:p>
                      <a:pPr marL="6350" marR="56515" indent="-6350" algn="l">
                        <a:lnSpc>
                          <a:spcPct val="111000"/>
                        </a:lnSpc>
                        <a:spcAft>
                          <a:spcPts val="1070"/>
                        </a:spcAft>
                      </a:pP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 Localization: An Experimental Study on BLE Fingerprinting and Trilateration with ESP32</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addresses the problem of indoor localization using Bluetooth Low Energy (BLE) technology and a network of wireless anchors.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research paper employed two techniques for indoor localization: Fingerprinting (FP) and Trilateration. Both techniques were tested in various environments and layouts to evaluate their accuracy for indoor localization. The aim was to investigate the accuracy of each technique, and each technique was tested multiple times on different conditions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56515" lvl="0" indent="0" algn="l">
                        <a:lnSpc>
                          <a:spcPct val="111000"/>
                        </a:lnSpc>
                        <a:spcAft>
                          <a:spcPts val="1070"/>
                        </a:spcAft>
                        <a:buFont typeface="Symbol" panose="05050102010706020507" pitchFamily="18" charset="2"/>
                        <a:buNone/>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Fingerprinting achieved an accuracy of 79.31% without positions on the other side of a separating concrete wall and 71.88% including those positions. Trilateration, on the other hand, achieved an accuracy of 44.44%. The results indicate that FP is more suitable for indoor localization, particularly in large buildings with many rooms.</a:t>
                      </a: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10001"/>
                  </a:ext>
                </a:extLst>
              </a:tr>
              <a:tr h="2235389">
                <a:tc>
                  <a:txBody>
                    <a:bodyPr/>
                    <a:lstStyle/>
                    <a:p>
                      <a:pPr marL="6350" marR="56515" indent="-6350" algn="l">
                        <a:lnSpc>
                          <a:spcPct val="111000"/>
                        </a:lnSpc>
                        <a:spcAft>
                          <a:spcPts val="1070"/>
                        </a:spcAft>
                      </a:pP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2022</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Fine Time Measurement for the Internet of Things: A Practical Approach Using ESP32</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paper addresses the limitations of the current ESP32-S2 estimation algorithm for distance measurement using Wi-Fi FTM technology, specifically in indoor environments where distance estimates may have errors of tens of meters. The goal is to improve the accuracy of distance estimates and analyze the suitability of the ESP32-S2 for IoT environments.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56515" lvl="0" indent="0" algn="l">
                        <a:lnSpc>
                          <a:spcPct val="111000"/>
                        </a:lnSpc>
                        <a:buFont typeface="Symbol" panose="05050102010706020507" pitchFamily="18" charset="2"/>
                        <a:buNone/>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This paper applies machine learning techniques, including artificial neural networks (ANN) and Gaussian probability distribution, to estimate distances using Wi-Fi FTM technology indoors, achieving sub-4-meter error for 90% of samples. It utilizes Gaussian probability for function behavior modelling, employing an exponential kernel for accurate regression and classification models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This paper enhances indoor distance estimation with Wi-Fi FTM and the ESP32-S2 SOC, using ANN and Gaussian probability. The ANN achieves sub-4-meter error for 90% of samples, and Gaussian probability aids function </a:t>
                      </a:r>
                      <a:r>
                        <a:rPr lang="en-US" sz="1200" b="0" kern="1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behaviour</a:t>
                      </a: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modelling with an exponential kernel. It also explores the ESP32-S2 SOC's IoT potential due to its affordability and advanced wireless features.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7190744"/>
                  </a:ext>
                </a:extLst>
              </a:tr>
            </a:tbl>
          </a:graphicData>
        </a:graphic>
      </p:graphicFrame>
      <p:sp>
        <p:nvSpPr>
          <p:cNvPr id="3" name="Title 1">
            <a:extLst>
              <a:ext uri="{FF2B5EF4-FFF2-40B4-BE49-F238E27FC236}">
                <a16:creationId xmlns:a16="http://schemas.microsoft.com/office/drawing/2014/main" id="{94766DF8-D7CF-83C6-96C7-506162496188}"/>
              </a:ext>
            </a:extLst>
          </p:cNvPr>
          <p:cNvSpPr>
            <a:spLocks noGrp="1" noChangeArrowheads="1"/>
          </p:cNvSpPr>
          <p:nvPr>
            <p:ph type="title"/>
          </p:nvPr>
        </p:nvSpPr>
        <p:spPr>
          <a:xfrm>
            <a:off x="700880" y="792162"/>
            <a:ext cx="10795000" cy="808038"/>
          </a:xfrm>
        </p:spPr>
        <p:txBody>
          <a:bodyPr/>
          <a:lstStyle/>
          <a:p>
            <a:r>
              <a:rPr lang="en-US" altLang="en-US" dirty="0"/>
              <a:t>Literature Survey</a:t>
            </a:r>
            <a:endParaRPr lang="en-I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5C76D38-E41D-EE40-4C82-35263DC22D14}"/>
              </a:ext>
            </a:extLst>
          </p:cNvPr>
          <p:cNvGraphicFramePr>
            <a:graphicFrameLocks noGrp="1"/>
          </p:cNvGraphicFramePr>
          <p:nvPr>
            <p:ph idx="4294967295"/>
            <p:extLst>
              <p:ext uri="{D42A27DB-BD31-4B8C-83A1-F6EECF244321}">
                <p14:modId xmlns:p14="http://schemas.microsoft.com/office/powerpoint/2010/main" val="4034748232"/>
              </p:ext>
            </p:extLst>
          </p:nvPr>
        </p:nvGraphicFramePr>
        <p:xfrm>
          <a:off x="696119" y="1143001"/>
          <a:ext cx="10799762" cy="4843629"/>
        </p:xfrm>
        <a:graphic>
          <a:graphicData uri="http://schemas.openxmlformats.org/drawingml/2006/table">
            <a:tbl>
              <a:tblPr firstRow="1" bandRow="1">
                <a:tableStyleId>{073A0DAA-6AF3-43AB-8588-CEC1D06C72B9}</a:tableStyleId>
              </a:tblPr>
              <a:tblGrid>
                <a:gridCol w="90408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809081">
                  <a:extLst>
                    <a:ext uri="{9D8B030D-6E8A-4147-A177-3AD203B41FA5}">
                      <a16:colId xmlns:a16="http://schemas.microsoft.com/office/drawing/2014/main" val="20004"/>
                    </a:ext>
                  </a:extLst>
                </a:gridCol>
              </a:tblGrid>
              <a:tr h="414185">
                <a:tc>
                  <a:txBody>
                    <a:bodyPr/>
                    <a:lstStyle/>
                    <a:p>
                      <a:pPr algn="ctr"/>
                      <a:r>
                        <a:rPr lang="en-US" sz="1200" b="1" dirty="0"/>
                        <a:t>Ref # &amp;Year</a:t>
                      </a:r>
                      <a:endParaRPr lang="en-IN" sz="1200" b="1" dirty="0"/>
                    </a:p>
                  </a:txBody>
                  <a:tcPr marL="91437" marR="91437" marT="45728" marB="45728"/>
                </a:tc>
                <a:tc>
                  <a:txBody>
                    <a:bodyPr/>
                    <a:lstStyle/>
                    <a:p>
                      <a:pPr algn="ctr"/>
                      <a:r>
                        <a:rPr lang="en-US" sz="1200" b="1" dirty="0"/>
                        <a:t>Title</a:t>
                      </a:r>
                      <a:endParaRPr lang="en-IN" sz="1200" b="1" dirty="0"/>
                    </a:p>
                  </a:txBody>
                  <a:tcPr marL="91437" marR="91437" marT="45728" marB="45728"/>
                </a:tc>
                <a:tc>
                  <a:txBody>
                    <a:bodyPr/>
                    <a:lstStyle/>
                    <a:p>
                      <a:pPr algn="ctr"/>
                      <a:r>
                        <a:rPr lang="en-US" sz="1200" b="1" dirty="0"/>
                        <a:t>Problem Statement</a:t>
                      </a:r>
                      <a:endParaRPr lang="en-IN" sz="1200" b="1" dirty="0"/>
                    </a:p>
                  </a:txBody>
                  <a:tcPr marL="91437" marR="91437" marT="45728" marB="45728"/>
                </a:tc>
                <a:tc>
                  <a:txBody>
                    <a:bodyPr/>
                    <a:lstStyle/>
                    <a:p>
                      <a:pPr algn="ctr"/>
                      <a:r>
                        <a:rPr lang="en-US" sz="1200" b="1" dirty="0"/>
                        <a:t>Methodology</a:t>
                      </a:r>
                      <a:endParaRPr lang="en-IN" sz="1200" b="1" dirty="0"/>
                    </a:p>
                  </a:txBody>
                  <a:tcPr marL="91437" marR="91437" marT="45728" marB="45728"/>
                </a:tc>
                <a:tc>
                  <a:txBody>
                    <a:bodyPr/>
                    <a:lstStyle/>
                    <a:p>
                      <a:pPr algn="ctr"/>
                      <a:r>
                        <a:rPr lang="en-IN" sz="1200" b="1" dirty="0"/>
                        <a:t>Outcome</a:t>
                      </a:r>
                    </a:p>
                  </a:txBody>
                  <a:tcPr marL="91437" marR="91437" marT="45735" marB="45735"/>
                </a:tc>
                <a:extLst>
                  <a:ext uri="{0D108BD9-81ED-4DB2-BD59-A6C34878D82A}">
                    <a16:rowId xmlns:a16="http://schemas.microsoft.com/office/drawing/2014/main" val="10000"/>
                  </a:ext>
                </a:extLst>
              </a:tr>
              <a:tr h="1825400">
                <a:tc>
                  <a:txBody>
                    <a:bodyPr/>
                    <a:lstStyle/>
                    <a:p>
                      <a:pPr marL="6350" marR="56515" indent="-6350" algn="l">
                        <a:lnSpc>
                          <a:spcPct val="111000"/>
                        </a:lnSpc>
                        <a:spcAft>
                          <a:spcPts val="1070"/>
                        </a:spcAft>
                      </a:pP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2019</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Indoor Positioning Service for Bluetooth Ad Hoc Networks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To Develop a low-cost and accurate indoor positioning system using Bluetooth technology.</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Use Bluetooth signal strength measurements to triangulate the position of a mobile device from known positions of reference tags and Investigate the relationship between Bluetooth signal strength and distance in different indoor environments.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A low-cost and accurate indoor positioning system using Bluetooth technology. This system can be used to track the location of people or objects indoors with high accuracy.</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61013">
                <a:tc>
                  <a:txBody>
                    <a:bodyPr/>
                    <a:lstStyle/>
                    <a:p>
                      <a:pPr marL="6350" marR="56515" indent="-6350" algn="l">
                        <a:lnSpc>
                          <a:spcPct val="111000"/>
                        </a:lnSpc>
                        <a:spcAft>
                          <a:spcPts val="1070"/>
                        </a:spcAft>
                      </a:pP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Fault Detection in Overhead Transmission Lines and Automation using Cloud Base System</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56515" lvl="0" indent="0" algn="l">
                        <a:lnSpc>
                          <a:spcPct val="111000"/>
                        </a:lnSpc>
                        <a:buFont typeface="Symbol" panose="05050102010706020507" pitchFamily="18" charset="2"/>
                        <a:buNone/>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problem addressed in the paper is the increased risk of faults in extended power transmission lines, necessitating the development of a quick and efficient fault detection system to minimize damage and downtime.</a:t>
                      </a: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6350" marR="56515" indent="-6350" algn="l">
                        <a:lnSpc>
                          <a:spcPct val="111000"/>
                        </a:lnSpc>
                        <a:spcAft>
                          <a:spcPts val="1070"/>
                        </a:spcAft>
                      </a:pPr>
                      <a:r>
                        <a:rPr lang="en-IN" sz="1200" kern="1200" dirty="0">
                          <a:solidFill>
                            <a:schemeClr val="dk1"/>
                          </a:solidFill>
                          <a:effectLst/>
                          <a:latin typeface="+mn-lt"/>
                          <a:ea typeface="+mn-ea"/>
                          <a:cs typeface="+mn-cs"/>
                        </a:rPr>
                        <a:t>The methodology involves real-time monitoring of transmission line parameters using ESP32, data transmission to the Blynk application, implementation of a fault detection algorithm (potentially wavelet transform or artificial neural networks), and triggering relay modules for automatic isolation of faulty sections.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paper's results demonstrate a successful implementation where the Arduino-based system detects and locates faults in the transmission line using Ohm's Law, displays the fault information on an LCD, and triggers relay modules to disconnect the corresponding load, effectively restoring normal operation after the fault is cleared.</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7190744"/>
                  </a:ext>
                </a:extLst>
              </a:tr>
            </a:tbl>
          </a:graphicData>
        </a:graphic>
      </p:graphicFrame>
    </p:spTree>
    <p:extLst>
      <p:ext uri="{BB962C8B-B14F-4D97-AF65-F5344CB8AC3E}">
        <p14:creationId xmlns:p14="http://schemas.microsoft.com/office/powerpoint/2010/main" val="3159089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5C76D38-E41D-EE40-4C82-35263DC22D14}"/>
              </a:ext>
            </a:extLst>
          </p:cNvPr>
          <p:cNvGraphicFramePr>
            <a:graphicFrameLocks noGrp="1"/>
          </p:cNvGraphicFramePr>
          <p:nvPr>
            <p:ph idx="4294967295"/>
            <p:extLst>
              <p:ext uri="{D42A27DB-BD31-4B8C-83A1-F6EECF244321}">
                <p14:modId xmlns:p14="http://schemas.microsoft.com/office/powerpoint/2010/main" val="138389889"/>
              </p:ext>
            </p:extLst>
          </p:nvPr>
        </p:nvGraphicFramePr>
        <p:xfrm>
          <a:off x="767160" y="1066800"/>
          <a:ext cx="10657680" cy="5129438"/>
        </p:xfrm>
        <a:graphic>
          <a:graphicData uri="http://schemas.openxmlformats.org/drawingml/2006/table">
            <a:tbl>
              <a:tblPr firstRow="1" bandRow="1">
                <a:tableStyleId>{073A0DAA-6AF3-43AB-8588-CEC1D06C72B9}</a:tableStyleId>
              </a:tblPr>
              <a:tblGrid>
                <a:gridCol w="892187">
                  <a:extLst>
                    <a:ext uri="{9D8B030D-6E8A-4147-A177-3AD203B41FA5}">
                      <a16:colId xmlns:a16="http://schemas.microsoft.com/office/drawing/2014/main" val="20000"/>
                    </a:ext>
                  </a:extLst>
                </a:gridCol>
                <a:gridCol w="1503950">
                  <a:extLst>
                    <a:ext uri="{9D8B030D-6E8A-4147-A177-3AD203B41FA5}">
                      <a16:colId xmlns:a16="http://schemas.microsoft.com/office/drawing/2014/main" val="20001"/>
                    </a:ext>
                  </a:extLst>
                </a:gridCol>
                <a:gridCol w="3383888">
                  <a:extLst>
                    <a:ext uri="{9D8B030D-6E8A-4147-A177-3AD203B41FA5}">
                      <a16:colId xmlns:a16="http://schemas.microsoft.com/office/drawing/2014/main" val="20002"/>
                    </a:ext>
                  </a:extLst>
                </a:gridCol>
                <a:gridCol w="2105530">
                  <a:extLst>
                    <a:ext uri="{9D8B030D-6E8A-4147-A177-3AD203B41FA5}">
                      <a16:colId xmlns:a16="http://schemas.microsoft.com/office/drawing/2014/main" val="20003"/>
                    </a:ext>
                  </a:extLst>
                </a:gridCol>
                <a:gridCol w="2772125">
                  <a:extLst>
                    <a:ext uri="{9D8B030D-6E8A-4147-A177-3AD203B41FA5}">
                      <a16:colId xmlns:a16="http://schemas.microsoft.com/office/drawing/2014/main" val="20004"/>
                    </a:ext>
                  </a:extLst>
                </a:gridCol>
              </a:tblGrid>
              <a:tr h="554072">
                <a:tc>
                  <a:txBody>
                    <a:bodyPr/>
                    <a:lstStyle/>
                    <a:p>
                      <a:pPr algn="ctr"/>
                      <a:r>
                        <a:rPr lang="en-US" sz="1200" b="1" dirty="0"/>
                        <a:t>Ref # &amp;Year</a:t>
                      </a:r>
                      <a:endParaRPr lang="en-IN" sz="1200" b="1" dirty="0"/>
                    </a:p>
                  </a:txBody>
                  <a:tcPr marL="91437" marR="91437" marT="45728" marB="45728"/>
                </a:tc>
                <a:tc>
                  <a:txBody>
                    <a:bodyPr/>
                    <a:lstStyle/>
                    <a:p>
                      <a:pPr algn="ctr"/>
                      <a:r>
                        <a:rPr lang="en-US" sz="1200" b="1" dirty="0"/>
                        <a:t>Title</a:t>
                      </a:r>
                      <a:endParaRPr lang="en-IN" sz="1200" b="1" dirty="0"/>
                    </a:p>
                  </a:txBody>
                  <a:tcPr marL="91437" marR="91437" marT="45728" marB="45728"/>
                </a:tc>
                <a:tc>
                  <a:txBody>
                    <a:bodyPr/>
                    <a:lstStyle/>
                    <a:p>
                      <a:pPr algn="ctr"/>
                      <a:r>
                        <a:rPr lang="en-US" sz="1200" b="1" dirty="0"/>
                        <a:t>Problem Statement</a:t>
                      </a:r>
                      <a:endParaRPr lang="en-IN" sz="1200" b="1" dirty="0"/>
                    </a:p>
                  </a:txBody>
                  <a:tcPr marL="91437" marR="91437" marT="45728" marB="45728"/>
                </a:tc>
                <a:tc>
                  <a:txBody>
                    <a:bodyPr/>
                    <a:lstStyle/>
                    <a:p>
                      <a:pPr algn="ctr"/>
                      <a:r>
                        <a:rPr lang="en-US" sz="1200" b="1" dirty="0"/>
                        <a:t>Methodology</a:t>
                      </a:r>
                      <a:endParaRPr lang="en-IN" sz="1200" b="1" dirty="0"/>
                    </a:p>
                  </a:txBody>
                  <a:tcPr marL="91437" marR="91437" marT="45728" marB="45728"/>
                </a:tc>
                <a:tc>
                  <a:txBody>
                    <a:bodyPr/>
                    <a:lstStyle/>
                    <a:p>
                      <a:pPr algn="ctr"/>
                      <a:r>
                        <a:rPr lang="en-IN" sz="1200" b="1" dirty="0"/>
                        <a:t>Outcome</a:t>
                      </a:r>
                    </a:p>
                  </a:txBody>
                  <a:tcPr marL="91437" marR="91437" marT="45735" marB="45735"/>
                </a:tc>
                <a:extLst>
                  <a:ext uri="{0D108BD9-81ED-4DB2-BD59-A6C34878D82A}">
                    <a16:rowId xmlns:a16="http://schemas.microsoft.com/office/drawing/2014/main" val="10000"/>
                  </a:ext>
                </a:extLst>
              </a:tr>
              <a:tr h="1970602">
                <a:tc>
                  <a:txBody>
                    <a:bodyPr/>
                    <a:lstStyle/>
                    <a:p>
                      <a:pPr marL="6350" marR="56515" indent="-6350" algn="l">
                        <a:lnSpc>
                          <a:spcPct val="111000"/>
                        </a:lnSpc>
                        <a:spcAft>
                          <a:spcPts val="1070"/>
                        </a:spcAft>
                      </a:pP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Radio map generation approaches for an RSSI-based indoor positioning System.</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Efficient generation of RSSI radio maps for indoor positioning systems is hindered by the time-intensive process; this paper seeks to address this challenge through innovative methods for faster map creation without compromising accuracy.</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•Fingerprinting Localization Method</a:t>
                      </a:r>
                    </a:p>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•Biharmonic Spline Interpolation Method</a:t>
                      </a:r>
                    </a:p>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•Location Estimation Process</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paper's outcome demonstrates the effectiveness of the Biharmonic Spline Interpolation (BSI) method, improving indoor positioning system efficiency with an average accuracy of approximately 0.45 meters. This suggests the potential applicability of the proposed methodologies in diverse location-based scenarios, including critical situations like emergency evacuations.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04527">
                <a:tc>
                  <a:txBody>
                    <a:bodyPr/>
                    <a:lstStyle/>
                    <a:p>
                      <a:pPr marL="6350" marR="56515" indent="-6350" algn="l">
                        <a:lnSpc>
                          <a:spcPct val="111000"/>
                        </a:lnSpc>
                        <a:spcAft>
                          <a:spcPts val="1070"/>
                        </a:spcAft>
                      </a:pP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Enhancement of an RSSI‑Based Min–Max Localization Method with Forbidden Zone Consideration for Indoor  Corridor Environments</a:t>
                      </a:r>
                    </a:p>
                  </a:txBody>
                  <a:tcPr marL="68580" marR="68580" marT="0" marB="0"/>
                </a:tc>
                <a:tc>
                  <a:txBody>
                    <a:bodyPr/>
                    <a:lstStyle/>
                    <a:p>
                      <a:pPr marL="0" marR="56515" lvl="0" indent="0" algn="l">
                        <a:lnSpc>
                          <a:spcPct val="111000"/>
                        </a:lnSpc>
                        <a:buFont typeface="Symbol" panose="05050102010706020507" pitchFamily="18" charset="2"/>
                        <a:buNone/>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To addresses the challenges of inaccuracies in Received Signal Strength Indicator (RSSI)-based indoor corridor localization, emphasizing signal fluctuations, RSSI-to-distance conversion issues, and limitations of the traditional min–max method.</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lvl="0"/>
                      <a:r>
                        <a:rPr lang="en-IN" sz="1200" kern="1200" dirty="0">
                          <a:solidFill>
                            <a:schemeClr val="dk1"/>
                          </a:solidFill>
                          <a:effectLst/>
                          <a:latin typeface="+mn-lt"/>
                          <a:ea typeface="+mn-ea"/>
                          <a:cs typeface="+mn-cs"/>
                        </a:rPr>
                        <a:t>Min–Max Method with Forbidden Zone Consideration</a:t>
                      </a:r>
                    </a:p>
                    <a:p>
                      <a:pPr lvl="0"/>
                      <a:r>
                        <a:rPr lang="en-IN" sz="1200" kern="1200" dirty="0">
                          <a:solidFill>
                            <a:schemeClr val="dk1"/>
                          </a:solidFill>
                          <a:effectLst/>
                          <a:latin typeface="+mn-lt"/>
                          <a:ea typeface="+mn-ea"/>
                          <a:cs typeface="+mn-cs"/>
                        </a:rPr>
                        <a:t>Experimental Evaluation</a:t>
                      </a:r>
                    </a:p>
                    <a:p>
                      <a:pPr lvl="0"/>
                      <a:r>
                        <a:rPr lang="en-IN" sz="1200" kern="1200" dirty="0">
                          <a:solidFill>
                            <a:schemeClr val="dk1"/>
                          </a:solidFill>
                          <a:effectLst/>
                          <a:latin typeface="+mn-lt"/>
                          <a:ea typeface="+mn-ea"/>
                          <a:cs typeface="+mn-cs"/>
                        </a:rPr>
                        <a:t>Localization Accuracy Analysis</a:t>
                      </a:r>
                    </a:p>
                    <a:p>
                      <a:pPr lvl="0"/>
                      <a:r>
                        <a:rPr lang="en-IN" sz="1200" kern="1200" dirty="0">
                          <a:solidFill>
                            <a:schemeClr val="dk1"/>
                          </a:solidFill>
                          <a:effectLst/>
                          <a:latin typeface="+mn-lt"/>
                          <a:ea typeface="+mn-ea"/>
                          <a:cs typeface="+mn-cs"/>
                        </a:rPr>
                        <a:t>Computational Cost Analysis</a:t>
                      </a:r>
                    </a:p>
                    <a:p>
                      <a:pPr lvl="0"/>
                      <a:r>
                        <a:rPr lang="en-IN" sz="1200" kern="1200" dirty="0">
                          <a:solidFill>
                            <a:schemeClr val="dk1"/>
                          </a:solidFill>
                          <a:effectLst/>
                          <a:latin typeface="+mn-lt"/>
                          <a:ea typeface="+mn-ea"/>
                          <a:cs typeface="+mn-cs"/>
                        </a:rPr>
                        <a:t>Consideration of RSSI Variation</a:t>
                      </a:r>
                    </a:p>
                    <a:p>
                      <a:pPr lvl="0"/>
                      <a:r>
                        <a:rPr lang="en-IN" sz="1200" kern="1200" dirty="0">
                          <a:solidFill>
                            <a:schemeClr val="dk1"/>
                          </a:solidFill>
                          <a:effectLst/>
                          <a:latin typeface="+mn-lt"/>
                          <a:ea typeface="+mn-ea"/>
                          <a:cs typeface="+mn-cs"/>
                        </a:rPr>
                        <a:t>Integration of</a:t>
                      </a:r>
                    </a:p>
                    <a:p>
                      <a:pPr lvl="0"/>
                      <a:r>
                        <a:rPr lang="en-IN" sz="1200" kern="1200" dirty="0">
                          <a:solidFill>
                            <a:schemeClr val="dk1"/>
                          </a:solidFill>
                          <a:effectLst/>
                          <a:latin typeface="+mn-lt"/>
                          <a:ea typeface="+mn-ea"/>
                          <a:cs typeface="+mn-cs"/>
                        </a:rPr>
                        <a:t> Forbidden Zone Handling</a:t>
                      </a:r>
                    </a:p>
                    <a:p>
                      <a:pPr lvl="0"/>
                      <a:r>
                        <a:rPr lang="en-IN" sz="1200" kern="1200" dirty="0">
                          <a:solidFill>
                            <a:schemeClr val="dk1"/>
                          </a:solidFill>
                          <a:effectLst/>
                          <a:latin typeface="+mn-lt"/>
                          <a:ea typeface="+mn-ea"/>
                          <a:cs typeface="+mn-cs"/>
                        </a:rPr>
                        <a:t>Zone Selection Technique</a:t>
                      </a:r>
                    </a:p>
                    <a:p>
                      <a:pPr lvl="0"/>
                      <a:r>
                        <a:rPr lang="en-IN" sz="1200" kern="1200" dirty="0">
                          <a:solidFill>
                            <a:schemeClr val="dk1"/>
                          </a:solidFill>
                          <a:effectLst/>
                          <a:latin typeface="+mn-lt"/>
                          <a:ea typeface="+mn-ea"/>
                          <a:cs typeface="+mn-cs"/>
                        </a:rPr>
                        <a:t>Comparison with Traditional Min–Max Method</a:t>
                      </a:r>
                    </a:p>
                    <a:p>
                      <a:pPr lvl="0"/>
                      <a:r>
                        <a:rPr lang="en-IN" sz="1200" kern="1200" dirty="0">
                          <a:solidFill>
                            <a:schemeClr val="dk1"/>
                          </a:solidFill>
                          <a:effectLst/>
                          <a:latin typeface="+mn-lt"/>
                          <a:ea typeface="+mn-ea"/>
                          <a:cs typeface="+mn-cs"/>
                        </a:rPr>
                        <a:t>Extension of Min–Max Method</a:t>
                      </a:r>
                    </a:p>
                    <a:p>
                      <a:pPr lvl="0"/>
                      <a:r>
                        <a:rPr lang="en-IN" sz="1200" kern="1200" dirty="0">
                          <a:solidFill>
                            <a:schemeClr val="dk1"/>
                          </a:solidFill>
                          <a:effectLst/>
                          <a:latin typeface="+mn-lt"/>
                          <a:ea typeface="+mn-ea"/>
                          <a:cs typeface="+mn-cs"/>
                        </a:rPr>
                        <a:t>Future Work Considerations</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proposed RSSI-based localization system, integrating the Min–Max method with forbidden zone consideration, demonstrated superior accuracy (52.189% improvement) in indoor corridor environments, ensuring all estimated locations were within the corridor area.</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7190744"/>
                  </a:ext>
                </a:extLst>
              </a:tr>
            </a:tbl>
          </a:graphicData>
        </a:graphic>
      </p:graphicFrame>
    </p:spTree>
    <p:extLst>
      <p:ext uri="{BB962C8B-B14F-4D97-AF65-F5344CB8AC3E}">
        <p14:creationId xmlns:p14="http://schemas.microsoft.com/office/powerpoint/2010/main" val="113524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5C76D38-E41D-EE40-4C82-35263DC22D14}"/>
              </a:ext>
            </a:extLst>
          </p:cNvPr>
          <p:cNvGraphicFramePr>
            <a:graphicFrameLocks noGrp="1"/>
          </p:cNvGraphicFramePr>
          <p:nvPr>
            <p:ph idx="4294967295"/>
            <p:extLst>
              <p:ext uri="{D42A27DB-BD31-4B8C-83A1-F6EECF244321}">
                <p14:modId xmlns:p14="http://schemas.microsoft.com/office/powerpoint/2010/main" val="86888039"/>
              </p:ext>
            </p:extLst>
          </p:nvPr>
        </p:nvGraphicFramePr>
        <p:xfrm>
          <a:off x="609600" y="1828792"/>
          <a:ext cx="10810081" cy="3200416"/>
        </p:xfrm>
        <a:graphic>
          <a:graphicData uri="http://schemas.openxmlformats.org/drawingml/2006/table">
            <a:tbl>
              <a:tblPr firstRow="1" bandRow="1">
                <a:tableStyleId>{073A0DAA-6AF3-43AB-8588-CEC1D06C72B9}</a:tableStyleId>
              </a:tblPr>
              <a:tblGrid>
                <a:gridCol w="904945">
                  <a:extLst>
                    <a:ext uri="{9D8B030D-6E8A-4147-A177-3AD203B41FA5}">
                      <a16:colId xmlns:a16="http://schemas.microsoft.com/office/drawing/2014/main" val="20000"/>
                    </a:ext>
                  </a:extLst>
                </a:gridCol>
                <a:gridCol w="1525456">
                  <a:extLst>
                    <a:ext uri="{9D8B030D-6E8A-4147-A177-3AD203B41FA5}">
                      <a16:colId xmlns:a16="http://schemas.microsoft.com/office/drawing/2014/main" val="20001"/>
                    </a:ext>
                  </a:extLst>
                </a:gridCol>
                <a:gridCol w="3432276">
                  <a:extLst>
                    <a:ext uri="{9D8B030D-6E8A-4147-A177-3AD203B41FA5}">
                      <a16:colId xmlns:a16="http://schemas.microsoft.com/office/drawing/2014/main" val="20002"/>
                    </a:ext>
                  </a:extLst>
                </a:gridCol>
                <a:gridCol w="2135639">
                  <a:extLst>
                    <a:ext uri="{9D8B030D-6E8A-4147-A177-3AD203B41FA5}">
                      <a16:colId xmlns:a16="http://schemas.microsoft.com/office/drawing/2014/main" val="20003"/>
                    </a:ext>
                  </a:extLst>
                </a:gridCol>
                <a:gridCol w="2811765">
                  <a:extLst>
                    <a:ext uri="{9D8B030D-6E8A-4147-A177-3AD203B41FA5}">
                      <a16:colId xmlns:a16="http://schemas.microsoft.com/office/drawing/2014/main" val="20004"/>
                    </a:ext>
                  </a:extLst>
                </a:gridCol>
              </a:tblGrid>
              <a:tr h="393061">
                <a:tc>
                  <a:txBody>
                    <a:bodyPr/>
                    <a:lstStyle/>
                    <a:p>
                      <a:pPr algn="ctr"/>
                      <a:r>
                        <a:rPr lang="en-US" sz="1200" b="1" dirty="0"/>
                        <a:t>Ref # &amp;Year</a:t>
                      </a:r>
                      <a:endParaRPr lang="en-IN" sz="1200" b="1" dirty="0"/>
                    </a:p>
                  </a:txBody>
                  <a:tcPr marL="91437" marR="91437" marT="45728" marB="45728"/>
                </a:tc>
                <a:tc>
                  <a:txBody>
                    <a:bodyPr/>
                    <a:lstStyle/>
                    <a:p>
                      <a:pPr algn="ctr"/>
                      <a:r>
                        <a:rPr lang="en-US" sz="1200" b="1" dirty="0"/>
                        <a:t>Title</a:t>
                      </a:r>
                      <a:endParaRPr lang="en-IN" sz="1200" b="1" dirty="0"/>
                    </a:p>
                  </a:txBody>
                  <a:tcPr marL="91437" marR="91437" marT="45728" marB="45728"/>
                </a:tc>
                <a:tc>
                  <a:txBody>
                    <a:bodyPr/>
                    <a:lstStyle/>
                    <a:p>
                      <a:pPr algn="ctr"/>
                      <a:r>
                        <a:rPr lang="en-US" sz="1200" b="1" dirty="0"/>
                        <a:t>Problem Statement</a:t>
                      </a:r>
                      <a:endParaRPr lang="en-IN" sz="1200" b="1" dirty="0"/>
                    </a:p>
                  </a:txBody>
                  <a:tcPr marL="91437" marR="91437" marT="45728" marB="45728"/>
                </a:tc>
                <a:tc>
                  <a:txBody>
                    <a:bodyPr/>
                    <a:lstStyle/>
                    <a:p>
                      <a:pPr algn="ctr"/>
                      <a:r>
                        <a:rPr lang="en-US" sz="1200" b="1" dirty="0"/>
                        <a:t>Methodology</a:t>
                      </a:r>
                      <a:endParaRPr lang="en-IN" sz="1200" b="1" dirty="0"/>
                    </a:p>
                  </a:txBody>
                  <a:tcPr marL="91437" marR="91437" marT="45728" marB="45728"/>
                </a:tc>
                <a:tc>
                  <a:txBody>
                    <a:bodyPr/>
                    <a:lstStyle/>
                    <a:p>
                      <a:pPr algn="ctr"/>
                      <a:r>
                        <a:rPr lang="en-IN" sz="1200" b="1" dirty="0"/>
                        <a:t>Outcome</a:t>
                      </a:r>
                    </a:p>
                  </a:txBody>
                  <a:tcPr marL="91437" marR="91437" marT="45735" marB="45735"/>
                </a:tc>
                <a:extLst>
                  <a:ext uri="{0D108BD9-81ED-4DB2-BD59-A6C34878D82A}">
                    <a16:rowId xmlns:a16="http://schemas.microsoft.com/office/drawing/2014/main" val="10000"/>
                  </a:ext>
                </a:extLst>
              </a:tr>
              <a:tr h="2358281">
                <a:tc>
                  <a:txBody>
                    <a:bodyPr/>
                    <a:lstStyle/>
                    <a:p>
                      <a:pPr marL="6350" marR="56515" indent="-6350" algn="l">
                        <a:lnSpc>
                          <a:spcPct val="111000"/>
                        </a:lnSpc>
                        <a:spcAft>
                          <a:spcPts val="1070"/>
                        </a:spcAft>
                      </a:pPr>
                      <a:r>
                        <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Efficient Localization Method Based on RSSI for AP Clusters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To address the susceptibility of RSSI-based wireless localization methods to signal strength fluctuations and the computational complexity associated with nonconvex maximum likelihood estimation (MLE) for target tracking.</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kern="1200" dirty="0">
                          <a:solidFill>
                            <a:schemeClr val="dk1"/>
                          </a:solidFill>
                          <a:effectLst/>
                          <a:latin typeface="+mn-lt"/>
                          <a:ea typeface="+mn-ea"/>
                          <a:cs typeface="+mn-cs"/>
                        </a:rPr>
                        <a:t>RSSI-Based Access Point Cluster Localization (APCL) Method, Eigenvalue Transformation Localization (ETL) Algorithm, Radio Distance Weighting (RDW) Algorithm, Simulation and Experimental Evaluation, Localization Experiments Based on Public Datasets, RMSE (Root Mean Square Error) Calculation</a:t>
                      </a:r>
                    </a:p>
                    <a:p>
                      <a:r>
                        <a:rPr lang="en-IN" sz="1200" kern="1200" dirty="0">
                          <a:solidFill>
                            <a:schemeClr val="dk1"/>
                          </a:solidFill>
                          <a:effectLst/>
                          <a:latin typeface="+mn-lt"/>
                          <a:ea typeface="+mn-ea"/>
                          <a:cs typeface="+mn-cs"/>
                        </a:rPr>
                        <a:t>, Computational Cost Analysis, Comparison with Classical Localization Algorithms.</a:t>
                      </a:r>
                    </a:p>
                  </a:txBody>
                  <a:tcPr marL="68580" marR="68580" marT="0" marB="0"/>
                </a:tc>
                <a:tc>
                  <a:txBody>
                    <a:bodyPr/>
                    <a:lstStyle/>
                    <a:p>
                      <a:pPr marL="6350" marR="56515" indent="-6350" algn="l">
                        <a:lnSpc>
                          <a:spcPct val="111000"/>
                        </a:lnSpc>
                        <a:spcAft>
                          <a:spcPts val="1070"/>
                        </a:spcAft>
                      </a:pPr>
                      <a:r>
                        <a:rPr lang="en-US" sz="1200" b="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The APCL method, integrating RDW and ETL algorithms, achieves superior positioning accuracy, low computational complexity, and efficient real-time tracking for indoor mobile targets, outperforming classical localization algorithms.</a:t>
                      </a:r>
                      <a:endParaRPr lang="en-IN" sz="12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513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05E91-A368-90D0-9B43-622D81CBF371}"/>
              </a:ext>
            </a:extLst>
          </p:cNvPr>
          <p:cNvPicPr>
            <a:picLocks noChangeAspect="1"/>
          </p:cNvPicPr>
          <p:nvPr/>
        </p:nvPicPr>
        <p:blipFill>
          <a:blip r:embed="rId2"/>
          <a:stretch>
            <a:fillRect/>
          </a:stretch>
        </p:blipFill>
        <p:spPr>
          <a:xfrm>
            <a:off x="1905000" y="1066800"/>
            <a:ext cx="8110538" cy="4905375"/>
          </a:xfrm>
          <a:prstGeom prst="rect">
            <a:avLst/>
          </a:prstGeom>
        </p:spPr>
      </p:pic>
    </p:spTree>
    <p:extLst>
      <p:ext uri="{BB962C8B-B14F-4D97-AF65-F5344CB8AC3E}">
        <p14:creationId xmlns:p14="http://schemas.microsoft.com/office/powerpoint/2010/main" val="352236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371BE56-7EFF-70F8-6FD1-78278D7A04ED}"/>
              </a:ext>
            </a:extLst>
          </p:cNvPr>
          <p:cNvSpPr>
            <a:spLocks noGrp="1" noChangeArrowheads="1"/>
          </p:cNvSpPr>
          <p:nvPr>
            <p:ph type="title"/>
          </p:nvPr>
        </p:nvSpPr>
        <p:spPr>
          <a:xfrm>
            <a:off x="5954778" y="1067474"/>
            <a:ext cx="7239000" cy="808037"/>
          </a:xfrm>
        </p:spPr>
        <p:txBody>
          <a:bodyPr/>
          <a:lstStyle/>
          <a:p>
            <a:r>
              <a:rPr lang="en-IN" altLang="en-US" dirty="0"/>
              <a:t>Algorithm</a:t>
            </a:r>
          </a:p>
        </p:txBody>
      </p:sp>
      <p:pic>
        <p:nvPicPr>
          <p:cNvPr id="39" name="Picture 38">
            <a:extLst>
              <a:ext uri="{FF2B5EF4-FFF2-40B4-BE49-F238E27FC236}">
                <a16:creationId xmlns:a16="http://schemas.microsoft.com/office/drawing/2014/main" id="{1B374584-AB98-4629-44F6-F7632C5EBF32}"/>
              </a:ext>
            </a:extLst>
          </p:cNvPr>
          <p:cNvPicPr>
            <a:picLocks noChangeAspect="1"/>
          </p:cNvPicPr>
          <p:nvPr/>
        </p:nvPicPr>
        <p:blipFill>
          <a:blip r:embed="rId2"/>
          <a:stretch>
            <a:fillRect/>
          </a:stretch>
        </p:blipFill>
        <p:spPr>
          <a:xfrm>
            <a:off x="6187753" y="3055219"/>
            <a:ext cx="1370561" cy="1370561"/>
          </a:xfrm>
          <a:prstGeom prst="rect">
            <a:avLst/>
          </a:prstGeom>
        </p:spPr>
      </p:pic>
      <p:pic>
        <p:nvPicPr>
          <p:cNvPr id="40" name="Picture 39">
            <a:extLst>
              <a:ext uri="{FF2B5EF4-FFF2-40B4-BE49-F238E27FC236}">
                <a16:creationId xmlns:a16="http://schemas.microsoft.com/office/drawing/2014/main" id="{6A7490B4-337E-DE54-50BF-4E612B5E90F1}"/>
              </a:ext>
            </a:extLst>
          </p:cNvPr>
          <p:cNvPicPr>
            <a:picLocks noChangeAspect="1"/>
          </p:cNvPicPr>
          <p:nvPr/>
        </p:nvPicPr>
        <p:blipFill>
          <a:blip r:embed="rId3"/>
          <a:stretch>
            <a:fillRect/>
          </a:stretch>
        </p:blipFill>
        <p:spPr>
          <a:xfrm>
            <a:off x="6909286" y="5013363"/>
            <a:ext cx="955058" cy="955058"/>
          </a:xfrm>
          <a:prstGeom prst="rect">
            <a:avLst/>
          </a:prstGeom>
        </p:spPr>
      </p:pic>
      <p:pic>
        <p:nvPicPr>
          <p:cNvPr id="41" name="Picture 40">
            <a:extLst>
              <a:ext uri="{FF2B5EF4-FFF2-40B4-BE49-F238E27FC236}">
                <a16:creationId xmlns:a16="http://schemas.microsoft.com/office/drawing/2014/main" id="{D936F877-D59A-96BA-0880-29D615814421}"/>
              </a:ext>
            </a:extLst>
          </p:cNvPr>
          <p:cNvPicPr>
            <a:picLocks noChangeAspect="1"/>
          </p:cNvPicPr>
          <p:nvPr/>
        </p:nvPicPr>
        <p:blipFill>
          <a:blip r:embed="rId4"/>
          <a:stretch>
            <a:fillRect/>
          </a:stretch>
        </p:blipFill>
        <p:spPr>
          <a:xfrm>
            <a:off x="8871454" y="4680448"/>
            <a:ext cx="1554425" cy="1554425"/>
          </a:xfrm>
          <a:prstGeom prst="rect">
            <a:avLst/>
          </a:prstGeom>
        </p:spPr>
      </p:pic>
      <p:pic>
        <p:nvPicPr>
          <p:cNvPr id="42" name="Picture 41">
            <a:extLst>
              <a:ext uri="{FF2B5EF4-FFF2-40B4-BE49-F238E27FC236}">
                <a16:creationId xmlns:a16="http://schemas.microsoft.com/office/drawing/2014/main" id="{02F25C66-2FE3-A35C-EA9E-732819A20B67}"/>
              </a:ext>
            </a:extLst>
          </p:cNvPr>
          <p:cNvPicPr>
            <a:picLocks noChangeAspect="1"/>
          </p:cNvPicPr>
          <p:nvPr/>
        </p:nvPicPr>
        <p:blipFill>
          <a:blip r:embed="rId5"/>
          <a:stretch>
            <a:fillRect/>
          </a:stretch>
        </p:blipFill>
        <p:spPr>
          <a:xfrm>
            <a:off x="1579424" y="5243487"/>
            <a:ext cx="1080694" cy="691645"/>
          </a:xfrm>
          <a:prstGeom prst="rect">
            <a:avLst/>
          </a:prstGeom>
        </p:spPr>
      </p:pic>
      <p:pic>
        <p:nvPicPr>
          <p:cNvPr id="43" name="Picture 42">
            <a:extLst>
              <a:ext uri="{FF2B5EF4-FFF2-40B4-BE49-F238E27FC236}">
                <a16:creationId xmlns:a16="http://schemas.microsoft.com/office/drawing/2014/main" id="{B5C92B3A-C908-A2FC-FBCF-22DA2D4823BB}"/>
              </a:ext>
            </a:extLst>
          </p:cNvPr>
          <p:cNvPicPr>
            <a:picLocks noChangeAspect="1"/>
          </p:cNvPicPr>
          <p:nvPr/>
        </p:nvPicPr>
        <p:blipFill>
          <a:blip r:embed="rId6"/>
          <a:stretch>
            <a:fillRect/>
          </a:stretch>
        </p:blipFill>
        <p:spPr>
          <a:xfrm>
            <a:off x="3046772" y="977029"/>
            <a:ext cx="1045373" cy="1048214"/>
          </a:xfrm>
          <a:prstGeom prst="rect">
            <a:avLst/>
          </a:prstGeom>
        </p:spPr>
      </p:pic>
      <p:pic>
        <p:nvPicPr>
          <p:cNvPr id="44" name="Picture 43">
            <a:extLst>
              <a:ext uri="{FF2B5EF4-FFF2-40B4-BE49-F238E27FC236}">
                <a16:creationId xmlns:a16="http://schemas.microsoft.com/office/drawing/2014/main" id="{DD791B75-CD0A-FBE1-188F-164064AC60AD}"/>
              </a:ext>
            </a:extLst>
          </p:cNvPr>
          <p:cNvPicPr>
            <a:picLocks noChangeAspect="1"/>
          </p:cNvPicPr>
          <p:nvPr/>
        </p:nvPicPr>
        <p:blipFill>
          <a:blip r:embed="rId7"/>
          <a:stretch>
            <a:fillRect/>
          </a:stretch>
        </p:blipFill>
        <p:spPr>
          <a:xfrm>
            <a:off x="2857448" y="3167026"/>
            <a:ext cx="946242" cy="1174643"/>
          </a:xfrm>
          <a:prstGeom prst="rect">
            <a:avLst/>
          </a:prstGeom>
        </p:spPr>
      </p:pic>
      <p:pic>
        <p:nvPicPr>
          <p:cNvPr id="45" name="Picture 44">
            <a:extLst>
              <a:ext uri="{FF2B5EF4-FFF2-40B4-BE49-F238E27FC236}">
                <a16:creationId xmlns:a16="http://schemas.microsoft.com/office/drawing/2014/main" id="{7A7F21E9-4BCF-3F5C-0DB5-C066A08E1C9F}"/>
              </a:ext>
            </a:extLst>
          </p:cNvPr>
          <p:cNvPicPr>
            <a:picLocks noChangeAspect="1"/>
          </p:cNvPicPr>
          <p:nvPr/>
        </p:nvPicPr>
        <p:blipFill>
          <a:blip r:embed="rId8"/>
          <a:stretch>
            <a:fillRect/>
          </a:stretch>
        </p:blipFill>
        <p:spPr>
          <a:xfrm>
            <a:off x="4375820" y="4793251"/>
            <a:ext cx="1234691" cy="1121197"/>
          </a:xfrm>
          <a:prstGeom prst="rect">
            <a:avLst/>
          </a:prstGeom>
        </p:spPr>
      </p:pic>
      <p:sp>
        <p:nvSpPr>
          <p:cNvPr id="46" name="TextBox 45">
            <a:extLst>
              <a:ext uri="{FF2B5EF4-FFF2-40B4-BE49-F238E27FC236}">
                <a16:creationId xmlns:a16="http://schemas.microsoft.com/office/drawing/2014/main" id="{B86FDECF-451E-C7D9-9660-0F79D58AF1D4}"/>
              </a:ext>
            </a:extLst>
          </p:cNvPr>
          <p:cNvSpPr txBox="1"/>
          <p:nvPr/>
        </p:nvSpPr>
        <p:spPr>
          <a:xfrm>
            <a:off x="4528143" y="5963249"/>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[ 0 ]</a:t>
            </a:r>
          </a:p>
        </p:txBody>
      </p:sp>
      <p:sp>
        <p:nvSpPr>
          <p:cNvPr id="47" name="TextBox 46">
            <a:extLst>
              <a:ext uri="{FF2B5EF4-FFF2-40B4-BE49-F238E27FC236}">
                <a16:creationId xmlns:a16="http://schemas.microsoft.com/office/drawing/2014/main" id="{E099C21E-C3C2-A784-8558-1C35BAA65241}"/>
              </a:ext>
            </a:extLst>
          </p:cNvPr>
          <p:cNvSpPr txBox="1"/>
          <p:nvPr/>
        </p:nvSpPr>
        <p:spPr>
          <a:xfrm>
            <a:off x="3122254" y="4336059"/>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[ 1 ]</a:t>
            </a:r>
          </a:p>
        </p:txBody>
      </p:sp>
      <p:sp>
        <p:nvSpPr>
          <p:cNvPr id="48" name="TextBox 47">
            <a:extLst>
              <a:ext uri="{FF2B5EF4-FFF2-40B4-BE49-F238E27FC236}">
                <a16:creationId xmlns:a16="http://schemas.microsoft.com/office/drawing/2014/main" id="{73232840-4954-AD9C-3CAE-3D92DB188619}"/>
              </a:ext>
            </a:extLst>
          </p:cNvPr>
          <p:cNvSpPr txBox="1"/>
          <p:nvPr/>
        </p:nvSpPr>
        <p:spPr>
          <a:xfrm>
            <a:off x="3171464" y="1961761"/>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[ 2 ]</a:t>
            </a:r>
          </a:p>
        </p:txBody>
      </p:sp>
      <p:sp>
        <p:nvSpPr>
          <p:cNvPr id="49" name="TextBox 48">
            <a:extLst>
              <a:ext uri="{FF2B5EF4-FFF2-40B4-BE49-F238E27FC236}">
                <a16:creationId xmlns:a16="http://schemas.microsoft.com/office/drawing/2014/main" id="{B9ED92ED-104F-3A49-797E-837041D793C9}"/>
              </a:ext>
            </a:extLst>
          </p:cNvPr>
          <p:cNvSpPr txBox="1"/>
          <p:nvPr/>
        </p:nvSpPr>
        <p:spPr>
          <a:xfrm>
            <a:off x="6587259" y="2032683"/>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[ 3 ]</a:t>
            </a:r>
          </a:p>
        </p:txBody>
      </p:sp>
      <p:sp>
        <p:nvSpPr>
          <p:cNvPr id="50" name="TextBox 49">
            <a:extLst>
              <a:ext uri="{FF2B5EF4-FFF2-40B4-BE49-F238E27FC236}">
                <a16:creationId xmlns:a16="http://schemas.microsoft.com/office/drawing/2014/main" id="{BD050CED-5209-A648-596A-1B753BA3C1A1}"/>
              </a:ext>
            </a:extLst>
          </p:cNvPr>
          <p:cNvSpPr txBox="1"/>
          <p:nvPr/>
        </p:nvSpPr>
        <p:spPr>
          <a:xfrm>
            <a:off x="6634087" y="4336059"/>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[ 4 ]</a:t>
            </a:r>
          </a:p>
        </p:txBody>
      </p:sp>
      <p:sp>
        <p:nvSpPr>
          <p:cNvPr id="51" name="TextBox 50">
            <a:extLst>
              <a:ext uri="{FF2B5EF4-FFF2-40B4-BE49-F238E27FC236}">
                <a16:creationId xmlns:a16="http://schemas.microsoft.com/office/drawing/2014/main" id="{B0B8A6C8-E4A1-EFF7-7312-11A020AB2653}"/>
              </a:ext>
            </a:extLst>
          </p:cNvPr>
          <p:cNvSpPr txBox="1"/>
          <p:nvPr/>
        </p:nvSpPr>
        <p:spPr>
          <a:xfrm>
            <a:off x="1844572" y="5963250"/>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[ 7 ]</a:t>
            </a:r>
          </a:p>
        </p:txBody>
      </p:sp>
      <p:sp>
        <p:nvSpPr>
          <p:cNvPr id="52" name="TextBox 51">
            <a:extLst>
              <a:ext uri="{FF2B5EF4-FFF2-40B4-BE49-F238E27FC236}">
                <a16:creationId xmlns:a16="http://schemas.microsoft.com/office/drawing/2014/main" id="{D6F2E97F-93A6-0C0C-452A-E7990A93D829}"/>
              </a:ext>
            </a:extLst>
          </p:cNvPr>
          <p:cNvSpPr txBox="1"/>
          <p:nvPr/>
        </p:nvSpPr>
        <p:spPr>
          <a:xfrm>
            <a:off x="7111616" y="5963251"/>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[ 5 ]</a:t>
            </a:r>
          </a:p>
        </p:txBody>
      </p:sp>
      <p:sp>
        <p:nvSpPr>
          <p:cNvPr id="53" name="TextBox 52">
            <a:extLst>
              <a:ext uri="{FF2B5EF4-FFF2-40B4-BE49-F238E27FC236}">
                <a16:creationId xmlns:a16="http://schemas.microsoft.com/office/drawing/2014/main" id="{510FB469-D296-CFCB-6E9C-2FAFF5CE54EF}"/>
              </a:ext>
            </a:extLst>
          </p:cNvPr>
          <p:cNvSpPr txBox="1"/>
          <p:nvPr/>
        </p:nvSpPr>
        <p:spPr>
          <a:xfrm>
            <a:off x="9430401" y="5963252"/>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[ 6 ]</a:t>
            </a:r>
          </a:p>
        </p:txBody>
      </p:sp>
      <p:sp>
        <p:nvSpPr>
          <p:cNvPr id="54" name="TextBox 53">
            <a:extLst>
              <a:ext uri="{FF2B5EF4-FFF2-40B4-BE49-F238E27FC236}">
                <a16:creationId xmlns:a16="http://schemas.microsoft.com/office/drawing/2014/main" id="{EE7E49BF-E73C-E6B5-C04E-465462A020F2}"/>
              </a:ext>
            </a:extLst>
          </p:cNvPr>
          <p:cNvSpPr txBox="1"/>
          <p:nvPr/>
        </p:nvSpPr>
        <p:spPr>
          <a:xfrm>
            <a:off x="913170" y="1959071"/>
            <a:ext cx="550397"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[ 8 ]</a:t>
            </a:r>
          </a:p>
        </p:txBody>
      </p:sp>
      <p:cxnSp>
        <p:nvCxnSpPr>
          <p:cNvPr id="55" name="Straight Arrow Connector 54">
            <a:extLst>
              <a:ext uri="{FF2B5EF4-FFF2-40B4-BE49-F238E27FC236}">
                <a16:creationId xmlns:a16="http://schemas.microsoft.com/office/drawing/2014/main" id="{02CCF618-9CCF-0D94-0CFA-C83F00E14440}"/>
              </a:ext>
            </a:extLst>
          </p:cNvPr>
          <p:cNvCxnSpPr>
            <a:cxnSpLocks/>
            <a:stCxn id="48" idx="2"/>
          </p:cNvCxnSpPr>
          <p:nvPr/>
        </p:nvCxnSpPr>
        <p:spPr>
          <a:xfrm>
            <a:off x="3446663" y="2269538"/>
            <a:ext cx="0" cy="8219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F4817989-C6B0-85F9-D6DF-A6EA1F409C59}"/>
              </a:ext>
            </a:extLst>
          </p:cNvPr>
          <p:cNvCxnSpPr>
            <a:cxnSpLocks/>
          </p:cNvCxnSpPr>
          <p:nvPr/>
        </p:nvCxnSpPr>
        <p:spPr>
          <a:xfrm>
            <a:off x="1873791" y="1635475"/>
            <a:ext cx="10806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5FC84C84-4432-D269-5282-10EA5E3884BC}"/>
              </a:ext>
            </a:extLst>
          </p:cNvPr>
          <p:cNvCxnSpPr>
            <a:cxnSpLocks/>
          </p:cNvCxnSpPr>
          <p:nvPr/>
        </p:nvCxnSpPr>
        <p:spPr>
          <a:xfrm flipV="1">
            <a:off x="4066216" y="1608524"/>
            <a:ext cx="2223295" cy="11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E8A13ADD-CD68-61D1-3C13-639B1971B4D6}"/>
              </a:ext>
            </a:extLst>
          </p:cNvPr>
          <p:cNvCxnSpPr>
            <a:cxnSpLocks/>
          </p:cNvCxnSpPr>
          <p:nvPr/>
        </p:nvCxnSpPr>
        <p:spPr>
          <a:xfrm>
            <a:off x="3782675" y="3692114"/>
            <a:ext cx="2752433" cy="2594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28DF1C3E-88C0-08B9-668A-5197F84BC5A0}"/>
              </a:ext>
            </a:extLst>
          </p:cNvPr>
          <p:cNvCxnSpPr>
            <a:cxnSpLocks/>
          </p:cNvCxnSpPr>
          <p:nvPr/>
        </p:nvCxnSpPr>
        <p:spPr>
          <a:xfrm>
            <a:off x="5709806" y="5728107"/>
            <a:ext cx="116322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20C95456-5C1F-2D17-30D2-92B3F55AE00E}"/>
              </a:ext>
            </a:extLst>
          </p:cNvPr>
          <p:cNvCxnSpPr>
            <a:cxnSpLocks/>
          </p:cNvCxnSpPr>
          <p:nvPr/>
        </p:nvCxnSpPr>
        <p:spPr>
          <a:xfrm flipH="1">
            <a:off x="7882873" y="5698289"/>
            <a:ext cx="109032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685856B2-27D9-B8A4-8C0D-4C88E1EE2323}"/>
              </a:ext>
            </a:extLst>
          </p:cNvPr>
          <p:cNvCxnSpPr>
            <a:cxnSpLocks/>
          </p:cNvCxnSpPr>
          <p:nvPr/>
        </p:nvCxnSpPr>
        <p:spPr>
          <a:xfrm>
            <a:off x="2792576" y="5714481"/>
            <a:ext cx="1473066" cy="1362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346DA90D-6B7D-055C-9C99-D3D884EA70E4}"/>
              </a:ext>
            </a:extLst>
          </p:cNvPr>
          <p:cNvCxnSpPr>
            <a:cxnSpLocks/>
          </p:cNvCxnSpPr>
          <p:nvPr/>
        </p:nvCxnSpPr>
        <p:spPr>
          <a:xfrm>
            <a:off x="6845547" y="2326013"/>
            <a:ext cx="0" cy="85901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E8292309-8937-1523-CEFE-E6D9775B101F}"/>
              </a:ext>
            </a:extLst>
          </p:cNvPr>
          <p:cNvCxnSpPr>
            <a:cxnSpLocks/>
            <a:endCxn id="45" idx="0"/>
          </p:cNvCxnSpPr>
          <p:nvPr/>
        </p:nvCxnSpPr>
        <p:spPr>
          <a:xfrm>
            <a:off x="3800990" y="3790634"/>
            <a:ext cx="1192176" cy="100261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312" name="Straight Arrow Connector 13311">
            <a:extLst>
              <a:ext uri="{FF2B5EF4-FFF2-40B4-BE49-F238E27FC236}">
                <a16:creationId xmlns:a16="http://schemas.microsoft.com/office/drawing/2014/main" id="{29C3CF6F-E099-F3FB-A997-DCBEEA933105}"/>
              </a:ext>
            </a:extLst>
          </p:cNvPr>
          <p:cNvCxnSpPr>
            <a:cxnSpLocks/>
            <a:stCxn id="45" idx="0"/>
          </p:cNvCxnSpPr>
          <p:nvPr/>
        </p:nvCxnSpPr>
        <p:spPr>
          <a:xfrm flipV="1">
            <a:off x="4993166" y="3845838"/>
            <a:ext cx="1512582" cy="94741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3313" name="TextBox 13312">
            <a:extLst>
              <a:ext uri="{FF2B5EF4-FFF2-40B4-BE49-F238E27FC236}">
                <a16:creationId xmlns:a16="http://schemas.microsoft.com/office/drawing/2014/main" id="{DA8FD718-098B-EBC9-DC00-97B9EBF39375}"/>
              </a:ext>
            </a:extLst>
          </p:cNvPr>
          <p:cNvSpPr txBox="1"/>
          <p:nvPr/>
        </p:nvSpPr>
        <p:spPr>
          <a:xfrm>
            <a:off x="3434616" y="5450747"/>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2</a:t>
            </a:r>
          </a:p>
        </p:txBody>
      </p:sp>
      <p:sp>
        <p:nvSpPr>
          <p:cNvPr id="13315" name="TextBox 13314">
            <a:extLst>
              <a:ext uri="{FF2B5EF4-FFF2-40B4-BE49-F238E27FC236}">
                <a16:creationId xmlns:a16="http://schemas.microsoft.com/office/drawing/2014/main" id="{DFFA536A-14B1-B709-E43F-F21EC1B37FCF}"/>
              </a:ext>
            </a:extLst>
          </p:cNvPr>
          <p:cNvSpPr txBox="1"/>
          <p:nvPr/>
        </p:nvSpPr>
        <p:spPr>
          <a:xfrm>
            <a:off x="6139321" y="5450747"/>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1</a:t>
            </a:r>
          </a:p>
        </p:txBody>
      </p:sp>
      <p:sp>
        <p:nvSpPr>
          <p:cNvPr id="13316" name="TextBox 13315">
            <a:extLst>
              <a:ext uri="{FF2B5EF4-FFF2-40B4-BE49-F238E27FC236}">
                <a16:creationId xmlns:a16="http://schemas.microsoft.com/office/drawing/2014/main" id="{0D15A9B3-3A92-3935-10BA-C05B0E4D8E0D}"/>
              </a:ext>
            </a:extLst>
          </p:cNvPr>
          <p:cNvSpPr txBox="1"/>
          <p:nvPr/>
        </p:nvSpPr>
        <p:spPr>
          <a:xfrm>
            <a:off x="8318402" y="5427236"/>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4</a:t>
            </a:r>
          </a:p>
        </p:txBody>
      </p:sp>
      <p:sp>
        <p:nvSpPr>
          <p:cNvPr id="13317" name="TextBox 13316">
            <a:extLst>
              <a:ext uri="{FF2B5EF4-FFF2-40B4-BE49-F238E27FC236}">
                <a16:creationId xmlns:a16="http://schemas.microsoft.com/office/drawing/2014/main" id="{14CE46CB-A576-D09C-72A3-50EF1C9AFCFA}"/>
              </a:ext>
            </a:extLst>
          </p:cNvPr>
          <p:cNvSpPr txBox="1"/>
          <p:nvPr/>
        </p:nvSpPr>
        <p:spPr>
          <a:xfrm>
            <a:off x="2263594" y="1347247"/>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2</a:t>
            </a:r>
          </a:p>
        </p:txBody>
      </p:sp>
      <p:sp>
        <p:nvSpPr>
          <p:cNvPr id="13318" name="TextBox 13317">
            <a:extLst>
              <a:ext uri="{FF2B5EF4-FFF2-40B4-BE49-F238E27FC236}">
                <a16:creationId xmlns:a16="http://schemas.microsoft.com/office/drawing/2014/main" id="{7E7FDD75-8BA9-3FB2-FC23-6550730804BB}"/>
              </a:ext>
            </a:extLst>
          </p:cNvPr>
          <p:cNvSpPr txBox="1"/>
          <p:nvPr/>
        </p:nvSpPr>
        <p:spPr>
          <a:xfrm>
            <a:off x="4949575" y="1307364"/>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1</a:t>
            </a:r>
          </a:p>
        </p:txBody>
      </p:sp>
      <p:sp>
        <p:nvSpPr>
          <p:cNvPr id="13319" name="TextBox 13318">
            <a:extLst>
              <a:ext uri="{FF2B5EF4-FFF2-40B4-BE49-F238E27FC236}">
                <a16:creationId xmlns:a16="http://schemas.microsoft.com/office/drawing/2014/main" id="{1B21B92A-AE94-683C-8BEA-4CA5BDFDDE9D}"/>
              </a:ext>
            </a:extLst>
          </p:cNvPr>
          <p:cNvSpPr txBox="1"/>
          <p:nvPr/>
        </p:nvSpPr>
        <p:spPr>
          <a:xfrm>
            <a:off x="3121176" y="2550901"/>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3</a:t>
            </a:r>
          </a:p>
        </p:txBody>
      </p:sp>
      <p:sp>
        <p:nvSpPr>
          <p:cNvPr id="13320" name="TextBox 13319">
            <a:extLst>
              <a:ext uri="{FF2B5EF4-FFF2-40B4-BE49-F238E27FC236}">
                <a16:creationId xmlns:a16="http://schemas.microsoft.com/office/drawing/2014/main" id="{9DDEEE5A-D0B8-3DF3-89AF-5D572FB80CF4}"/>
              </a:ext>
            </a:extLst>
          </p:cNvPr>
          <p:cNvSpPr txBox="1"/>
          <p:nvPr/>
        </p:nvSpPr>
        <p:spPr>
          <a:xfrm>
            <a:off x="6873034" y="2558722"/>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1</a:t>
            </a:r>
          </a:p>
        </p:txBody>
      </p:sp>
      <p:sp>
        <p:nvSpPr>
          <p:cNvPr id="13321" name="TextBox 13320">
            <a:extLst>
              <a:ext uri="{FF2B5EF4-FFF2-40B4-BE49-F238E27FC236}">
                <a16:creationId xmlns:a16="http://schemas.microsoft.com/office/drawing/2014/main" id="{92E0790E-B360-5BFA-16D5-056CCBA2C7FC}"/>
              </a:ext>
            </a:extLst>
          </p:cNvPr>
          <p:cNvSpPr txBox="1"/>
          <p:nvPr/>
        </p:nvSpPr>
        <p:spPr>
          <a:xfrm>
            <a:off x="4962354" y="3382995"/>
            <a:ext cx="479020"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3</a:t>
            </a:r>
          </a:p>
        </p:txBody>
      </p:sp>
      <p:sp>
        <p:nvSpPr>
          <p:cNvPr id="13322" name="TextBox 13321">
            <a:extLst>
              <a:ext uri="{FF2B5EF4-FFF2-40B4-BE49-F238E27FC236}">
                <a16:creationId xmlns:a16="http://schemas.microsoft.com/office/drawing/2014/main" id="{5004FA98-0A79-28A3-F130-10706EC26AF2}"/>
              </a:ext>
            </a:extLst>
          </p:cNvPr>
          <p:cNvSpPr txBox="1"/>
          <p:nvPr/>
        </p:nvSpPr>
        <p:spPr>
          <a:xfrm>
            <a:off x="4066216" y="4243148"/>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2</a:t>
            </a:r>
          </a:p>
        </p:txBody>
      </p:sp>
      <p:sp>
        <p:nvSpPr>
          <p:cNvPr id="13323" name="TextBox 13322">
            <a:extLst>
              <a:ext uri="{FF2B5EF4-FFF2-40B4-BE49-F238E27FC236}">
                <a16:creationId xmlns:a16="http://schemas.microsoft.com/office/drawing/2014/main" id="{C49120E0-B71C-B8A0-2691-E29F9B56DD51}"/>
              </a:ext>
            </a:extLst>
          </p:cNvPr>
          <p:cNvSpPr txBox="1"/>
          <p:nvPr/>
        </p:nvSpPr>
        <p:spPr>
          <a:xfrm>
            <a:off x="5729667" y="4319544"/>
            <a:ext cx="354463"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4</a:t>
            </a:r>
          </a:p>
        </p:txBody>
      </p:sp>
      <p:pic>
        <p:nvPicPr>
          <p:cNvPr id="13360" name="Picture 13359">
            <a:extLst>
              <a:ext uri="{FF2B5EF4-FFF2-40B4-BE49-F238E27FC236}">
                <a16:creationId xmlns:a16="http://schemas.microsoft.com/office/drawing/2014/main" id="{9AC17414-3F82-7996-5070-65D4F4E11253}"/>
              </a:ext>
            </a:extLst>
          </p:cNvPr>
          <p:cNvPicPr>
            <a:picLocks noChangeAspect="1"/>
          </p:cNvPicPr>
          <p:nvPr/>
        </p:nvPicPr>
        <p:blipFill>
          <a:blip r:embed="rId9"/>
          <a:stretch>
            <a:fillRect/>
          </a:stretch>
        </p:blipFill>
        <p:spPr>
          <a:xfrm>
            <a:off x="6316552" y="990802"/>
            <a:ext cx="992403" cy="992403"/>
          </a:xfrm>
          <a:prstGeom prst="rect">
            <a:avLst/>
          </a:prstGeom>
        </p:spPr>
      </p:pic>
      <p:pic>
        <p:nvPicPr>
          <p:cNvPr id="13378" name="Picture 13377">
            <a:extLst>
              <a:ext uri="{FF2B5EF4-FFF2-40B4-BE49-F238E27FC236}">
                <a16:creationId xmlns:a16="http://schemas.microsoft.com/office/drawing/2014/main" id="{0D233CF1-AF71-ACE0-D629-971D714689A0}"/>
              </a:ext>
            </a:extLst>
          </p:cNvPr>
          <p:cNvPicPr>
            <a:picLocks noChangeAspect="1"/>
          </p:cNvPicPr>
          <p:nvPr/>
        </p:nvPicPr>
        <p:blipFill>
          <a:blip r:embed="rId10"/>
          <a:stretch>
            <a:fillRect/>
          </a:stretch>
        </p:blipFill>
        <p:spPr>
          <a:xfrm>
            <a:off x="549479" y="941569"/>
            <a:ext cx="1347144" cy="1347144"/>
          </a:xfrm>
          <a:prstGeom prst="rect">
            <a:avLst/>
          </a:prstGeom>
        </p:spPr>
      </p:pic>
      <p:cxnSp>
        <p:nvCxnSpPr>
          <p:cNvPr id="13380" name="Straight Arrow Connector 13379">
            <a:extLst>
              <a:ext uri="{FF2B5EF4-FFF2-40B4-BE49-F238E27FC236}">
                <a16:creationId xmlns:a16="http://schemas.microsoft.com/office/drawing/2014/main" id="{A49F39E9-3A5D-5311-0942-C65A8E767F23}"/>
              </a:ext>
            </a:extLst>
          </p:cNvPr>
          <p:cNvCxnSpPr>
            <a:cxnSpLocks/>
          </p:cNvCxnSpPr>
          <p:nvPr/>
        </p:nvCxnSpPr>
        <p:spPr>
          <a:xfrm>
            <a:off x="3443350" y="2269538"/>
            <a:ext cx="0" cy="821921"/>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1" name="Straight Arrow Connector 13380">
            <a:extLst>
              <a:ext uri="{FF2B5EF4-FFF2-40B4-BE49-F238E27FC236}">
                <a16:creationId xmlns:a16="http://schemas.microsoft.com/office/drawing/2014/main" id="{7020094B-96DB-E5B2-7EFC-A652F710F9E7}"/>
              </a:ext>
            </a:extLst>
          </p:cNvPr>
          <p:cNvCxnSpPr>
            <a:cxnSpLocks/>
          </p:cNvCxnSpPr>
          <p:nvPr/>
        </p:nvCxnSpPr>
        <p:spPr>
          <a:xfrm>
            <a:off x="1870478" y="1635475"/>
            <a:ext cx="1080694" cy="0"/>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2" name="Straight Arrow Connector 13381">
            <a:extLst>
              <a:ext uri="{FF2B5EF4-FFF2-40B4-BE49-F238E27FC236}">
                <a16:creationId xmlns:a16="http://schemas.microsoft.com/office/drawing/2014/main" id="{47B9389B-17FD-CC49-E7B2-6C35B20649E7}"/>
              </a:ext>
            </a:extLst>
          </p:cNvPr>
          <p:cNvCxnSpPr>
            <a:cxnSpLocks/>
          </p:cNvCxnSpPr>
          <p:nvPr/>
        </p:nvCxnSpPr>
        <p:spPr>
          <a:xfrm flipV="1">
            <a:off x="4062903" y="1608524"/>
            <a:ext cx="2223295" cy="1114"/>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3" name="Straight Arrow Connector 13382">
            <a:extLst>
              <a:ext uri="{FF2B5EF4-FFF2-40B4-BE49-F238E27FC236}">
                <a16:creationId xmlns:a16="http://schemas.microsoft.com/office/drawing/2014/main" id="{7964C8C8-2EAB-0D16-F7B8-E02CA1C81AF5}"/>
              </a:ext>
            </a:extLst>
          </p:cNvPr>
          <p:cNvCxnSpPr>
            <a:cxnSpLocks/>
          </p:cNvCxnSpPr>
          <p:nvPr/>
        </p:nvCxnSpPr>
        <p:spPr>
          <a:xfrm>
            <a:off x="3779362" y="3692114"/>
            <a:ext cx="2765417" cy="25946"/>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4" name="Straight Arrow Connector 13383">
            <a:extLst>
              <a:ext uri="{FF2B5EF4-FFF2-40B4-BE49-F238E27FC236}">
                <a16:creationId xmlns:a16="http://schemas.microsoft.com/office/drawing/2014/main" id="{F1FE9058-5E47-987F-3E51-D70D99388B0E}"/>
              </a:ext>
            </a:extLst>
          </p:cNvPr>
          <p:cNvCxnSpPr>
            <a:cxnSpLocks/>
          </p:cNvCxnSpPr>
          <p:nvPr/>
        </p:nvCxnSpPr>
        <p:spPr>
          <a:xfrm>
            <a:off x="5706493" y="5728107"/>
            <a:ext cx="1163228" cy="0"/>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5" name="Straight Arrow Connector 13384">
            <a:extLst>
              <a:ext uri="{FF2B5EF4-FFF2-40B4-BE49-F238E27FC236}">
                <a16:creationId xmlns:a16="http://schemas.microsoft.com/office/drawing/2014/main" id="{3E9E893C-C3CE-C186-A913-6956D074A072}"/>
              </a:ext>
            </a:extLst>
          </p:cNvPr>
          <p:cNvCxnSpPr>
            <a:cxnSpLocks/>
          </p:cNvCxnSpPr>
          <p:nvPr/>
        </p:nvCxnSpPr>
        <p:spPr>
          <a:xfrm flipH="1">
            <a:off x="7879560" y="5698289"/>
            <a:ext cx="1090328" cy="0"/>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6" name="Straight Arrow Connector 13385">
            <a:extLst>
              <a:ext uri="{FF2B5EF4-FFF2-40B4-BE49-F238E27FC236}">
                <a16:creationId xmlns:a16="http://schemas.microsoft.com/office/drawing/2014/main" id="{03ED21A4-2D44-5875-9BD5-6BF1C8D2F5BC}"/>
              </a:ext>
            </a:extLst>
          </p:cNvPr>
          <p:cNvCxnSpPr>
            <a:cxnSpLocks/>
          </p:cNvCxnSpPr>
          <p:nvPr/>
        </p:nvCxnSpPr>
        <p:spPr>
          <a:xfrm>
            <a:off x="2789263" y="5714481"/>
            <a:ext cx="1473066" cy="13626"/>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7" name="Straight Arrow Connector 13386">
            <a:extLst>
              <a:ext uri="{FF2B5EF4-FFF2-40B4-BE49-F238E27FC236}">
                <a16:creationId xmlns:a16="http://schemas.microsoft.com/office/drawing/2014/main" id="{62773C5B-C9D4-C67B-6CF7-FD95BA876408}"/>
              </a:ext>
            </a:extLst>
          </p:cNvPr>
          <p:cNvCxnSpPr>
            <a:cxnSpLocks/>
          </p:cNvCxnSpPr>
          <p:nvPr/>
        </p:nvCxnSpPr>
        <p:spPr>
          <a:xfrm>
            <a:off x="6842234" y="2326013"/>
            <a:ext cx="0" cy="859012"/>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8" name="Straight Arrow Connector 13387">
            <a:extLst>
              <a:ext uri="{FF2B5EF4-FFF2-40B4-BE49-F238E27FC236}">
                <a16:creationId xmlns:a16="http://schemas.microsoft.com/office/drawing/2014/main" id="{C8DAA74D-345E-07F7-3BF8-30C007EC4CEA}"/>
              </a:ext>
            </a:extLst>
          </p:cNvPr>
          <p:cNvCxnSpPr>
            <a:cxnSpLocks/>
            <a:endCxn id="45" idx="0"/>
          </p:cNvCxnSpPr>
          <p:nvPr/>
        </p:nvCxnSpPr>
        <p:spPr>
          <a:xfrm>
            <a:off x="3794364" y="3784284"/>
            <a:ext cx="1198802" cy="1008967"/>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389" name="Straight Arrow Connector 13388">
            <a:extLst>
              <a:ext uri="{FF2B5EF4-FFF2-40B4-BE49-F238E27FC236}">
                <a16:creationId xmlns:a16="http://schemas.microsoft.com/office/drawing/2014/main" id="{C26DF945-BFF4-1407-EEAC-46C4DDD3BA29}"/>
              </a:ext>
            </a:extLst>
          </p:cNvPr>
          <p:cNvCxnSpPr>
            <a:cxnSpLocks/>
            <a:stCxn id="45" idx="0"/>
          </p:cNvCxnSpPr>
          <p:nvPr/>
        </p:nvCxnSpPr>
        <p:spPr>
          <a:xfrm flipV="1">
            <a:off x="4993166" y="3845837"/>
            <a:ext cx="1525294" cy="947414"/>
          </a:xfrm>
          <a:prstGeom prst="straightConnector1">
            <a:avLst/>
          </a:prstGeom>
          <a:ln>
            <a:solidFill>
              <a:srgbClr val="00CC00"/>
            </a:solidFill>
            <a:headEnd type="triangle"/>
            <a:tailEnd type="triangle"/>
          </a:ln>
        </p:spPr>
        <p:style>
          <a:lnRef idx="3">
            <a:schemeClr val="dk1"/>
          </a:lnRef>
          <a:fillRef idx="0">
            <a:schemeClr val="dk1"/>
          </a:fillRef>
          <a:effectRef idx="2">
            <a:schemeClr val="dk1"/>
          </a:effectRef>
          <a:fontRef idx="minor">
            <a:schemeClr val="tx1"/>
          </a:fontRef>
        </p:style>
      </p:cxnSp>
      <p:sp>
        <p:nvSpPr>
          <p:cNvPr id="13396" name="TextBox 13395">
            <a:extLst>
              <a:ext uri="{FF2B5EF4-FFF2-40B4-BE49-F238E27FC236}">
                <a16:creationId xmlns:a16="http://schemas.microsoft.com/office/drawing/2014/main" id="{2F6ABED4-748A-FDF6-BD95-489F3E8405CA}"/>
              </a:ext>
            </a:extLst>
          </p:cNvPr>
          <p:cNvSpPr txBox="1"/>
          <p:nvPr/>
        </p:nvSpPr>
        <p:spPr>
          <a:xfrm>
            <a:off x="7496288" y="1808957"/>
            <a:ext cx="4288886" cy="18557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300" dirty="0">
                <a:solidFill>
                  <a:srgbClr val="FF6600"/>
                </a:solidFill>
              </a:rPr>
              <a:t>finding the shortest possible path between all nodes  in a weighted graph</a:t>
            </a:r>
          </a:p>
          <a:p>
            <a:pPr marL="285750" indent="-285750">
              <a:lnSpc>
                <a:spcPct val="150000"/>
              </a:lnSpc>
              <a:buFont typeface="Arial" panose="020B0604020202020204" pitchFamily="34" charset="0"/>
              <a:buChar char="•"/>
            </a:pPr>
            <a:r>
              <a:rPr lang="en-GB" sz="1300" dirty="0">
                <a:solidFill>
                  <a:srgbClr val="FF6600"/>
                </a:solidFill>
              </a:rPr>
              <a:t>finding all shortest path between the targeted nodes</a:t>
            </a:r>
          </a:p>
          <a:p>
            <a:pPr marL="285750" indent="-285750">
              <a:lnSpc>
                <a:spcPct val="150000"/>
              </a:lnSpc>
              <a:buFont typeface="Arial" panose="020B0604020202020204" pitchFamily="34" charset="0"/>
              <a:buChar char="•"/>
            </a:pPr>
            <a:r>
              <a:rPr lang="en-GB" sz="1300" dirty="0">
                <a:solidFill>
                  <a:srgbClr val="FF6600"/>
                </a:solidFill>
              </a:rPr>
              <a:t>finding the shortest path from the above paths</a:t>
            </a:r>
          </a:p>
          <a:p>
            <a:pPr marL="285750" indent="-285750">
              <a:lnSpc>
                <a:spcPct val="150000"/>
              </a:lnSpc>
              <a:buFont typeface="Arial" panose="020B0604020202020204" pitchFamily="34" charset="0"/>
              <a:buChar char="•"/>
            </a:pPr>
            <a:r>
              <a:rPr lang="en-GB" sz="1300" dirty="0">
                <a:solidFill>
                  <a:srgbClr val="FF6600"/>
                </a:solidFill>
              </a:rPr>
              <a:t>adding the intermediate nodes in the shortest path</a:t>
            </a:r>
            <a:endParaRPr lang="en-IN" sz="1300" dirty="0">
              <a:solidFill>
                <a:srgbClr val="FF6600"/>
              </a:solidFill>
            </a:endParaRPr>
          </a:p>
          <a:p>
            <a:pPr marL="285750" indent="-285750">
              <a:lnSpc>
                <a:spcPct val="150000"/>
              </a:lnSpc>
              <a:buFont typeface="Arial" panose="020B0604020202020204" pitchFamily="34" charset="0"/>
              <a:buChar char="•"/>
            </a:pPr>
            <a:endParaRPr lang="en-GB" sz="1300" dirty="0">
              <a:solidFill>
                <a:srgbClr val="FF6600"/>
              </a:solidFill>
            </a:endParaRPr>
          </a:p>
        </p:txBody>
      </p:sp>
      <p:sp>
        <p:nvSpPr>
          <p:cNvPr id="13398" name="TextBox 13397">
            <a:extLst>
              <a:ext uri="{FF2B5EF4-FFF2-40B4-BE49-F238E27FC236}">
                <a16:creationId xmlns:a16="http://schemas.microsoft.com/office/drawing/2014/main" id="{F06F9599-7ECC-FED6-CD2B-D48D4955134E}"/>
              </a:ext>
            </a:extLst>
          </p:cNvPr>
          <p:cNvSpPr txBox="1"/>
          <p:nvPr/>
        </p:nvSpPr>
        <p:spPr>
          <a:xfrm>
            <a:off x="8789217" y="3981538"/>
            <a:ext cx="1622560" cy="523220"/>
          </a:xfrm>
          <a:prstGeom prst="rect">
            <a:avLst/>
          </a:prstGeom>
          <a:noFill/>
        </p:spPr>
        <p:txBody>
          <a:bodyPr wrap="none" rtlCol="0">
            <a:spAutoFit/>
          </a:bodyPr>
          <a:lstStyle/>
          <a:p>
            <a:r>
              <a:rPr lang="en-IN" b="1" dirty="0"/>
              <a:t>[ 3, 7, 6 ]</a:t>
            </a:r>
          </a:p>
        </p:txBody>
      </p:sp>
    </p:spTree>
    <p:extLst>
      <p:ext uri="{BB962C8B-B14F-4D97-AF65-F5344CB8AC3E}">
        <p14:creationId xmlns:p14="http://schemas.microsoft.com/office/powerpoint/2010/main" val="275562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96">
                                            <p:txEl>
                                              <p:pRg st="0" end="0"/>
                                            </p:txEl>
                                          </p:spTgt>
                                        </p:tgtEl>
                                        <p:attrNameLst>
                                          <p:attrName>style.visibility</p:attrName>
                                        </p:attrNameLst>
                                      </p:cBhvr>
                                      <p:to>
                                        <p:strVal val="visible"/>
                                      </p:to>
                                    </p:set>
                                    <p:animEffect transition="in" filter="fade">
                                      <p:cBhvr>
                                        <p:cTn id="7" dur="1000"/>
                                        <p:tgtEl>
                                          <p:spTgt spid="13396">
                                            <p:txEl>
                                              <p:pRg st="0" end="0"/>
                                            </p:txEl>
                                          </p:spTgt>
                                        </p:tgtEl>
                                      </p:cBhvr>
                                    </p:animEffect>
                                    <p:anim calcmode="lin" valueType="num">
                                      <p:cBhvr>
                                        <p:cTn id="8" dur="1000" fill="hold"/>
                                        <p:tgtEl>
                                          <p:spTgt spid="1339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388"/>
                                        </p:tgtEl>
                                        <p:attrNameLst>
                                          <p:attrName>style.visibility</p:attrName>
                                        </p:attrNameLst>
                                      </p:cBhvr>
                                      <p:to>
                                        <p:strVal val="visible"/>
                                      </p:to>
                                    </p:set>
                                    <p:animEffect transition="in" filter="fade">
                                      <p:cBhvr>
                                        <p:cTn id="14" dur="500"/>
                                        <p:tgtEl>
                                          <p:spTgt spid="1338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3388"/>
                                        </p:tgtEl>
                                      </p:cBhvr>
                                    </p:animEffect>
                                    <p:set>
                                      <p:cBhvr>
                                        <p:cTn id="19" dur="1" fill="hold">
                                          <p:stCondLst>
                                            <p:cond delay="499"/>
                                          </p:stCondLst>
                                        </p:cTn>
                                        <p:tgtEl>
                                          <p:spTgt spid="1338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388"/>
                                        </p:tgtEl>
                                        <p:attrNameLst>
                                          <p:attrName>style.visibility</p:attrName>
                                        </p:attrNameLst>
                                      </p:cBhvr>
                                      <p:to>
                                        <p:strVal val="visible"/>
                                      </p:to>
                                    </p:set>
                                    <p:animEffect transition="in" filter="fade">
                                      <p:cBhvr>
                                        <p:cTn id="24" dur="500"/>
                                        <p:tgtEl>
                                          <p:spTgt spid="13388"/>
                                        </p:tgtEl>
                                      </p:cBhvr>
                                    </p:animEffect>
                                  </p:childTnLst>
                                </p:cTn>
                              </p:par>
                              <p:par>
                                <p:cTn id="25" presetID="10" presetClass="entr" presetSubtype="0" fill="hold" nodeType="withEffect">
                                  <p:stCondLst>
                                    <p:cond delay="0"/>
                                  </p:stCondLst>
                                  <p:childTnLst>
                                    <p:set>
                                      <p:cBhvr>
                                        <p:cTn id="26" dur="1" fill="hold">
                                          <p:stCondLst>
                                            <p:cond delay="0"/>
                                          </p:stCondLst>
                                        </p:cTn>
                                        <p:tgtEl>
                                          <p:spTgt spid="13380"/>
                                        </p:tgtEl>
                                        <p:attrNameLst>
                                          <p:attrName>style.visibility</p:attrName>
                                        </p:attrNameLst>
                                      </p:cBhvr>
                                      <p:to>
                                        <p:strVal val="visible"/>
                                      </p:to>
                                    </p:set>
                                    <p:animEffect transition="in" filter="fade">
                                      <p:cBhvr>
                                        <p:cTn id="27" dur="500"/>
                                        <p:tgtEl>
                                          <p:spTgt spid="133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3380"/>
                                        </p:tgtEl>
                                      </p:cBhvr>
                                    </p:animEffect>
                                    <p:set>
                                      <p:cBhvr>
                                        <p:cTn id="32" dur="1" fill="hold">
                                          <p:stCondLst>
                                            <p:cond delay="499"/>
                                          </p:stCondLst>
                                        </p:cTn>
                                        <p:tgtEl>
                                          <p:spTgt spid="1338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3388"/>
                                        </p:tgtEl>
                                      </p:cBhvr>
                                    </p:animEffect>
                                    <p:set>
                                      <p:cBhvr>
                                        <p:cTn id="35" dur="1" fill="hold">
                                          <p:stCondLst>
                                            <p:cond delay="499"/>
                                          </p:stCondLst>
                                        </p:cTn>
                                        <p:tgtEl>
                                          <p:spTgt spid="1338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387"/>
                                        </p:tgtEl>
                                        <p:attrNameLst>
                                          <p:attrName>style.visibility</p:attrName>
                                        </p:attrNameLst>
                                      </p:cBhvr>
                                      <p:to>
                                        <p:strVal val="visible"/>
                                      </p:to>
                                    </p:set>
                                    <p:animEffect transition="in" filter="fade">
                                      <p:cBhvr>
                                        <p:cTn id="40" dur="500"/>
                                        <p:tgtEl>
                                          <p:spTgt spid="13387"/>
                                        </p:tgtEl>
                                      </p:cBhvr>
                                    </p:animEffect>
                                  </p:childTnLst>
                                </p:cTn>
                              </p:par>
                              <p:par>
                                <p:cTn id="41" presetID="10" presetClass="entr" presetSubtype="0" fill="hold" nodeType="withEffect">
                                  <p:stCondLst>
                                    <p:cond delay="0"/>
                                  </p:stCondLst>
                                  <p:childTnLst>
                                    <p:set>
                                      <p:cBhvr>
                                        <p:cTn id="42" dur="1" fill="hold">
                                          <p:stCondLst>
                                            <p:cond delay="0"/>
                                          </p:stCondLst>
                                        </p:cTn>
                                        <p:tgtEl>
                                          <p:spTgt spid="13389"/>
                                        </p:tgtEl>
                                        <p:attrNameLst>
                                          <p:attrName>style.visibility</p:attrName>
                                        </p:attrNameLst>
                                      </p:cBhvr>
                                      <p:to>
                                        <p:strVal val="visible"/>
                                      </p:to>
                                    </p:set>
                                    <p:animEffect transition="in" filter="fade">
                                      <p:cBhvr>
                                        <p:cTn id="43" dur="500"/>
                                        <p:tgtEl>
                                          <p:spTgt spid="1338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3387"/>
                                        </p:tgtEl>
                                      </p:cBhvr>
                                    </p:animEffect>
                                    <p:set>
                                      <p:cBhvr>
                                        <p:cTn id="48" dur="1" fill="hold">
                                          <p:stCondLst>
                                            <p:cond delay="499"/>
                                          </p:stCondLst>
                                        </p:cTn>
                                        <p:tgtEl>
                                          <p:spTgt spid="1338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3389"/>
                                        </p:tgtEl>
                                      </p:cBhvr>
                                    </p:animEffect>
                                    <p:set>
                                      <p:cBhvr>
                                        <p:cTn id="51" dur="1" fill="hold">
                                          <p:stCondLst>
                                            <p:cond delay="499"/>
                                          </p:stCondLst>
                                        </p:cTn>
                                        <p:tgtEl>
                                          <p:spTgt spid="1338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3389"/>
                                        </p:tgtEl>
                                        <p:attrNameLst>
                                          <p:attrName>style.visibility</p:attrName>
                                        </p:attrNameLst>
                                      </p:cBhvr>
                                      <p:to>
                                        <p:strVal val="visible"/>
                                      </p:to>
                                    </p:set>
                                    <p:animEffect transition="in" filter="fade">
                                      <p:cBhvr>
                                        <p:cTn id="56" dur="500"/>
                                        <p:tgtEl>
                                          <p:spTgt spid="1338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3389"/>
                                        </p:tgtEl>
                                      </p:cBhvr>
                                    </p:animEffect>
                                    <p:set>
                                      <p:cBhvr>
                                        <p:cTn id="61" dur="1" fill="hold">
                                          <p:stCondLst>
                                            <p:cond delay="499"/>
                                          </p:stCondLst>
                                        </p:cTn>
                                        <p:tgtEl>
                                          <p:spTgt spid="1338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3384"/>
                                        </p:tgtEl>
                                        <p:attrNameLst>
                                          <p:attrName>style.visibility</p:attrName>
                                        </p:attrNameLst>
                                      </p:cBhvr>
                                      <p:to>
                                        <p:strVal val="visible"/>
                                      </p:to>
                                    </p:set>
                                    <p:animEffect transition="in" filter="fade">
                                      <p:cBhvr>
                                        <p:cTn id="66" dur="500"/>
                                        <p:tgtEl>
                                          <p:spTgt spid="1338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13384"/>
                                        </p:tgtEl>
                                      </p:cBhvr>
                                    </p:animEffect>
                                    <p:set>
                                      <p:cBhvr>
                                        <p:cTn id="71" dur="1" fill="hold">
                                          <p:stCondLst>
                                            <p:cond delay="499"/>
                                          </p:stCondLst>
                                        </p:cTn>
                                        <p:tgtEl>
                                          <p:spTgt spid="1338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3384"/>
                                        </p:tgtEl>
                                        <p:attrNameLst>
                                          <p:attrName>style.visibility</p:attrName>
                                        </p:attrNameLst>
                                      </p:cBhvr>
                                      <p:to>
                                        <p:strVal val="visible"/>
                                      </p:to>
                                    </p:set>
                                    <p:animEffect transition="in" filter="fade">
                                      <p:cBhvr>
                                        <p:cTn id="76" dur="500"/>
                                        <p:tgtEl>
                                          <p:spTgt spid="13384"/>
                                        </p:tgtEl>
                                      </p:cBhvr>
                                    </p:animEffect>
                                  </p:childTnLst>
                                </p:cTn>
                              </p:par>
                              <p:par>
                                <p:cTn id="77" presetID="10" presetClass="entr" presetSubtype="0" fill="hold" nodeType="withEffect">
                                  <p:stCondLst>
                                    <p:cond delay="0"/>
                                  </p:stCondLst>
                                  <p:childTnLst>
                                    <p:set>
                                      <p:cBhvr>
                                        <p:cTn id="78" dur="1" fill="hold">
                                          <p:stCondLst>
                                            <p:cond delay="0"/>
                                          </p:stCondLst>
                                        </p:cTn>
                                        <p:tgtEl>
                                          <p:spTgt spid="13385"/>
                                        </p:tgtEl>
                                        <p:attrNameLst>
                                          <p:attrName>style.visibility</p:attrName>
                                        </p:attrNameLst>
                                      </p:cBhvr>
                                      <p:to>
                                        <p:strVal val="visible"/>
                                      </p:to>
                                    </p:set>
                                    <p:animEffect transition="in" filter="fade">
                                      <p:cBhvr>
                                        <p:cTn id="79" dur="500"/>
                                        <p:tgtEl>
                                          <p:spTgt spid="1338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13384"/>
                                        </p:tgtEl>
                                      </p:cBhvr>
                                    </p:animEffect>
                                    <p:set>
                                      <p:cBhvr>
                                        <p:cTn id="84" dur="1" fill="hold">
                                          <p:stCondLst>
                                            <p:cond delay="499"/>
                                          </p:stCondLst>
                                        </p:cTn>
                                        <p:tgtEl>
                                          <p:spTgt spid="13384"/>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3385"/>
                                        </p:tgtEl>
                                      </p:cBhvr>
                                    </p:animEffect>
                                    <p:set>
                                      <p:cBhvr>
                                        <p:cTn id="87" dur="1" fill="hold">
                                          <p:stCondLst>
                                            <p:cond delay="499"/>
                                          </p:stCondLst>
                                        </p:cTn>
                                        <p:tgtEl>
                                          <p:spTgt spid="1338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3386"/>
                                        </p:tgtEl>
                                        <p:attrNameLst>
                                          <p:attrName>style.visibility</p:attrName>
                                        </p:attrNameLst>
                                      </p:cBhvr>
                                      <p:to>
                                        <p:strVal val="visible"/>
                                      </p:to>
                                    </p:set>
                                    <p:animEffect transition="in" filter="fade">
                                      <p:cBhvr>
                                        <p:cTn id="92" dur="500"/>
                                        <p:tgtEl>
                                          <p:spTgt spid="1338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13386"/>
                                        </p:tgtEl>
                                      </p:cBhvr>
                                    </p:animEffect>
                                    <p:set>
                                      <p:cBhvr>
                                        <p:cTn id="97" dur="1" fill="hold">
                                          <p:stCondLst>
                                            <p:cond delay="499"/>
                                          </p:stCondLst>
                                        </p:cTn>
                                        <p:tgtEl>
                                          <p:spTgt spid="1338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3388"/>
                                        </p:tgtEl>
                                        <p:attrNameLst>
                                          <p:attrName>style.visibility</p:attrName>
                                        </p:attrNameLst>
                                      </p:cBhvr>
                                      <p:to>
                                        <p:strVal val="visible"/>
                                      </p:to>
                                    </p:set>
                                    <p:animEffect transition="in" filter="fade">
                                      <p:cBhvr>
                                        <p:cTn id="102" dur="500"/>
                                        <p:tgtEl>
                                          <p:spTgt spid="13388"/>
                                        </p:tgtEl>
                                      </p:cBhvr>
                                    </p:animEffect>
                                  </p:childTnLst>
                                </p:cTn>
                              </p:par>
                              <p:par>
                                <p:cTn id="103" presetID="10" presetClass="entr" presetSubtype="0" fill="hold" nodeType="withEffect">
                                  <p:stCondLst>
                                    <p:cond delay="0"/>
                                  </p:stCondLst>
                                  <p:childTnLst>
                                    <p:set>
                                      <p:cBhvr>
                                        <p:cTn id="104" dur="1" fill="hold">
                                          <p:stCondLst>
                                            <p:cond delay="0"/>
                                          </p:stCondLst>
                                        </p:cTn>
                                        <p:tgtEl>
                                          <p:spTgt spid="13380"/>
                                        </p:tgtEl>
                                        <p:attrNameLst>
                                          <p:attrName>style.visibility</p:attrName>
                                        </p:attrNameLst>
                                      </p:cBhvr>
                                      <p:to>
                                        <p:strVal val="visible"/>
                                      </p:to>
                                    </p:set>
                                    <p:animEffect transition="in" filter="fade">
                                      <p:cBhvr>
                                        <p:cTn id="105" dur="500"/>
                                        <p:tgtEl>
                                          <p:spTgt spid="13380"/>
                                        </p:tgtEl>
                                      </p:cBhvr>
                                    </p:animEffect>
                                  </p:childTnLst>
                                </p:cTn>
                              </p:par>
                              <p:par>
                                <p:cTn id="106" presetID="10" presetClass="entr" presetSubtype="0" fill="hold" nodeType="withEffect">
                                  <p:stCondLst>
                                    <p:cond delay="0"/>
                                  </p:stCondLst>
                                  <p:childTnLst>
                                    <p:set>
                                      <p:cBhvr>
                                        <p:cTn id="107" dur="1" fill="hold">
                                          <p:stCondLst>
                                            <p:cond delay="0"/>
                                          </p:stCondLst>
                                        </p:cTn>
                                        <p:tgtEl>
                                          <p:spTgt spid="13381"/>
                                        </p:tgtEl>
                                        <p:attrNameLst>
                                          <p:attrName>style.visibility</p:attrName>
                                        </p:attrNameLst>
                                      </p:cBhvr>
                                      <p:to>
                                        <p:strVal val="visible"/>
                                      </p:to>
                                    </p:set>
                                    <p:animEffect transition="in" filter="fade">
                                      <p:cBhvr>
                                        <p:cTn id="108" dur="500"/>
                                        <p:tgtEl>
                                          <p:spTgt spid="1338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13388"/>
                                        </p:tgtEl>
                                      </p:cBhvr>
                                    </p:animEffect>
                                    <p:set>
                                      <p:cBhvr>
                                        <p:cTn id="113" dur="1" fill="hold">
                                          <p:stCondLst>
                                            <p:cond delay="499"/>
                                          </p:stCondLst>
                                        </p:cTn>
                                        <p:tgtEl>
                                          <p:spTgt spid="13388"/>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13380"/>
                                        </p:tgtEl>
                                      </p:cBhvr>
                                    </p:animEffect>
                                    <p:set>
                                      <p:cBhvr>
                                        <p:cTn id="116" dur="1" fill="hold">
                                          <p:stCondLst>
                                            <p:cond delay="499"/>
                                          </p:stCondLst>
                                        </p:cTn>
                                        <p:tgtEl>
                                          <p:spTgt spid="13380"/>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13381"/>
                                        </p:tgtEl>
                                      </p:cBhvr>
                                    </p:animEffect>
                                    <p:set>
                                      <p:cBhvr>
                                        <p:cTn id="119" dur="1" fill="hold">
                                          <p:stCondLst>
                                            <p:cond delay="499"/>
                                          </p:stCondLst>
                                        </p:cTn>
                                        <p:tgtEl>
                                          <p:spTgt spid="1338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13396">
                                            <p:txEl>
                                              <p:pRg st="1" end="1"/>
                                            </p:txEl>
                                          </p:spTgt>
                                        </p:tgtEl>
                                        <p:attrNameLst>
                                          <p:attrName>style.visibility</p:attrName>
                                        </p:attrNameLst>
                                      </p:cBhvr>
                                      <p:to>
                                        <p:strVal val="visible"/>
                                      </p:to>
                                    </p:set>
                                    <p:animEffect transition="in" filter="fade">
                                      <p:cBhvr>
                                        <p:cTn id="124" dur="1000"/>
                                        <p:tgtEl>
                                          <p:spTgt spid="13396">
                                            <p:txEl>
                                              <p:pRg st="1" end="1"/>
                                            </p:txEl>
                                          </p:spTgt>
                                        </p:tgtEl>
                                      </p:cBhvr>
                                    </p:animEffect>
                                    <p:anim calcmode="lin" valueType="num">
                                      <p:cBhvr>
                                        <p:cTn id="125" dur="1000" fill="hold"/>
                                        <p:tgtEl>
                                          <p:spTgt spid="13396">
                                            <p:txEl>
                                              <p:pRg st="1" end="1"/>
                                            </p:txEl>
                                          </p:spTgt>
                                        </p:tgtEl>
                                        <p:attrNameLst>
                                          <p:attrName>ppt_x</p:attrName>
                                        </p:attrNameLst>
                                      </p:cBhvr>
                                      <p:tavLst>
                                        <p:tav tm="0">
                                          <p:val>
                                            <p:strVal val="#ppt_x"/>
                                          </p:val>
                                        </p:tav>
                                        <p:tav tm="100000">
                                          <p:val>
                                            <p:strVal val="#ppt_x"/>
                                          </p:val>
                                        </p:tav>
                                      </p:tavLst>
                                    </p:anim>
                                    <p:anim calcmode="lin" valueType="num">
                                      <p:cBhvr>
                                        <p:cTn id="126" dur="1000" fill="hold"/>
                                        <p:tgtEl>
                                          <p:spTgt spid="133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3398">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3387"/>
                                        </p:tgtEl>
                                        <p:attrNameLst>
                                          <p:attrName>style.visibility</p:attrName>
                                        </p:attrNameLst>
                                      </p:cBhvr>
                                      <p:to>
                                        <p:strVal val="visible"/>
                                      </p:to>
                                    </p:set>
                                    <p:animEffect transition="in" filter="fade">
                                      <p:cBhvr>
                                        <p:cTn id="135" dur="500"/>
                                        <p:tgtEl>
                                          <p:spTgt spid="13387"/>
                                        </p:tgtEl>
                                      </p:cBhvr>
                                    </p:animEffect>
                                  </p:childTnLst>
                                </p:cTn>
                              </p:par>
                              <p:par>
                                <p:cTn id="136" presetID="10" presetClass="entr" presetSubtype="0" fill="hold" nodeType="withEffect">
                                  <p:stCondLst>
                                    <p:cond delay="0"/>
                                  </p:stCondLst>
                                  <p:childTnLst>
                                    <p:set>
                                      <p:cBhvr>
                                        <p:cTn id="137" dur="1" fill="hold">
                                          <p:stCondLst>
                                            <p:cond delay="0"/>
                                          </p:stCondLst>
                                        </p:cTn>
                                        <p:tgtEl>
                                          <p:spTgt spid="13389"/>
                                        </p:tgtEl>
                                        <p:attrNameLst>
                                          <p:attrName>style.visibility</p:attrName>
                                        </p:attrNameLst>
                                      </p:cBhvr>
                                      <p:to>
                                        <p:strVal val="visible"/>
                                      </p:to>
                                    </p:set>
                                    <p:animEffect transition="in" filter="fade">
                                      <p:cBhvr>
                                        <p:cTn id="138" dur="500"/>
                                        <p:tgtEl>
                                          <p:spTgt spid="1338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3386"/>
                                        </p:tgtEl>
                                        <p:attrNameLst>
                                          <p:attrName>style.visibility</p:attrName>
                                        </p:attrNameLst>
                                      </p:cBhvr>
                                      <p:to>
                                        <p:strVal val="visible"/>
                                      </p:to>
                                    </p:set>
                                    <p:animEffect transition="in" filter="fade">
                                      <p:cBhvr>
                                        <p:cTn id="143" dur="500"/>
                                        <p:tgtEl>
                                          <p:spTgt spid="13386"/>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13384"/>
                                        </p:tgtEl>
                                        <p:attrNameLst>
                                          <p:attrName>style.visibility</p:attrName>
                                        </p:attrNameLst>
                                      </p:cBhvr>
                                      <p:to>
                                        <p:strVal val="visible"/>
                                      </p:to>
                                    </p:set>
                                    <p:animEffect transition="in" filter="fade">
                                      <p:cBhvr>
                                        <p:cTn id="148" dur="500"/>
                                        <p:tgtEl>
                                          <p:spTgt spid="13384"/>
                                        </p:tgtEl>
                                      </p:cBhvr>
                                    </p:animEffect>
                                  </p:childTnLst>
                                </p:cTn>
                              </p:par>
                              <p:par>
                                <p:cTn id="149" presetID="10" presetClass="entr" presetSubtype="0" fill="hold" nodeType="withEffect">
                                  <p:stCondLst>
                                    <p:cond delay="0"/>
                                  </p:stCondLst>
                                  <p:childTnLst>
                                    <p:set>
                                      <p:cBhvr>
                                        <p:cTn id="150" dur="1" fill="hold">
                                          <p:stCondLst>
                                            <p:cond delay="0"/>
                                          </p:stCondLst>
                                        </p:cTn>
                                        <p:tgtEl>
                                          <p:spTgt spid="13385"/>
                                        </p:tgtEl>
                                        <p:attrNameLst>
                                          <p:attrName>style.visibility</p:attrName>
                                        </p:attrNameLst>
                                      </p:cBhvr>
                                      <p:to>
                                        <p:strVal val="visible"/>
                                      </p:to>
                                    </p:set>
                                    <p:animEffect transition="in" filter="fade">
                                      <p:cBhvr>
                                        <p:cTn id="151" dur="500"/>
                                        <p:tgtEl>
                                          <p:spTgt spid="13385"/>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nodeType="clickEffect">
                                  <p:stCondLst>
                                    <p:cond delay="0"/>
                                  </p:stCondLst>
                                  <p:childTnLst>
                                    <p:animEffect transition="out" filter="fade">
                                      <p:cBhvr>
                                        <p:cTn id="155" dur="500"/>
                                        <p:tgtEl>
                                          <p:spTgt spid="13384"/>
                                        </p:tgtEl>
                                      </p:cBhvr>
                                    </p:animEffect>
                                    <p:set>
                                      <p:cBhvr>
                                        <p:cTn id="156" dur="1" fill="hold">
                                          <p:stCondLst>
                                            <p:cond delay="499"/>
                                          </p:stCondLst>
                                        </p:cTn>
                                        <p:tgtEl>
                                          <p:spTgt spid="13384"/>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3385"/>
                                        </p:tgtEl>
                                      </p:cBhvr>
                                    </p:animEffect>
                                    <p:set>
                                      <p:cBhvr>
                                        <p:cTn id="159" dur="1" fill="hold">
                                          <p:stCondLst>
                                            <p:cond delay="499"/>
                                          </p:stCondLst>
                                        </p:cTn>
                                        <p:tgtEl>
                                          <p:spTgt spid="13385"/>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nodeType="clickEffect">
                                  <p:stCondLst>
                                    <p:cond delay="0"/>
                                  </p:stCondLst>
                                  <p:childTnLst>
                                    <p:animEffect transition="out" filter="fade">
                                      <p:cBhvr>
                                        <p:cTn id="163" dur="500"/>
                                        <p:tgtEl>
                                          <p:spTgt spid="13386"/>
                                        </p:tgtEl>
                                      </p:cBhvr>
                                    </p:animEffect>
                                    <p:set>
                                      <p:cBhvr>
                                        <p:cTn id="164" dur="1" fill="hold">
                                          <p:stCondLst>
                                            <p:cond delay="499"/>
                                          </p:stCondLst>
                                        </p:cTn>
                                        <p:tgtEl>
                                          <p:spTgt spid="13386"/>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3384"/>
                                        </p:tgtEl>
                                        <p:attrNameLst>
                                          <p:attrName>style.visibility</p:attrName>
                                        </p:attrNameLst>
                                      </p:cBhvr>
                                      <p:to>
                                        <p:strVal val="visible"/>
                                      </p:to>
                                    </p:set>
                                    <p:animEffect transition="in" filter="fade">
                                      <p:cBhvr>
                                        <p:cTn id="169" dur="500"/>
                                        <p:tgtEl>
                                          <p:spTgt spid="13384"/>
                                        </p:tgtEl>
                                      </p:cBhvr>
                                    </p:animEffect>
                                  </p:childTnLst>
                                </p:cTn>
                              </p:par>
                              <p:par>
                                <p:cTn id="170" presetID="10" presetClass="entr" presetSubtype="0" fill="hold" nodeType="withEffect">
                                  <p:stCondLst>
                                    <p:cond delay="0"/>
                                  </p:stCondLst>
                                  <p:childTnLst>
                                    <p:set>
                                      <p:cBhvr>
                                        <p:cTn id="171" dur="1" fill="hold">
                                          <p:stCondLst>
                                            <p:cond delay="0"/>
                                          </p:stCondLst>
                                        </p:cTn>
                                        <p:tgtEl>
                                          <p:spTgt spid="13385"/>
                                        </p:tgtEl>
                                        <p:attrNameLst>
                                          <p:attrName>style.visibility</p:attrName>
                                        </p:attrNameLst>
                                      </p:cBhvr>
                                      <p:to>
                                        <p:strVal val="visible"/>
                                      </p:to>
                                    </p:set>
                                    <p:animEffect transition="in" filter="fade">
                                      <p:cBhvr>
                                        <p:cTn id="172" dur="500"/>
                                        <p:tgtEl>
                                          <p:spTgt spid="1338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13386"/>
                                        </p:tgtEl>
                                        <p:attrNameLst>
                                          <p:attrName>style.visibility</p:attrName>
                                        </p:attrNameLst>
                                      </p:cBhvr>
                                      <p:to>
                                        <p:strVal val="visible"/>
                                      </p:to>
                                    </p:set>
                                    <p:animEffect transition="in" filter="fade">
                                      <p:cBhvr>
                                        <p:cTn id="177" dur="500"/>
                                        <p:tgtEl>
                                          <p:spTgt spid="1338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xit" presetSubtype="0" fill="hold" nodeType="clickEffect">
                                  <p:stCondLst>
                                    <p:cond delay="0"/>
                                  </p:stCondLst>
                                  <p:childTnLst>
                                    <p:animEffect transition="out" filter="fade">
                                      <p:cBhvr>
                                        <p:cTn id="181" dur="500"/>
                                        <p:tgtEl>
                                          <p:spTgt spid="13387"/>
                                        </p:tgtEl>
                                      </p:cBhvr>
                                    </p:animEffect>
                                    <p:set>
                                      <p:cBhvr>
                                        <p:cTn id="182" dur="1" fill="hold">
                                          <p:stCondLst>
                                            <p:cond delay="499"/>
                                          </p:stCondLst>
                                        </p:cTn>
                                        <p:tgtEl>
                                          <p:spTgt spid="13387"/>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13389"/>
                                        </p:tgtEl>
                                      </p:cBhvr>
                                    </p:animEffect>
                                    <p:set>
                                      <p:cBhvr>
                                        <p:cTn id="185" dur="1" fill="hold">
                                          <p:stCondLst>
                                            <p:cond delay="499"/>
                                          </p:stCondLst>
                                        </p:cTn>
                                        <p:tgtEl>
                                          <p:spTgt spid="13389"/>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13384"/>
                                        </p:tgtEl>
                                      </p:cBhvr>
                                    </p:animEffect>
                                    <p:set>
                                      <p:cBhvr>
                                        <p:cTn id="188" dur="1" fill="hold">
                                          <p:stCondLst>
                                            <p:cond delay="499"/>
                                          </p:stCondLst>
                                        </p:cTn>
                                        <p:tgtEl>
                                          <p:spTgt spid="13384"/>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13385"/>
                                        </p:tgtEl>
                                      </p:cBhvr>
                                    </p:animEffect>
                                    <p:set>
                                      <p:cBhvr>
                                        <p:cTn id="191" dur="1" fill="hold">
                                          <p:stCondLst>
                                            <p:cond delay="499"/>
                                          </p:stCondLst>
                                        </p:cTn>
                                        <p:tgtEl>
                                          <p:spTgt spid="13385"/>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13386"/>
                                        </p:tgtEl>
                                      </p:cBhvr>
                                    </p:animEffect>
                                    <p:set>
                                      <p:cBhvr>
                                        <p:cTn id="194" dur="1" fill="hold">
                                          <p:stCondLst>
                                            <p:cond delay="499"/>
                                          </p:stCondLst>
                                        </p:cTn>
                                        <p:tgtEl>
                                          <p:spTgt spid="13386"/>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3386"/>
                                        </p:tgtEl>
                                        <p:attrNameLst>
                                          <p:attrName>style.visibility</p:attrName>
                                        </p:attrNameLst>
                                      </p:cBhvr>
                                      <p:to>
                                        <p:strVal val="visible"/>
                                      </p:to>
                                    </p:set>
                                    <p:animEffect transition="in" filter="fade">
                                      <p:cBhvr>
                                        <p:cTn id="199" dur="500"/>
                                        <p:tgtEl>
                                          <p:spTgt spid="13386"/>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13387"/>
                                        </p:tgtEl>
                                        <p:attrNameLst>
                                          <p:attrName>style.visibility</p:attrName>
                                        </p:attrNameLst>
                                      </p:cBhvr>
                                      <p:to>
                                        <p:strVal val="visible"/>
                                      </p:to>
                                    </p:set>
                                    <p:animEffect transition="in" filter="fade">
                                      <p:cBhvr>
                                        <p:cTn id="204" dur="500"/>
                                        <p:tgtEl>
                                          <p:spTgt spid="13387"/>
                                        </p:tgtEl>
                                      </p:cBhvr>
                                    </p:animEffect>
                                  </p:childTnLst>
                                </p:cTn>
                              </p:par>
                              <p:par>
                                <p:cTn id="205" presetID="10" presetClass="entr" presetSubtype="0" fill="hold" nodeType="withEffect">
                                  <p:stCondLst>
                                    <p:cond delay="0"/>
                                  </p:stCondLst>
                                  <p:childTnLst>
                                    <p:set>
                                      <p:cBhvr>
                                        <p:cTn id="206" dur="1" fill="hold">
                                          <p:stCondLst>
                                            <p:cond delay="0"/>
                                          </p:stCondLst>
                                        </p:cTn>
                                        <p:tgtEl>
                                          <p:spTgt spid="13389"/>
                                        </p:tgtEl>
                                        <p:attrNameLst>
                                          <p:attrName>style.visibility</p:attrName>
                                        </p:attrNameLst>
                                      </p:cBhvr>
                                      <p:to>
                                        <p:strVal val="visible"/>
                                      </p:to>
                                    </p:set>
                                    <p:animEffect transition="in" filter="fade">
                                      <p:cBhvr>
                                        <p:cTn id="207" dur="500"/>
                                        <p:tgtEl>
                                          <p:spTgt spid="1338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3384"/>
                                        </p:tgtEl>
                                        <p:attrNameLst>
                                          <p:attrName>style.visibility</p:attrName>
                                        </p:attrNameLst>
                                      </p:cBhvr>
                                      <p:to>
                                        <p:strVal val="visible"/>
                                      </p:to>
                                    </p:set>
                                    <p:animEffect transition="in" filter="fade">
                                      <p:cBhvr>
                                        <p:cTn id="212" dur="500"/>
                                        <p:tgtEl>
                                          <p:spTgt spid="13384"/>
                                        </p:tgtEl>
                                      </p:cBhvr>
                                    </p:animEffect>
                                  </p:childTnLst>
                                </p:cTn>
                              </p:par>
                              <p:par>
                                <p:cTn id="213" presetID="10" presetClass="entr" presetSubtype="0" fill="hold" nodeType="withEffect">
                                  <p:stCondLst>
                                    <p:cond delay="0"/>
                                  </p:stCondLst>
                                  <p:childTnLst>
                                    <p:set>
                                      <p:cBhvr>
                                        <p:cTn id="214" dur="1" fill="hold">
                                          <p:stCondLst>
                                            <p:cond delay="0"/>
                                          </p:stCondLst>
                                        </p:cTn>
                                        <p:tgtEl>
                                          <p:spTgt spid="13385"/>
                                        </p:tgtEl>
                                        <p:attrNameLst>
                                          <p:attrName>style.visibility</p:attrName>
                                        </p:attrNameLst>
                                      </p:cBhvr>
                                      <p:to>
                                        <p:strVal val="visible"/>
                                      </p:to>
                                    </p:set>
                                    <p:animEffect transition="in" filter="fade">
                                      <p:cBhvr>
                                        <p:cTn id="215" dur="500"/>
                                        <p:tgtEl>
                                          <p:spTgt spid="13385"/>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nodeType="clickEffect">
                                  <p:stCondLst>
                                    <p:cond delay="0"/>
                                  </p:stCondLst>
                                  <p:childTnLst>
                                    <p:animEffect transition="out" filter="fade">
                                      <p:cBhvr>
                                        <p:cTn id="219" dur="500"/>
                                        <p:tgtEl>
                                          <p:spTgt spid="13384"/>
                                        </p:tgtEl>
                                      </p:cBhvr>
                                    </p:animEffect>
                                    <p:set>
                                      <p:cBhvr>
                                        <p:cTn id="220" dur="1" fill="hold">
                                          <p:stCondLst>
                                            <p:cond delay="499"/>
                                          </p:stCondLst>
                                        </p:cTn>
                                        <p:tgtEl>
                                          <p:spTgt spid="13384"/>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500"/>
                                        <p:tgtEl>
                                          <p:spTgt spid="13385"/>
                                        </p:tgtEl>
                                      </p:cBhvr>
                                    </p:animEffect>
                                    <p:set>
                                      <p:cBhvr>
                                        <p:cTn id="223" dur="1" fill="hold">
                                          <p:stCondLst>
                                            <p:cond delay="499"/>
                                          </p:stCondLst>
                                        </p:cTn>
                                        <p:tgtEl>
                                          <p:spTgt spid="13385"/>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10" presetClass="exit" presetSubtype="0" fill="hold" nodeType="clickEffect">
                                  <p:stCondLst>
                                    <p:cond delay="0"/>
                                  </p:stCondLst>
                                  <p:childTnLst>
                                    <p:animEffect transition="out" filter="fade">
                                      <p:cBhvr>
                                        <p:cTn id="227" dur="500"/>
                                        <p:tgtEl>
                                          <p:spTgt spid="13387"/>
                                        </p:tgtEl>
                                      </p:cBhvr>
                                    </p:animEffect>
                                    <p:set>
                                      <p:cBhvr>
                                        <p:cTn id="228" dur="1" fill="hold">
                                          <p:stCondLst>
                                            <p:cond delay="499"/>
                                          </p:stCondLst>
                                        </p:cTn>
                                        <p:tgtEl>
                                          <p:spTgt spid="13387"/>
                                        </p:tgtEl>
                                        <p:attrNameLst>
                                          <p:attrName>style.visibility</p:attrName>
                                        </p:attrNameLst>
                                      </p:cBhvr>
                                      <p:to>
                                        <p:strVal val="hidden"/>
                                      </p:to>
                                    </p:set>
                                  </p:childTnLst>
                                </p:cTn>
                              </p:par>
                              <p:par>
                                <p:cTn id="229" presetID="10" presetClass="exit" presetSubtype="0" fill="hold" nodeType="withEffect">
                                  <p:stCondLst>
                                    <p:cond delay="0"/>
                                  </p:stCondLst>
                                  <p:childTnLst>
                                    <p:animEffect transition="out" filter="fade">
                                      <p:cBhvr>
                                        <p:cTn id="230" dur="500"/>
                                        <p:tgtEl>
                                          <p:spTgt spid="13389"/>
                                        </p:tgtEl>
                                      </p:cBhvr>
                                    </p:animEffect>
                                    <p:set>
                                      <p:cBhvr>
                                        <p:cTn id="231" dur="1" fill="hold">
                                          <p:stCondLst>
                                            <p:cond delay="499"/>
                                          </p:stCondLst>
                                        </p:cTn>
                                        <p:tgtEl>
                                          <p:spTgt spid="13389"/>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13384"/>
                                        </p:tgtEl>
                                        <p:attrNameLst>
                                          <p:attrName>style.visibility</p:attrName>
                                        </p:attrNameLst>
                                      </p:cBhvr>
                                      <p:to>
                                        <p:strVal val="visible"/>
                                      </p:to>
                                    </p:set>
                                    <p:animEffect transition="in" filter="fade">
                                      <p:cBhvr>
                                        <p:cTn id="236" dur="500"/>
                                        <p:tgtEl>
                                          <p:spTgt spid="13384"/>
                                        </p:tgtEl>
                                      </p:cBhvr>
                                    </p:animEffect>
                                  </p:childTnLst>
                                </p:cTn>
                              </p:par>
                              <p:par>
                                <p:cTn id="237" presetID="10" presetClass="entr" presetSubtype="0" fill="hold" nodeType="withEffect">
                                  <p:stCondLst>
                                    <p:cond delay="0"/>
                                  </p:stCondLst>
                                  <p:childTnLst>
                                    <p:set>
                                      <p:cBhvr>
                                        <p:cTn id="238" dur="1" fill="hold">
                                          <p:stCondLst>
                                            <p:cond delay="0"/>
                                          </p:stCondLst>
                                        </p:cTn>
                                        <p:tgtEl>
                                          <p:spTgt spid="13385"/>
                                        </p:tgtEl>
                                        <p:attrNameLst>
                                          <p:attrName>style.visibility</p:attrName>
                                        </p:attrNameLst>
                                      </p:cBhvr>
                                      <p:to>
                                        <p:strVal val="visible"/>
                                      </p:to>
                                    </p:set>
                                    <p:animEffect transition="in" filter="fade">
                                      <p:cBhvr>
                                        <p:cTn id="239" dur="500"/>
                                        <p:tgtEl>
                                          <p:spTgt spid="13385"/>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nodeType="clickEffect">
                                  <p:stCondLst>
                                    <p:cond delay="0"/>
                                  </p:stCondLst>
                                  <p:childTnLst>
                                    <p:set>
                                      <p:cBhvr>
                                        <p:cTn id="243" dur="1" fill="hold">
                                          <p:stCondLst>
                                            <p:cond delay="0"/>
                                          </p:stCondLst>
                                        </p:cTn>
                                        <p:tgtEl>
                                          <p:spTgt spid="13387"/>
                                        </p:tgtEl>
                                        <p:attrNameLst>
                                          <p:attrName>style.visibility</p:attrName>
                                        </p:attrNameLst>
                                      </p:cBhvr>
                                      <p:to>
                                        <p:strVal val="visible"/>
                                      </p:to>
                                    </p:set>
                                    <p:animEffect transition="in" filter="fade">
                                      <p:cBhvr>
                                        <p:cTn id="244" dur="500"/>
                                        <p:tgtEl>
                                          <p:spTgt spid="13387"/>
                                        </p:tgtEl>
                                      </p:cBhvr>
                                    </p:animEffect>
                                  </p:childTnLst>
                                </p:cTn>
                              </p:par>
                              <p:par>
                                <p:cTn id="245" presetID="10" presetClass="entr" presetSubtype="0" fill="hold" nodeType="withEffect">
                                  <p:stCondLst>
                                    <p:cond delay="0"/>
                                  </p:stCondLst>
                                  <p:childTnLst>
                                    <p:set>
                                      <p:cBhvr>
                                        <p:cTn id="246" dur="1" fill="hold">
                                          <p:stCondLst>
                                            <p:cond delay="0"/>
                                          </p:stCondLst>
                                        </p:cTn>
                                        <p:tgtEl>
                                          <p:spTgt spid="13389"/>
                                        </p:tgtEl>
                                        <p:attrNameLst>
                                          <p:attrName>style.visibility</p:attrName>
                                        </p:attrNameLst>
                                      </p:cBhvr>
                                      <p:to>
                                        <p:strVal val="visible"/>
                                      </p:to>
                                    </p:set>
                                    <p:animEffect transition="in" filter="fade">
                                      <p:cBhvr>
                                        <p:cTn id="247" dur="500"/>
                                        <p:tgtEl>
                                          <p:spTgt spid="13389"/>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xit" presetSubtype="0" fill="hold" nodeType="clickEffect">
                                  <p:stCondLst>
                                    <p:cond delay="0"/>
                                  </p:stCondLst>
                                  <p:childTnLst>
                                    <p:animEffect transition="out" filter="fade">
                                      <p:cBhvr>
                                        <p:cTn id="251" dur="500"/>
                                        <p:tgtEl>
                                          <p:spTgt spid="13387"/>
                                        </p:tgtEl>
                                      </p:cBhvr>
                                    </p:animEffect>
                                    <p:set>
                                      <p:cBhvr>
                                        <p:cTn id="252" dur="1" fill="hold">
                                          <p:stCondLst>
                                            <p:cond delay="499"/>
                                          </p:stCondLst>
                                        </p:cTn>
                                        <p:tgtEl>
                                          <p:spTgt spid="13387"/>
                                        </p:tgtEl>
                                        <p:attrNameLst>
                                          <p:attrName>style.visibility</p:attrName>
                                        </p:attrNameLst>
                                      </p:cBhvr>
                                      <p:to>
                                        <p:strVal val="hidden"/>
                                      </p:to>
                                    </p:set>
                                  </p:childTnLst>
                                </p:cTn>
                              </p:par>
                              <p:par>
                                <p:cTn id="253" presetID="10" presetClass="exit" presetSubtype="0" fill="hold" nodeType="withEffect">
                                  <p:stCondLst>
                                    <p:cond delay="0"/>
                                  </p:stCondLst>
                                  <p:childTnLst>
                                    <p:animEffect transition="out" filter="fade">
                                      <p:cBhvr>
                                        <p:cTn id="254" dur="500"/>
                                        <p:tgtEl>
                                          <p:spTgt spid="13389"/>
                                        </p:tgtEl>
                                      </p:cBhvr>
                                    </p:animEffect>
                                    <p:set>
                                      <p:cBhvr>
                                        <p:cTn id="255" dur="1" fill="hold">
                                          <p:stCondLst>
                                            <p:cond delay="499"/>
                                          </p:stCondLst>
                                        </p:cTn>
                                        <p:tgtEl>
                                          <p:spTgt spid="13389"/>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500"/>
                                        <p:tgtEl>
                                          <p:spTgt spid="13384"/>
                                        </p:tgtEl>
                                      </p:cBhvr>
                                    </p:animEffect>
                                    <p:set>
                                      <p:cBhvr>
                                        <p:cTn id="258" dur="1" fill="hold">
                                          <p:stCondLst>
                                            <p:cond delay="499"/>
                                          </p:stCondLst>
                                        </p:cTn>
                                        <p:tgtEl>
                                          <p:spTgt spid="13384"/>
                                        </p:tgtEl>
                                        <p:attrNameLst>
                                          <p:attrName>style.visibility</p:attrName>
                                        </p:attrNameLst>
                                      </p:cBhvr>
                                      <p:to>
                                        <p:strVal val="hidden"/>
                                      </p:to>
                                    </p:set>
                                  </p:childTnLst>
                                </p:cTn>
                              </p:par>
                              <p:par>
                                <p:cTn id="259" presetID="10" presetClass="exit" presetSubtype="0" fill="hold" nodeType="withEffect">
                                  <p:stCondLst>
                                    <p:cond delay="0"/>
                                  </p:stCondLst>
                                  <p:childTnLst>
                                    <p:animEffect transition="out" filter="fade">
                                      <p:cBhvr>
                                        <p:cTn id="260" dur="500"/>
                                        <p:tgtEl>
                                          <p:spTgt spid="13385"/>
                                        </p:tgtEl>
                                      </p:cBhvr>
                                    </p:animEffect>
                                    <p:set>
                                      <p:cBhvr>
                                        <p:cTn id="261" dur="1" fill="hold">
                                          <p:stCondLst>
                                            <p:cond delay="499"/>
                                          </p:stCondLst>
                                        </p:cTn>
                                        <p:tgtEl>
                                          <p:spTgt spid="13385"/>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500"/>
                                        <p:tgtEl>
                                          <p:spTgt spid="13386"/>
                                        </p:tgtEl>
                                      </p:cBhvr>
                                    </p:animEffect>
                                    <p:set>
                                      <p:cBhvr>
                                        <p:cTn id="264" dur="1" fill="hold">
                                          <p:stCondLst>
                                            <p:cond delay="499"/>
                                          </p:stCondLst>
                                        </p:cTn>
                                        <p:tgtEl>
                                          <p:spTgt spid="13386"/>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nodeType="clickEffect">
                                  <p:stCondLst>
                                    <p:cond delay="0"/>
                                  </p:stCondLst>
                                  <p:childTnLst>
                                    <p:set>
                                      <p:cBhvr>
                                        <p:cTn id="268" dur="1" fill="hold">
                                          <p:stCondLst>
                                            <p:cond delay="0"/>
                                          </p:stCondLst>
                                        </p:cTn>
                                        <p:tgtEl>
                                          <p:spTgt spid="13384"/>
                                        </p:tgtEl>
                                        <p:attrNameLst>
                                          <p:attrName>style.visibility</p:attrName>
                                        </p:attrNameLst>
                                      </p:cBhvr>
                                      <p:to>
                                        <p:strVal val="visible"/>
                                      </p:to>
                                    </p:set>
                                    <p:animEffect transition="in" filter="fade">
                                      <p:cBhvr>
                                        <p:cTn id="269" dur="500"/>
                                        <p:tgtEl>
                                          <p:spTgt spid="13384"/>
                                        </p:tgtEl>
                                      </p:cBhvr>
                                    </p:animEffect>
                                  </p:childTnLst>
                                </p:cTn>
                              </p:par>
                              <p:par>
                                <p:cTn id="270" presetID="10" presetClass="entr" presetSubtype="0" fill="hold" nodeType="withEffect">
                                  <p:stCondLst>
                                    <p:cond delay="0"/>
                                  </p:stCondLst>
                                  <p:childTnLst>
                                    <p:set>
                                      <p:cBhvr>
                                        <p:cTn id="271" dur="1" fill="hold">
                                          <p:stCondLst>
                                            <p:cond delay="0"/>
                                          </p:stCondLst>
                                        </p:cTn>
                                        <p:tgtEl>
                                          <p:spTgt spid="13385"/>
                                        </p:tgtEl>
                                        <p:attrNameLst>
                                          <p:attrName>style.visibility</p:attrName>
                                        </p:attrNameLst>
                                      </p:cBhvr>
                                      <p:to>
                                        <p:strVal val="visible"/>
                                      </p:to>
                                    </p:set>
                                    <p:animEffect transition="in" filter="fade">
                                      <p:cBhvr>
                                        <p:cTn id="272" dur="500"/>
                                        <p:tgtEl>
                                          <p:spTgt spid="13385"/>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nodeType="clickEffect">
                                  <p:stCondLst>
                                    <p:cond delay="0"/>
                                  </p:stCondLst>
                                  <p:childTnLst>
                                    <p:set>
                                      <p:cBhvr>
                                        <p:cTn id="276" dur="1" fill="hold">
                                          <p:stCondLst>
                                            <p:cond delay="0"/>
                                          </p:stCondLst>
                                        </p:cTn>
                                        <p:tgtEl>
                                          <p:spTgt spid="13386"/>
                                        </p:tgtEl>
                                        <p:attrNameLst>
                                          <p:attrName>style.visibility</p:attrName>
                                        </p:attrNameLst>
                                      </p:cBhvr>
                                      <p:to>
                                        <p:strVal val="visible"/>
                                      </p:to>
                                    </p:set>
                                    <p:animEffect transition="in" filter="fade">
                                      <p:cBhvr>
                                        <p:cTn id="277" dur="500"/>
                                        <p:tgtEl>
                                          <p:spTgt spid="13386"/>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nodeType="clickEffect">
                                  <p:stCondLst>
                                    <p:cond delay="0"/>
                                  </p:stCondLst>
                                  <p:childTnLst>
                                    <p:set>
                                      <p:cBhvr>
                                        <p:cTn id="281" dur="1" fill="hold">
                                          <p:stCondLst>
                                            <p:cond delay="0"/>
                                          </p:stCondLst>
                                        </p:cTn>
                                        <p:tgtEl>
                                          <p:spTgt spid="13387"/>
                                        </p:tgtEl>
                                        <p:attrNameLst>
                                          <p:attrName>style.visibility</p:attrName>
                                        </p:attrNameLst>
                                      </p:cBhvr>
                                      <p:to>
                                        <p:strVal val="visible"/>
                                      </p:to>
                                    </p:set>
                                    <p:animEffect transition="in" filter="fade">
                                      <p:cBhvr>
                                        <p:cTn id="282" dur="500"/>
                                        <p:tgtEl>
                                          <p:spTgt spid="13387"/>
                                        </p:tgtEl>
                                      </p:cBhvr>
                                    </p:animEffect>
                                  </p:childTnLst>
                                </p:cTn>
                              </p:par>
                              <p:par>
                                <p:cTn id="283" presetID="10" presetClass="entr" presetSubtype="0" fill="hold" nodeType="withEffect">
                                  <p:stCondLst>
                                    <p:cond delay="0"/>
                                  </p:stCondLst>
                                  <p:childTnLst>
                                    <p:set>
                                      <p:cBhvr>
                                        <p:cTn id="284" dur="1" fill="hold">
                                          <p:stCondLst>
                                            <p:cond delay="0"/>
                                          </p:stCondLst>
                                        </p:cTn>
                                        <p:tgtEl>
                                          <p:spTgt spid="13389"/>
                                        </p:tgtEl>
                                        <p:attrNameLst>
                                          <p:attrName>style.visibility</p:attrName>
                                        </p:attrNameLst>
                                      </p:cBhvr>
                                      <p:to>
                                        <p:strVal val="visible"/>
                                      </p:to>
                                    </p:set>
                                    <p:animEffect transition="in" filter="fade">
                                      <p:cBhvr>
                                        <p:cTn id="285" dur="500"/>
                                        <p:tgtEl>
                                          <p:spTgt spid="13389"/>
                                        </p:tgtEl>
                                      </p:cBhvr>
                                    </p:animEffect>
                                  </p:childTnLst>
                                </p:cTn>
                              </p:par>
                            </p:childTnLst>
                          </p:cTn>
                        </p:par>
                      </p:childTnLst>
                    </p:cTn>
                  </p:par>
                  <p:par>
                    <p:cTn id="286" fill="hold">
                      <p:stCondLst>
                        <p:cond delay="indefinite"/>
                      </p:stCondLst>
                      <p:childTnLst>
                        <p:par>
                          <p:cTn id="287" fill="hold">
                            <p:stCondLst>
                              <p:cond delay="0"/>
                            </p:stCondLst>
                            <p:childTnLst>
                              <p:par>
                                <p:cTn id="288" presetID="10" presetClass="exit" presetSubtype="0" fill="hold" nodeType="clickEffect">
                                  <p:stCondLst>
                                    <p:cond delay="0"/>
                                  </p:stCondLst>
                                  <p:childTnLst>
                                    <p:animEffect transition="out" filter="fade">
                                      <p:cBhvr>
                                        <p:cTn id="289" dur="500"/>
                                        <p:tgtEl>
                                          <p:spTgt spid="13387"/>
                                        </p:tgtEl>
                                      </p:cBhvr>
                                    </p:animEffect>
                                    <p:set>
                                      <p:cBhvr>
                                        <p:cTn id="290" dur="1" fill="hold">
                                          <p:stCondLst>
                                            <p:cond delay="499"/>
                                          </p:stCondLst>
                                        </p:cTn>
                                        <p:tgtEl>
                                          <p:spTgt spid="13387"/>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13389"/>
                                        </p:tgtEl>
                                      </p:cBhvr>
                                    </p:animEffect>
                                    <p:set>
                                      <p:cBhvr>
                                        <p:cTn id="293" dur="1" fill="hold">
                                          <p:stCondLst>
                                            <p:cond delay="499"/>
                                          </p:stCondLst>
                                        </p:cTn>
                                        <p:tgtEl>
                                          <p:spTgt spid="13389"/>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0" presetClass="exit" presetSubtype="0" fill="hold" nodeType="clickEffect">
                                  <p:stCondLst>
                                    <p:cond delay="0"/>
                                  </p:stCondLst>
                                  <p:childTnLst>
                                    <p:animEffect transition="out" filter="fade">
                                      <p:cBhvr>
                                        <p:cTn id="297" dur="500"/>
                                        <p:tgtEl>
                                          <p:spTgt spid="13386"/>
                                        </p:tgtEl>
                                      </p:cBhvr>
                                    </p:animEffect>
                                    <p:set>
                                      <p:cBhvr>
                                        <p:cTn id="298" dur="1" fill="hold">
                                          <p:stCondLst>
                                            <p:cond delay="499"/>
                                          </p:stCondLst>
                                        </p:cTn>
                                        <p:tgtEl>
                                          <p:spTgt spid="13386"/>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nodeType="clickEffect">
                                  <p:stCondLst>
                                    <p:cond delay="0"/>
                                  </p:stCondLst>
                                  <p:childTnLst>
                                    <p:set>
                                      <p:cBhvr>
                                        <p:cTn id="302" dur="1" fill="hold">
                                          <p:stCondLst>
                                            <p:cond delay="0"/>
                                          </p:stCondLst>
                                        </p:cTn>
                                        <p:tgtEl>
                                          <p:spTgt spid="13387"/>
                                        </p:tgtEl>
                                        <p:attrNameLst>
                                          <p:attrName>style.visibility</p:attrName>
                                        </p:attrNameLst>
                                      </p:cBhvr>
                                      <p:to>
                                        <p:strVal val="visible"/>
                                      </p:to>
                                    </p:set>
                                    <p:animEffect transition="in" filter="fade">
                                      <p:cBhvr>
                                        <p:cTn id="303" dur="500"/>
                                        <p:tgtEl>
                                          <p:spTgt spid="13387"/>
                                        </p:tgtEl>
                                      </p:cBhvr>
                                    </p:animEffect>
                                  </p:childTnLst>
                                </p:cTn>
                              </p:par>
                              <p:par>
                                <p:cTn id="304" presetID="10" presetClass="entr" presetSubtype="0" fill="hold" nodeType="withEffect">
                                  <p:stCondLst>
                                    <p:cond delay="0"/>
                                  </p:stCondLst>
                                  <p:childTnLst>
                                    <p:set>
                                      <p:cBhvr>
                                        <p:cTn id="305" dur="1" fill="hold">
                                          <p:stCondLst>
                                            <p:cond delay="0"/>
                                          </p:stCondLst>
                                        </p:cTn>
                                        <p:tgtEl>
                                          <p:spTgt spid="13389"/>
                                        </p:tgtEl>
                                        <p:attrNameLst>
                                          <p:attrName>style.visibility</p:attrName>
                                        </p:attrNameLst>
                                      </p:cBhvr>
                                      <p:to>
                                        <p:strVal val="visible"/>
                                      </p:to>
                                    </p:set>
                                    <p:animEffect transition="in" filter="fade">
                                      <p:cBhvr>
                                        <p:cTn id="306" dur="500"/>
                                        <p:tgtEl>
                                          <p:spTgt spid="13389"/>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ntr" presetSubtype="0" fill="hold" nodeType="clickEffect">
                                  <p:stCondLst>
                                    <p:cond delay="0"/>
                                  </p:stCondLst>
                                  <p:childTnLst>
                                    <p:set>
                                      <p:cBhvr>
                                        <p:cTn id="310" dur="1" fill="hold">
                                          <p:stCondLst>
                                            <p:cond delay="0"/>
                                          </p:stCondLst>
                                        </p:cTn>
                                        <p:tgtEl>
                                          <p:spTgt spid="13386"/>
                                        </p:tgtEl>
                                        <p:attrNameLst>
                                          <p:attrName>style.visibility</p:attrName>
                                        </p:attrNameLst>
                                      </p:cBhvr>
                                      <p:to>
                                        <p:strVal val="visible"/>
                                      </p:to>
                                    </p:set>
                                    <p:animEffect transition="in" filter="fade">
                                      <p:cBhvr>
                                        <p:cTn id="311" dur="500"/>
                                        <p:tgtEl>
                                          <p:spTgt spid="13386"/>
                                        </p:tgtEl>
                                      </p:cBhvr>
                                    </p:animEffect>
                                  </p:childTnLst>
                                </p:cTn>
                              </p:par>
                            </p:childTnLst>
                          </p:cTn>
                        </p:par>
                      </p:childTnLst>
                    </p:cTn>
                  </p:par>
                  <p:par>
                    <p:cTn id="312" fill="hold">
                      <p:stCondLst>
                        <p:cond delay="indefinite"/>
                      </p:stCondLst>
                      <p:childTnLst>
                        <p:par>
                          <p:cTn id="313" fill="hold">
                            <p:stCondLst>
                              <p:cond delay="0"/>
                            </p:stCondLst>
                            <p:childTnLst>
                              <p:par>
                                <p:cTn id="314" presetID="10" presetClass="exit" presetSubtype="0" fill="hold" nodeType="clickEffect">
                                  <p:stCondLst>
                                    <p:cond delay="0"/>
                                  </p:stCondLst>
                                  <p:childTnLst>
                                    <p:animEffect transition="out" filter="fade">
                                      <p:cBhvr>
                                        <p:cTn id="315" dur="500"/>
                                        <p:tgtEl>
                                          <p:spTgt spid="13387"/>
                                        </p:tgtEl>
                                      </p:cBhvr>
                                    </p:animEffect>
                                    <p:set>
                                      <p:cBhvr>
                                        <p:cTn id="316" dur="1" fill="hold">
                                          <p:stCondLst>
                                            <p:cond delay="499"/>
                                          </p:stCondLst>
                                        </p:cTn>
                                        <p:tgtEl>
                                          <p:spTgt spid="13387"/>
                                        </p:tgtEl>
                                        <p:attrNameLst>
                                          <p:attrName>style.visibility</p:attrName>
                                        </p:attrNameLst>
                                      </p:cBhvr>
                                      <p:to>
                                        <p:strVal val="hidden"/>
                                      </p:to>
                                    </p:set>
                                  </p:childTnLst>
                                </p:cTn>
                              </p:par>
                              <p:par>
                                <p:cTn id="317" presetID="10" presetClass="exit" presetSubtype="0" fill="hold" nodeType="withEffect">
                                  <p:stCondLst>
                                    <p:cond delay="0"/>
                                  </p:stCondLst>
                                  <p:childTnLst>
                                    <p:animEffect transition="out" filter="fade">
                                      <p:cBhvr>
                                        <p:cTn id="318" dur="500"/>
                                        <p:tgtEl>
                                          <p:spTgt spid="13389"/>
                                        </p:tgtEl>
                                      </p:cBhvr>
                                    </p:animEffect>
                                    <p:set>
                                      <p:cBhvr>
                                        <p:cTn id="319" dur="1" fill="hold">
                                          <p:stCondLst>
                                            <p:cond delay="499"/>
                                          </p:stCondLst>
                                        </p:cTn>
                                        <p:tgtEl>
                                          <p:spTgt spid="13389"/>
                                        </p:tgtEl>
                                        <p:attrNameLst>
                                          <p:attrName>style.visibility</p:attrName>
                                        </p:attrNameLst>
                                      </p:cBhvr>
                                      <p:to>
                                        <p:strVal val="hidden"/>
                                      </p:to>
                                    </p:set>
                                  </p:childTnLst>
                                </p:cTn>
                              </p:par>
                              <p:par>
                                <p:cTn id="320" presetID="10" presetClass="exit" presetSubtype="0" fill="hold" nodeType="withEffect">
                                  <p:stCondLst>
                                    <p:cond delay="0"/>
                                  </p:stCondLst>
                                  <p:childTnLst>
                                    <p:animEffect transition="out" filter="fade">
                                      <p:cBhvr>
                                        <p:cTn id="321" dur="500"/>
                                        <p:tgtEl>
                                          <p:spTgt spid="13384"/>
                                        </p:tgtEl>
                                      </p:cBhvr>
                                    </p:animEffect>
                                    <p:set>
                                      <p:cBhvr>
                                        <p:cTn id="322" dur="1" fill="hold">
                                          <p:stCondLst>
                                            <p:cond delay="499"/>
                                          </p:stCondLst>
                                        </p:cTn>
                                        <p:tgtEl>
                                          <p:spTgt spid="13384"/>
                                        </p:tgtEl>
                                        <p:attrNameLst>
                                          <p:attrName>style.visibility</p:attrName>
                                        </p:attrNameLst>
                                      </p:cBhvr>
                                      <p:to>
                                        <p:strVal val="hidden"/>
                                      </p:to>
                                    </p:set>
                                  </p:childTnLst>
                                </p:cTn>
                              </p:par>
                              <p:par>
                                <p:cTn id="323" presetID="10" presetClass="exit" presetSubtype="0" fill="hold" nodeType="withEffect">
                                  <p:stCondLst>
                                    <p:cond delay="0"/>
                                  </p:stCondLst>
                                  <p:childTnLst>
                                    <p:animEffect transition="out" filter="fade">
                                      <p:cBhvr>
                                        <p:cTn id="324" dur="500"/>
                                        <p:tgtEl>
                                          <p:spTgt spid="13385"/>
                                        </p:tgtEl>
                                      </p:cBhvr>
                                    </p:animEffect>
                                    <p:set>
                                      <p:cBhvr>
                                        <p:cTn id="325" dur="1" fill="hold">
                                          <p:stCondLst>
                                            <p:cond delay="499"/>
                                          </p:stCondLst>
                                        </p:cTn>
                                        <p:tgtEl>
                                          <p:spTgt spid="13385"/>
                                        </p:tgtEl>
                                        <p:attrNameLst>
                                          <p:attrName>style.visibility</p:attrName>
                                        </p:attrNameLst>
                                      </p:cBhvr>
                                      <p:to>
                                        <p:strVal val="hidden"/>
                                      </p:to>
                                    </p:set>
                                  </p:childTnLst>
                                </p:cTn>
                              </p:par>
                              <p:par>
                                <p:cTn id="326" presetID="10" presetClass="exit" presetSubtype="0" fill="hold" nodeType="withEffect">
                                  <p:stCondLst>
                                    <p:cond delay="0"/>
                                  </p:stCondLst>
                                  <p:childTnLst>
                                    <p:animEffect transition="out" filter="fade">
                                      <p:cBhvr>
                                        <p:cTn id="327" dur="500"/>
                                        <p:tgtEl>
                                          <p:spTgt spid="13386"/>
                                        </p:tgtEl>
                                      </p:cBhvr>
                                    </p:animEffect>
                                    <p:set>
                                      <p:cBhvr>
                                        <p:cTn id="328" dur="1" fill="hold">
                                          <p:stCondLst>
                                            <p:cond delay="499"/>
                                          </p:stCondLst>
                                        </p:cTn>
                                        <p:tgtEl>
                                          <p:spTgt spid="13386"/>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42" presetClass="entr" presetSubtype="0" fill="hold" nodeType="clickEffect">
                                  <p:stCondLst>
                                    <p:cond delay="0"/>
                                  </p:stCondLst>
                                  <p:childTnLst>
                                    <p:set>
                                      <p:cBhvr>
                                        <p:cTn id="332" dur="1" fill="hold">
                                          <p:stCondLst>
                                            <p:cond delay="0"/>
                                          </p:stCondLst>
                                        </p:cTn>
                                        <p:tgtEl>
                                          <p:spTgt spid="13396">
                                            <p:txEl>
                                              <p:pRg st="2" end="2"/>
                                            </p:txEl>
                                          </p:spTgt>
                                        </p:tgtEl>
                                        <p:attrNameLst>
                                          <p:attrName>style.visibility</p:attrName>
                                        </p:attrNameLst>
                                      </p:cBhvr>
                                      <p:to>
                                        <p:strVal val="visible"/>
                                      </p:to>
                                    </p:set>
                                    <p:animEffect transition="in" filter="fade">
                                      <p:cBhvr>
                                        <p:cTn id="333" dur="1000"/>
                                        <p:tgtEl>
                                          <p:spTgt spid="13396">
                                            <p:txEl>
                                              <p:pRg st="2" end="2"/>
                                            </p:txEl>
                                          </p:spTgt>
                                        </p:tgtEl>
                                      </p:cBhvr>
                                    </p:animEffect>
                                    <p:anim calcmode="lin" valueType="num">
                                      <p:cBhvr>
                                        <p:cTn id="334" dur="1000" fill="hold"/>
                                        <p:tgtEl>
                                          <p:spTgt spid="13396">
                                            <p:txEl>
                                              <p:pRg st="2" end="2"/>
                                            </p:txEl>
                                          </p:spTgt>
                                        </p:tgtEl>
                                        <p:attrNameLst>
                                          <p:attrName>ppt_x</p:attrName>
                                        </p:attrNameLst>
                                      </p:cBhvr>
                                      <p:tavLst>
                                        <p:tav tm="0">
                                          <p:val>
                                            <p:strVal val="#ppt_x"/>
                                          </p:val>
                                        </p:tav>
                                        <p:tav tm="100000">
                                          <p:val>
                                            <p:strVal val="#ppt_x"/>
                                          </p:val>
                                        </p:tav>
                                      </p:tavLst>
                                    </p:anim>
                                    <p:anim calcmode="lin" valueType="num">
                                      <p:cBhvr>
                                        <p:cTn id="335" dur="1000" fill="hold"/>
                                        <p:tgtEl>
                                          <p:spTgt spid="1339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6" fill="hold">
                      <p:stCondLst>
                        <p:cond delay="indefinite"/>
                      </p:stCondLst>
                      <p:childTnLst>
                        <p:par>
                          <p:cTn id="337" fill="hold">
                            <p:stCondLst>
                              <p:cond delay="0"/>
                            </p:stCondLst>
                            <p:childTnLst>
                              <p:par>
                                <p:cTn id="338" presetID="10" presetClass="entr" presetSubtype="0" fill="hold" nodeType="clickEffect">
                                  <p:stCondLst>
                                    <p:cond delay="0"/>
                                  </p:stCondLst>
                                  <p:childTnLst>
                                    <p:set>
                                      <p:cBhvr>
                                        <p:cTn id="339" dur="1" fill="hold">
                                          <p:stCondLst>
                                            <p:cond delay="0"/>
                                          </p:stCondLst>
                                        </p:cTn>
                                        <p:tgtEl>
                                          <p:spTgt spid="13386"/>
                                        </p:tgtEl>
                                        <p:attrNameLst>
                                          <p:attrName>style.visibility</p:attrName>
                                        </p:attrNameLst>
                                      </p:cBhvr>
                                      <p:to>
                                        <p:strVal val="visible"/>
                                      </p:to>
                                    </p:set>
                                    <p:animEffect transition="in" filter="fade">
                                      <p:cBhvr>
                                        <p:cTn id="340" dur="500"/>
                                        <p:tgtEl>
                                          <p:spTgt spid="13386"/>
                                        </p:tgtEl>
                                      </p:cBhvr>
                                    </p:animEffect>
                                  </p:childTnLst>
                                </p:cTn>
                              </p:par>
                            </p:childTnLst>
                          </p:cTn>
                        </p:par>
                      </p:childTnLst>
                    </p:cTn>
                  </p:par>
                  <p:par>
                    <p:cTn id="341" fill="hold">
                      <p:stCondLst>
                        <p:cond delay="indefinite"/>
                      </p:stCondLst>
                      <p:childTnLst>
                        <p:par>
                          <p:cTn id="342" fill="hold">
                            <p:stCondLst>
                              <p:cond delay="0"/>
                            </p:stCondLst>
                            <p:childTnLst>
                              <p:par>
                                <p:cTn id="343" presetID="10" presetClass="entr" presetSubtype="0" fill="hold" nodeType="clickEffect">
                                  <p:stCondLst>
                                    <p:cond delay="0"/>
                                  </p:stCondLst>
                                  <p:childTnLst>
                                    <p:set>
                                      <p:cBhvr>
                                        <p:cTn id="344" dur="1" fill="hold">
                                          <p:stCondLst>
                                            <p:cond delay="0"/>
                                          </p:stCondLst>
                                        </p:cTn>
                                        <p:tgtEl>
                                          <p:spTgt spid="13387"/>
                                        </p:tgtEl>
                                        <p:attrNameLst>
                                          <p:attrName>style.visibility</p:attrName>
                                        </p:attrNameLst>
                                      </p:cBhvr>
                                      <p:to>
                                        <p:strVal val="visible"/>
                                      </p:to>
                                    </p:set>
                                    <p:animEffect transition="in" filter="fade">
                                      <p:cBhvr>
                                        <p:cTn id="345" dur="500"/>
                                        <p:tgtEl>
                                          <p:spTgt spid="13387"/>
                                        </p:tgtEl>
                                      </p:cBhvr>
                                    </p:animEffect>
                                  </p:childTnLst>
                                </p:cTn>
                              </p:par>
                              <p:par>
                                <p:cTn id="346" presetID="10" presetClass="entr" presetSubtype="0" fill="hold" nodeType="withEffect">
                                  <p:stCondLst>
                                    <p:cond delay="0"/>
                                  </p:stCondLst>
                                  <p:childTnLst>
                                    <p:set>
                                      <p:cBhvr>
                                        <p:cTn id="347" dur="1" fill="hold">
                                          <p:stCondLst>
                                            <p:cond delay="0"/>
                                          </p:stCondLst>
                                        </p:cTn>
                                        <p:tgtEl>
                                          <p:spTgt spid="13389"/>
                                        </p:tgtEl>
                                        <p:attrNameLst>
                                          <p:attrName>style.visibility</p:attrName>
                                        </p:attrNameLst>
                                      </p:cBhvr>
                                      <p:to>
                                        <p:strVal val="visible"/>
                                      </p:to>
                                    </p:set>
                                    <p:animEffect transition="in" filter="fade">
                                      <p:cBhvr>
                                        <p:cTn id="348" dur="500"/>
                                        <p:tgtEl>
                                          <p:spTgt spid="13389"/>
                                        </p:tgtEl>
                                      </p:cBhvr>
                                    </p:animEffect>
                                  </p:childTnLst>
                                </p:cTn>
                              </p:par>
                            </p:childTnLst>
                          </p:cTn>
                        </p:par>
                      </p:childTnLst>
                    </p:cTn>
                  </p:par>
                  <p:par>
                    <p:cTn id="349" fill="hold">
                      <p:stCondLst>
                        <p:cond delay="indefinite"/>
                      </p:stCondLst>
                      <p:childTnLst>
                        <p:par>
                          <p:cTn id="350" fill="hold">
                            <p:stCondLst>
                              <p:cond delay="0"/>
                            </p:stCondLst>
                            <p:childTnLst>
                              <p:par>
                                <p:cTn id="351" presetID="10" presetClass="entr" presetSubtype="0" fill="hold" nodeType="clickEffect">
                                  <p:stCondLst>
                                    <p:cond delay="0"/>
                                  </p:stCondLst>
                                  <p:childTnLst>
                                    <p:set>
                                      <p:cBhvr>
                                        <p:cTn id="352" dur="1" fill="hold">
                                          <p:stCondLst>
                                            <p:cond delay="0"/>
                                          </p:stCondLst>
                                        </p:cTn>
                                        <p:tgtEl>
                                          <p:spTgt spid="13384"/>
                                        </p:tgtEl>
                                        <p:attrNameLst>
                                          <p:attrName>style.visibility</p:attrName>
                                        </p:attrNameLst>
                                      </p:cBhvr>
                                      <p:to>
                                        <p:strVal val="visible"/>
                                      </p:to>
                                    </p:set>
                                    <p:animEffect transition="in" filter="fade">
                                      <p:cBhvr>
                                        <p:cTn id="353" dur="500"/>
                                        <p:tgtEl>
                                          <p:spTgt spid="13384"/>
                                        </p:tgtEl>
                                      </p:cBhvr>
                                    </p:animEffect>
                                  </p:childTnLst>
                                </p:cTn>
                              </p:par>
                              <p:par>
                                <p:cTn id="354" presetID="10" presetClass="entr" presetSubtype="0" fill="hold" nodeType="withEffect">
                                  <p:stCondLst>
                                    <p:cond delay="0"/>
                                  </p:stCondLst>
                                  <p:childTnLst>
                                    <p:set>
                                      <p:cBhvr>
                                        <p:cTn id="355" dur="1" fill="hold">
                                          <p:stCondLst>
                                            <p:cond delay="0"/>
                                          </p:stCondLst>
                                        </p:cTn>
                                        <p:tgtEl>
                                          <p:spTgt spid="13385"/>
                                        </p:tgtEl>
                                        <p:attrNameLst>
                                          <p:attrName>style.visibility</p:attrName>
                                        </p:attrNameLst>
                                      </p:cBhvr>
                                      <p:to>
                                        <p:strVal val="visible"/>
                                      </p:to>
                                    </p:set>
                                    <p:animEffect transition="in" filter="fade">
                                      <p:cBhvr>
                                        <p:cTn id="356" dur="500"/>
                                        <p:tgtEl>
                                          <p:spTgt spid="13385"/>
                                        </p:tgtEl>
                                      </p:cBhvr>
                                    </p:animEffect>
                                  </p:childTnLst>
                                </p:cTn>
                              </p:par>
                            </p:childTnLst>
                          </p:cTn>
                        </p:par>
                      </p:childTnLst>
                    </p:cTn>
                  </p:par>
                  <p:par>
                    <p:cTn id="357" fill="hold">
                      <p:stCondLst>
                        <p:cond delay="indefinite"/>
                      </p:stCondLst>
                      <p:childTnLst>
                        <p:par>
                          <p:cTn id="358" fill="hold">
                            <p:stCondLst>
                              <p:cond delay="0"/>
                            </p:stCondLst>
                            <p:childTnLst>
                              <p:par>
                                <p:cTn id="359" presetID="1" presetClass="entr" presetSubtype="0" fill="hold" nodeType="clickEffect">
                                  <p:stCondLst>
                                    <p:cond delay="0"/>
                                  </p:stCondLst>
                                  <p:childTnLst>
                                    <p:set>
                                      <p:cBhvr>
                                        <p:cTn id="360" dur="1" fill="hold">
                                          <p:stCondLst>
                                            <p:cond delay="0"/>
                                          </p:stCondLst>
                                        </p:cTn>
                                        <p:tgtEl>
                                          <p:spTgt spid="13388"/>
                                        </p:tgtEl>
                                        <p:attrNameLst>
                                          <p:attrName>style.visibility</p:attrName>
                                        </p:attrNameLst>
                                      </p:cBhvr>
                                      <p:to>
                                        <p:strVal val="visible"/>
                                      </p:to>
                                    </p:set>
                                  </p:childTnLst>
                                </p:cTn>
                              </p:par>
                              <p:par>
                                <p:cTn id="361" presetID="1" presetClass="entr" presetSubtype="0" fill="hold" nodeType="withEffect">
                                  <p:stCondLst>
                                    <p:cond delay="0"/>
                                  </p:stCondLst>
                                  <p:childTnLst>
                                    <p:set>
                                      <p:cBhvr>
                                        <p:cTn id="362" dur="1" fill="hold">
                                          <p:stCondLst>
                                            <p:cond delay="0"/>
                                          </p:stCondLst>
                                        </p:cTn>
                                        <p:tgtEl>
                                          <p:spTgt spid="13380"/>
                                        </p:tgtEl>
                                        <p:attrNameLst>
                                          <p:attrName>style.visibility</p:attrName>
                                        </p:attrNameLst>
                                      </p:cBhvr>
                                      <p:to>
                                        <p:strVal val="visible"/>
                                      </p:to>
                                    </p:set>
                                  </p:childTnLst>
                                </p:cTn>
                              </p:par>
                              <p:par>
                                <p:cTn id="363" presetID="1" presetClass="entr" presetSubtype="0" fill="hold" nodeType="withEffect">
                                  <p:stCondLst>
                                    <p:cond delay="0"/>
                                  </p:stCondLst>
                                  <p:childTnLst>
                                    <p:set>
                                      <p:cBhvr>
                                        <p:cTn id="364" dur="1" fill="hold">
                                          <p:stCondLst>
                                            <p:cond delay="0"/>
                                          </p:stCondLst>
                                        </p:cTn>
                                        <p:tgtEl>
                                          <p:spTgt spid="13387"/>
                                        </p:tgtEl>
                                        <p:attrNameLst>
                                          <p:attrName>style.visibility</p:attrName>
                                        </p:attrNameLst>
                                      </p:cBhvr>
                                      <p:to>
                                        <p:strVal val="visible"/>
                                      </p:to>
                                    </p:set>
                                  </p:childTnLst>
                                </p:cTn>
                              </p:par>
                              <p:par>
                                <p:cTn id="365" presetID="1" presetClass="entr" presetSubtype="0" fill="hold" nodeType="withEffect">
                                  <p:stCondLst>
                                    <p:cond delay="0"/>
                                  </p:stCondLst>
                                  <p:childTnLst>
                                    <p:set>
                                      <p:cBhvr>
                                        <p:cTn id="366" dur="1" fill="hold">
                                          <p:stCondLst>
                                            <p:cond delay="0"/>
                                          </p:stCondLst>
                                        </p:cTn>
                                        <p:tgtEl>
                                          <p:spTgt spid="13389"/>
                                        </p:tgtEl>
                                        <p:attrNameLst>
                                          <p:attrName>style.visibility</p:attrName>
                                        </p:attrNameLst>
                                      </p:cBhvr>
                                      <p:to>
                                        <p:strVal val="visible"/>
                                      </p:to>
                                    </p:set>
                                  </p:childTnLst>
                                </p:cTn>
                              </p:par>
                              <p:par>
                                <p:cTn id="367" presetID="1" presetClass="entr" presetSubtype="0" fill="hold" nodeType="withEffect">
                                  <p:stCondLst>
                                    <p:cond delay="0"/>
                                  </p:stCondLst>
                                  <p:childTnLst>
                                    <p:set>
                                      <p:cBhvr>
                                        <p:cTn id="368" dur="1" fill="hold">
                                          <p:stCondLst>
                                            <p:cond delay="0"/>
                                          </p:stCondLst>
                                        </p:cTn>
                                        <p:tgtEl>
                                          <p:spTgt spid="13384"/>
                                        </p:tgtEl>
                                        <p:attrNameLst>
                                          <p:attrName>style.visibility</p:attrName>
                                        </p:attrNameLst>
                                      </p:cBhvr>
                                      <p:to>
                                        <p:strVal val="visible"/>
                                      </p:to>
                                    </p:set>
                                  </p:childTnLst>
                                </p:cTn>
                              </p:par>
                              <p:par>
                                <p:cTn id="369" presetID="1" presetClass="entr" presetSubtype="0" fill="hold" nodeType="withEffect">
                                  <p:stCondLst>
                                    <p:cond delay="0"/>
                                  </p:stCondLst>
                                  <p:childTnLst>
                                    <p:set>
                                      <p:cBhvr>
                                        <p:cTn id="370" dur="1" fill="hold">
                                          <p:stCondLst>
                                            <p:cond delay="0"/>
                                          </p:stCondLst>
                                        </p:cTn>
                                        <p:tgtEl>
                                          <p:spTgt spid="13385"/>
                                        </p:tgtEl>
                                        <p:attrNameLst>
                                          <p:attrName>style.visibility</p:attrName>
                                        </p:attrNameLst>
                                      </p:cBhvr>
                                      <p:to>
                                        <p:strVal val="visible"/>
                                      </p:to>
                                    </p:set>
                                  </p:childTnLst>
                                </p:cTn>
                              </p:par>
                              <p:par>
                                <p:cTn id="371" presetID="1" presetClass="entr" presetSubtype="0" fill="hold" nodeType="withEffect">
                                  <p:stCondLst>
                                    <p:cond delay="0"/>
                                  </p:stCondLst>
                                  <p:childTnLst>
                                    <p:set>
                                      <p:cBhvr>
                                        <p:cTn id="372" dur="1" fill="hold">
                                          <p:stCondLst>
                                            <p:cond delay="0"/>
                                          </p:stCondLst>
                                        </p:cTn>
                                        <p:tgtEl>
                                          <p:spTgt spid="13386"/>
                                        </p:tgtEl>
                                        <p:attrNameLst>
                                          <p:attrName>style.visibility</p:attrName>
                                        </p:attrNameLst>
                                      </p:cBhvr>
                                      <p:to>
                                        <p:strVal val="visible"/>
                                      </p:to>
                                    </p:set>
                                  </p:childTnLst>
                                </p:cTn>
                              </p:par>
                              <p:par>
                                <p:cTn id="373" presetID="1" presetClass="entr" presetSubtype="0" fill="hold" nodeType="withEffect">
                                  <p:stCondLst>
                                    <p:cond delay="0"/>
                                  </p:stCondLst>
                                  <p:childTnLst>
                                    <p:set>
                                      <p:cBhvr>
                                        <p:cTn id="374" dur="1" fill="hold">
                                          <p:stCondLst>
                                            <p:cond delay="0"/>
                                          </p:stCondLst>
                                        </p:cTn>
                                        <p:tgtEl>
                                          <p:spTgt spid="13381"/>
                                        </p:tgtEl>
                                        <p:attrNameLst>
                                          <p:attrName>style.visibility</p:attrName>
                                        </p:attrNameLst>
                                      </p:cBhvr>
                                      <p:to>
                                        <p:strVal val="visible"/>
                                      </p:to>
                                    </p:set>
                                  </p:childTnLst>
                                </p:cTn>
                              </p:par>
                              <p:par>
                                <p:cTn id="375" presetID="1" presetClass="entr" presetSubtype="0" fill="hold" nodeType="withEffect">
                                  <p:stCondLst>
                                    <p:cond delay="0"/>
                                  </p:stCondLst>
                                  <p:childTnLst>
                                    <p:set>
                                      <p:cBhvr>
                                        <p:cTn id="376" dur="1" fill="hold">
                                          <p:stCondLst>
                                            <p:cond delay="0"/>
                                          </p:stCondLst>
                                        </p:cTn>
                                        <p:tgtEl>
                                          <p:spTgt spid="13382"/>
                                        </p:tgtEl>
                                        <p:attrNameLst>
                                          <p:attrName>style.visibility</p:attrName>
                                        </p:attrNameLst>
                                      </p:cBhvr>
                                      <p:to>
                                        <p:strVal val="visible"/>
                                      </p:to>
                                    </p:set>
                                  </p:childTnLst>
                                </p:cTn>
                              </p:par>
                              <p:par>
                                <p:cTn id="377" presetID="1" presetClass="entr" presetSubtype="0" fill="hold" nodeType="withEffect">
                                  <p:stCondLst>
                                    <p:cond delay="0"/>
                                  </p:stCondLst>
                                  <p:childTnLst>
                                    <p:set>
                                      <p:cBhvr>
                                        <p:cTn id="378" dur="1" fill="hold">
                                          <p:stCondLst>
                                            <p:cond delay="0"/>
                                          </p:stCondLst>
                                        </p:cTn>
                                        <p:tgtEl>
                                          <p:spTgt spid="13383"/>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presetID="10" presetClass="exit" presetSubtype="0" fill="hold" nodeType="clickEffect">
                                  <p:stCondLst>
                                    <p:cond delay="0"/>
                                  </p:stCondLst>
                                  <p:childTnLst>
                                    <p:animEffect transition="out" filter="fade">
                                      <p:cBhvr>
                                        <p:cTn id="382" dur="500"/>
                                        <p:tgtEl>
                                          <p:spTgt spid="13388"/>
                                        </p:tgtEl>
                                      </p:cBhvr>
                                    </p:animEffect>
                                    <p:set>
                                      <p:cBhvr>
                                        <p:cTn id="383" dur="1" fill="hold">
                                          <p:stCondLst>
                                            <p:cond delay="499"/>
                                          </p:stCondLst>
                                        </p:cTn>
                                        <p:tgtEl>
                                          <p:spTgt spid="13388"/>
                                        </p:tgtEl>
                                        <p:attrNameLst>
                                          <p:attrName>style.visibility</p:attrName>
                                        </p:attrNameLst>
                                      </p:cBhvr>
                                      <p:to>
                                        <p:strVal val="hidden"/>
                                      </p:to>
                                    </p:set>
                                  </p:childTnLst>
                                </p:cTn>
                              </p:par>
                              <p:par>
                                <p:cTn id="384" presetID="10" presetClass="exit" presetSubtype="0" fill="hold" nodeType="withEffect">
                                  <p:stCondLst>
                                    <p:cond delay="0"/>
                                  </p:stCondLst>
                                  <p:childTnLst>
                                    <p:animEffect transition="out" filter="fade">
                                      <p:cBhvr>
                                        <p:cTn id="385" dur="500"/>
                                        <p:tgtEl>
                                          <p:spTgt spid="13380"/>
                                        </p:tgtEl>
                                      </p:cBhvr>
                                    </p:animEffect>
                                    <p:set>
                                      <p:cBhvr>
                                        <p:cTn id="386" dur="1" fill="hold">
                                          <p:stCondLst>
                                            <p:cond delay="499"/>
                                          </p:stCondLst>
                                        </p:cTn>
                                        <p:tgtEl>
                                          <p:spTgt spid="13380"/>
                                        </p:tgtEl>
                                        <p:attrNameLst>
                                          <p:attrName>style.visibility</p:attrName>
                                        </p:attrNameLst>
                                      </p:cBhvr>
                                      <p:to>
                                        <p:strVal val="hidden"/>
                                      </p:to>
                                    </p:set>
                                  </p:childTnLst>
                                </p:cTn>
                              </p:par>
                              <p:par>
                                <p:cTn id="387" presetID="10" presetClass="exit" presetSubtype="0" fill="hold" nodeType="withEffect">
                                  <p:stCondLst>
                                    <p:cond delay="0"/>
                                  </p:stCondLst>
                                  <p:childTnLst>
                                    <p:animEffect transition="out" filter="fade">
                                      <p:cBhvr>
                                        <p:cTn id="388" dur="500"/>
                                        <p:tgtEl>
                                          <p:spTgt spid="13387"/>
                                        </p:tgtEl>
                                      </p:cBhvr>
                                    </p:animEffect>
                                    <p:set>
                                      <p:cBhvr>
                                        <p:cTn id="389" dur="1" fill="hold">
                                          <p:stCondLst>
                                            <p:cond delay="499"/>
                                          </p:stCondLst>
                                        </p:cTn>
                                        <p:tgtEl>
                                          <p:spTgt spid="13387"/>
                                        </p:tgtEl>
                                        <p:attrNameLst>
                                          <p:attrName>style.visibility</p:attrName>
                                        </p:attrNameLst>
                                      </p:cBhvr>
                                      <p:to>
                                        <p:strVal val="hidden"/>
                                      </p:to>
                                    </p:set>
                                  </p:childTnLst>
                                </p:cTn>
                              </p:par>
                              <p:par>
                                <p:cTn id="390" presetID="10" presetClass="exit" presetSubtype="0" fill="hold" nodeType="withEffect">
                                  <p:stCondLst>
                                    <p:cond delay="0"/>
                                  </p:stCondLst>
                                  <p:childTnLst>
                                    <p:animEffect transition="out" filter="fade">
                                      <p:cBhvr>
                                        <p:cTn id="391" dur="500"/>
                                        <p:tgtEl>
                                          <p:spTgt spid="13389"/>
                                        </p:tgtEl>
                                      </p:cBhvr>
                                    </p:animEffect>
                                    <p:set>
                                      <p:cBhvr>
                                        <p:cTn id="392" dur="1" fill="hold">
                                          <p:stCondLst>
                                            <p:cond delay="499"/>
                                          </p:stCondLst>
                                        </p:cTn>
                                        <p:tgtEl>
                                          <p:spTgt spid="13389"/>
                                        </p:tgtEl>
                                        <p:attrNameLst>
                                          <p:attrName>style.visibility</p:attrName>
                                        </p:attrNameLst>
                                      </p:cBhvr>
                                      <p:to>
                                        <p:strVal val="hidden"/>
                                      </p:to>
                                    </p:set>
                                  </p:childTnLst>
                                </p:cTn>
                              </p:par>
                              <p:par>
                                <p:cTn id="393" presetID="10" presetClass="exit" presetSubtype="0" fill="hold" nodeType="withEffect">
                                  <p:stCondLst>
                                    <p:cond delay="0"/>
                                  </p:stCondLst>
                                  <p:childTnLst>
                                    <p:animEffect transition="out" filter="fade">
                                      <p:cBhvr>
                                        <p:cTn id="394" dur="500"/>
                                        <p:tgtEl>
                                          <p:spTgt spid="13384"/>
                                        </p:tgtEl>
                                      </p:cBhvr>
                                    </p:animEffect>
                                    <p:set>
                                      <p:cBhvr>
                                        <p:cTn id="395" dur="1" fill="hold">
                                          <p:stCondLst>
                                            <p:cond delay="499"/>
                                          </p:stCondLst>
                                        </p:cTn>
                                        <p:tgtEl>
                                          <p:spTgt spid="13384"/>
                                        </p:tgtEl>
                                        <p:attrNameLst>
                                          <p:attrName>style.visibility</p:attrName>
                                        </p:attrNameLst>
                                      </p:cBhvr>
                                      <p:to>
                                        <p:strVal val="hidden"/>
                                      </p:to>
                                    </p:set>
                                  </p:childTnLst>
                                </p:cTn>
                              </p:par>
                              <p:par>
                                <p:cTn id="396" presetID="10" presetClass="exit" presetSubtype="0" fill="hold" nodeType="withEffect">
                                  <p:stCondLst>
                                    <p:cond delay="0"/>
                                  </p:stCondLst>
                                  <p:childTnLst>
                                    <p:animEffect transition="out" filter="fade">
                                      <p:cBhvr>
                                        <p:cTn id="397" dur="500"/>
                                        <p:tgtEl>
                                          <p:spTgt spid="13385"/>
                                        </p:tgtEl>
                                      </p:cBhvr>
                                    </p:animEffect>
                                    <p:set>
                                      <p:cBhvr>
                                        <p:cTn id="398" dur="1" fill="hold">
                                          <p:stCondLst>
                                            <p:cond delay="499"/>
                                          </p:stCondLst>
                                        </p:cTn>
                                        <p:tgtEl>
                                          <p:spTgt spid="13385"/>
                                        </p:tgtEl>
                                        <p:attrNameLst>
                                          <p:attrName>style.visibility</p:attrName>
                                        </p:attrNameLst>
                                      </p:cBhvr>
                                      <p:to>
                                        <p:strVal val="hidden"/>
                                      </p:to>
                                    </p:set>
                                  </p:childTnLst>
                                </p:cTn>
                              </p:par>
                              <p:par>
                                <p:cTn id="399" presetID="10" presetClass="exit" presetSubtype="0" fill="hold" nodeType="withEffect">
                                  <p:stCondLst>
                                    <p:cond delay="0"/>
                                  </p:stCondLst>
                                  <p:childTnLst>
                                    <p:animEffect transition="out" filter="fade">
                                      <p:cBhvr>
                                        <p:cTn id="400" dur="500"/>
                                        <p:tgtEl>
                                          <p:spTgt spid="13386"/>
                                        </p:tgtEl>
                                      </p:cBhvr>
                                    </p:animEffect>
                                    <p:set>
                                      <p:cBhvr>
                                        <p:cTn id="401" dur="1" fill="hold">
                                          <p:stCondLst>
                                            <p:cond delay="499"/>
                                          </p:stCondLst>
                                        </p:cTn>
                                        <p:tgtEl>
                                          <p:spTgt spid="13386"/>
                                        </p:tgtEl>
                                        <p:attrNameLst>
                                          <p:attrName>style.visibility</p:attrName>
                                        </p:attrNameLst>
                                      </p:cBhvr>
                                      <p:to>
                                        <p:strVal val="hidden"/>
                                      </p:to>
                                    </p:set>
                                  </p:childTnLst>
                                </p:cTn>
                              </p:par>
                              <p:par>
                                <p:cTn id="402" presetID="10" presetClass="exit" presetSubtype="0" fill="hold" nodeType="withEffect">
                                  <p:stCondLst>
                                    <p:cond delay="0"/>
                                  </p:stCondLst>
                                  <p:childTnLst>
                                    <p:animEffect transition="out" filter="fade">
                                      <p:cBhvr>
                                        <p:cTn id="403" dur="500"/>
                                        <p:tgtEl>
                                          <p:spTgt spid="13381"/>
                                        </p:tgtEl>
                                      </p:cBhvr>
                                    </p:animEffect>
                                    <p:set>
                                      <p:cBhvr>
                                        <p:cTn id="404" dur="1" fill="hold">
                                          <p:stCondLst>
                                            <p:cond delay="499"/>
                                          </p:stCondLst>
                                        </p:cTn>
                                        <p:tgtEl>
                                          <p:spTgt spid="13381"/>
                                        </p:tgtEl>
                                        <p:attrNameLst>
                                          <p:attrName>style.visibility</p:attrName>
                                        </p:attrNameLst>
                                      </p:cBhvr>
                                      <p:to>
                                        <p:strVal val="hidden"/>
                                      </p:to>
                                    </p:set>
                                  </p:childTnLst>
                                </p:cTn>
                              </p:par>
                              <p:par>
                                <p:cTn id="405" presetID="10" presetClass="exit" presetSubtype="0" fill="hold" nodeType="withEffect">
                                  <p:stCondLst>
                                    <p:cond delay="0"/>
                                  </p:stCondLst>
                                  <p:childTnLst>
                                    <p:animEffect transition="out" filter="fade">
                                      <p:cBhvr>
                                        <p:cTn id="406" dur="500"/>
                                        <p:tgtEl>
                                          <p:spTgt spid="13382"/>
                                        </p:tgtEl>
                                      </p:cBhvr>
                                    </p:animEffect>
                                    <p:set>
                                      <p:cBhvr>
                                        <p:cTn id="407" dur="1" fill="hold">
                                          <p:stCondLst>
                                            <p:cond delay="499"/>
                                          </p:stCondLst>
                                        </p:cTn>
                                        <p:tgtEl>
                                          <p:spTgt spid="13382"/>
                                        </p:tgtEl>
                                        <p:attrNameLst>
                                          <p:attrName>style.visibility</p:attrName>
                                        </p:attrNameLst>
                                      </p:cBhvr>
                                      <p:to>
                                        <p:strVal val="hidden"/>
                                      </p:to>
                                    </p:set>
                                  </p:childTnLst>
                                </p:cTn>
                              </p:par>
                              <p:par>
                                <p:cTn id="408" presetID="10" presetClass="exit" presetSubtype="0" fill="hold" nodeType="withEffect">
                                  <p:stCondLst>
                                    <p:cond delay="0"/>
                                  </p:stCondLst>
                                  <p:childTnLst>
                                    <p:animEffect transition="out" filter="fade">
                                      <p:cBhvr>
                                        <p:cTn id="409" dur="500"/>
                                        <p:tgtEl>
                                          <p:spTgt spid="13383"/>
                                        </p:tgtEl>
                                      </p:cBhvr>
                                    </p:animEffect>
                                    <p:set>
                                      <p:cBhvr>
                                        <p:cTn id="410" dur="1" fill="hold">
                                          <p:stCondLst>
                                            <p:cond delay="499"/>
                                          </p:stCondLst>
                                        </p:cTn>
                                        <p:tgtEl>
                                          <p:spTgt spid="13383"/>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42" presetClass="entr" presetSubtype="0" fill="hold" nodeType="clickEffect">
                                  <p:stCondLst>
                                    <p:cond delay="0"/>
                                  </p:stCondLst>
                                  <p:childTnLst>
                                    <p:set>
                                      <p:cBhvr>
                                        <p:cTn id="414" dur="1" fill="hold">
                                          <p:stCondLst>
                                            <p:cond delay="0"/>
                                          </p:stCondLst>
                                        </p:cTn>
                                        <p:tgtEl>
                                          <p:spTgt spid="13396">
                                            <p:txEl>
                                              <p:pRg st="3" end="3"/>
                                            </p:txEl>
                                          </p:spTgt>
                                        </p:tgtEl>
                                        <p:attrNameLst>
                                          <p:attrName>style.visibility</p:attrName>
                                        </p:attrNameLst>
                                      </p:cBhvr>
                                      <p:to>
                                        <p:strVal val="visible"/>
                                      </p:to>
                                    </p:set>
                                    <p:animEffect transition="in" filter="fade">
                                      <p:cBhvr>
                                        <p:cTn id="415" dur="1000"/>
                                        <p:tgtEl>
                                          <p:spTgt spid="13396">
                                            <p:txEl>
                                              <p:pRg st="3" end="3"/>
                                            </p:txEl>
                                          </p:spTgt>
                                        </p:tgtEl>
                                      </p:cBhvr>
                                    </p:animEffect>
                                    <p:anim calcmode="lin" valueType="num">
                                      <p:cBhvr>
                                        <p:cTn id="416" dur="1000" fill="hold"/>
                                        <p:tgtEl>
                                          <p:spTgt spid="13396">
                                            <p:txEl>
                                              <p:pRg st="3" end="3"/>
                                            </p:txEl>
                                          </p:spTgt>
                                        </p:tgtEl>
                                        <p:attrNameLst>
                                          <p:attrName>ppt_x</p:attrName>
                                        </p:attrNameLst>
                                      </p:cBhvr>
                                      <p:tavLst>
                                        <p:tav tm="0">
                                          <p:val>
                                            <p:strVal val="#ppt_x"/>
                                          </p:val>
                                        </p:tav>
                                        <p:tav tm="100000">
                                          <p:val>
                                            <p:strVal val="#ppt_x"/>
                                          </p:val>
                                        </p:tav>
                                      </p:tavLst>
                                    </p:anim>
                                    <p:anim calcmode="lin" valueType="num">
                                      <p:cBhvr>
                                        <p:cTn id="417" dur="1000" fill="hold"/>
                                        <p:tgtEl>
                                          <p:spTgt spid="1339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2AF76D7-3A98-909B-B0D2-325843A9C2FA}"/>
              </a:ext>
            </a:extLst>
          </p:cNvPr>
          <p:cNvSpPr>
            <a:spLocks noGrp="1" noChangeArrowheads="1"/>
          </p:cNvSpPr>
          <p:nvPr>
            <p:ph type="title"/>
          </p:nvPr>
        </p:nvSpPr>
        <p:spPr>
          <a:xfrm>
            <a:off x="685799" y="889793"/>
            <a:ext cx="10795000" cy="808038"/>
          </a:xfrm>
        </p:spPr>
        <p:txBody>
          <a:bodyPr/>
          <a:lstStyle/>
          <a:p>
            <a:r>
              <a:rPr lang="en-IN" altLang="en-US" dirty="0"/>
              <a:t>References</a:t>
            </a:r>
          </a:p>
        </p:txBody>
      </p:sp>
      <p:sp>
        <p:nvSpPr>
          <p:cNvPr id="16387" name="Content Placeholder 2">
            <a:extLst>
              <a:ext uri="{FF2B5EF4-FFF2-40B4-BE49-F238E27FC236}">
                <a16:creationId xmlns:a16="http://schemas.microsoft.com/office/drawing/2014/main" id="{EAB13588-DAF1-0941-9AAA-4C8BC6C54696}"/>
              </a:ext>
            </a:extLst>
          </p:cNvPr>
          <p:cNvSpPr>
            <a:spLocks noGrp="1" noChangeArrowheads="1"/>
          </p:cNvSpPr>
          <p:nvPr>
            <p:ph idx="1"/>
          </p:nvPr>
        </p:nvSpPr>
        <p:spPr>
          <a:xfrm>
            <a:off x="830262" y="1664494"/>
            <a:ext cx="10506075" cy="3763963"/>
          </a:xfrm>
        </p:spPr>
        <p:txBody>
          <a:bodyPr/>
          <a:lstStyle/>
          <a:p>
            <a:pPr marL="342900" marR="887095" lvl="0" indent="-342900" algn="just">
              <a:lnSpc>
                <a:spcPct val="105000"/>
              </a:lnSpc>
              <a:spcBef>
                <a:spcPts val="1950"/>
              </a:spcBef>
              <a:spcAft>
                <a:spcPts val="0"/>
              </a:spcAft>
              <a:buSzPts val="1200"/>
              <a:buFont typeface="Times New Roman" panose="02020603050405020304" pitchFamily="18" charset="0"/>
              <a:buAutoNum type="arabicPeriod"/>
              <a:tabLst>
                <a:tab pos="303530" algn="l"/>
                <a:tab pos="304800" algn="l"/>
              </a:tabLst>
            </a:pPr>
            <a:r>
              <a:rPr lang="en-US" sz="1800" spc="0" dirty="0">
                <a:effectLst/>
                <a:latin typeface="Times New Roman" panose="02020603050405020304" pitchFamily="18" charset="0"/>
                <a:ea typeface="Times New Roman" panose="02020603050405020304" pitchFamily="18" charset="0"/>
              </a:rPr>
              <a:t>droid application based monitoring and controlling of movement of a remotely con- trolled robotic car mounted with various sensors via </a:t>
            </a:r>
            <a:r>
              <a:rPr lang="en-US" sz="1800" spc="0" dirty="0" err="1">
                <a:effectLst/>
                <a:latin typeface="Times New Roman" panose="02020603050405020304" pitchFamily="18" charset="0"/>
                <a:ea typeface="Times New Roman" panose="02020603050405020304" pitchFamily="18" charset="0"/>
              </a:rPr>
              <a:t>bluetooth</a:t>
            </a:r>
            <a:r>
              <a:rPr lang="en-US" sz="1800" spc="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2016 International Conference</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on</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Advances</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in</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Electrical,</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Electronic</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and</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Systems</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Engineering</a:t>
            </a:r>
            <a:r>
              <a:rPr lang="en-US" sz="1800" i="1" spc="-3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(ICAEES)</a:t>
            </a:r>
            <a:r>
              <a:rPr lang="en-US" sz="1800" spc="0" dirty="0">
                <a:effectLst/>
                <a:latin typeface="Times New Roman" panose="02020603050405020304" pitchFamily="18" charset="0"/>
                <a:ea typeface="Times New Roman" panose="02020603050405020304" pitchFamily="18" charset="0"/>
              </a:rPr>
              <a:t>, IEEE. 170–175.</a:t>
            </a:r>
            <a:endParaRPr lang="en-IN" sz="1800" spc="0" dirty="0">
              <a:effectLst/>
              <a:latin typeface="Times New Roman" panose="02020603050405020304" pitchFamily="18" charset="0"/>
              <a:ea typeface="Times New Roman" panose="02020603050405020304" pitchFamily="18" charset="0"/>
            </a:endParaRPr>
          </a:p>
          <a:p>
            <a:pPr marL="342900" marR="887095" lvl="0" indent="-342900" algn="just">
              <a:lnSpc>
                <a:spcPct val="105000"/>
              </a:lnSpc>
              <a:spcBef>
                <a:spcPts val="975"/>
              </a:spcBef>
              <a:spcAft>
                <a:spcPts val="0"/>
              </a:spcAft>
              <a:buSzPts val="1200"/>
              <a:buFont typeface="Times New Roman" panose="02020603050405020304" pitchFamily="18" charset="0"/>
              <a:buAutoNum type="arabicPeriod"/>
              <a:tabLst>
                <a:tab pos="303530" algn="l"/>
                <a:tab pos="304800" algn="l"/>
              </a:tabLst>
            </a:pPr>
            <a:r>
              <a:rPr lang="en-US" sz="1800" spc="0" dirty="0">
                <a:effectLst/>
                <a:latin typeface="Times New Roman" panose="02020603050405020304" pitchFamily="18" charset="0"/>
                <a:ea typeface="Times New Roman" panose="02020603050405020304" pitchFamily="18" charset="0"/>
              </a:rPr>
              <a:t>Faragher,</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7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Harle</a:t>
            </a:r>
            <a:r>
              <a:rPr lang="en-US" sz="1800" spc="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(2014).</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analysis</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accuracy</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7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bluetooth</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low</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energy for indoor positioning applications.” </a:t>
            </a:r>
            <a:r>
              <a:rPr lang="en-US" sz="1800" i="1" spc="0" dirty="0">
                <a:effectLst/>
                <a:latin typeface="Times New Roman" panose="02020603050405020304" pitchFamily="18" charset="0"/>
                <a:ea typeface="Times New Roman" panose="02020603050405020304" pitchFamily="18" charset="0"/>
              </a:rPr>
              <a:t>Proceedings of the 27th International Technical Meeting of The Satellite Division of the Institute of Navigation (ION GNSS+ 2014)</a:t>
            </a:r>
            <a:r>
              <a:rPr lang="en-US" sz="1800" spc="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201–210.</a:t>
            </a:r>
            <a:endParaRPr lang="en-IN" sz="1800" spc="0" dirty="0">
              <a:effectLst/>
              <a:latin typeface="Times New Roman" panose="02020603050405020304" pitchFamily="18" charset="0"/>
              <a:ea typeface="Times New Roman" panose="02020603050405020304" pitchFamily="18" charset="0"/>
            </a:endParaRPr>
          </a:p>
          <a:p>
            <a:pPr marL="342900" marR="887095" lvl="0" indent="-342900" algn="just">
              <a:lnSpc>
                <a:spcPct val="105000"/>
              </a:lnSpc>
              <a:spcBef>
                <a:spcPts val="980"/>
              </a:spcBef>
              <a:spcAft>
                <a:spcPts val="0"/>
              </a:spcAft>
              <a:buSzPts val="1200"/>
              <a:buFont typeface="Times New Roman" panose="02020603050405020304" pitchFamily="18" charset="0"/>
              <a:buAutoNum type="arabicPeriod"/>
              <a:tabLst>
                <a:tab pos="303530" algn="l"/>
                <a:tab pos="304800" algn="l"/>
              </a:tabLst>
            </a:pPr>
            <a:r>
              <a:rPr lang="en-US" sz="1800" spc="0" dirty="0">
                <a:effectLst/>
                <a:latin typeface="Times New Roman" panose="02020603050405020304" pitchFamily="18" charset="0"/>
                <a:ea typeface="Times New Roman" panose="02020603050405020304" pitchFamily="18" charset="0"/>
              </a:rPr>
              <a:t>La </a:t>
            </a:r>
            <a:r>
              <a:rPr lang="en-US" sz="1800" spc="0" dirty="0" err="1">
                <a:effectLst/>
                <a:latin typeface="Times New Roman" panose="02020603050405020304" pitchFamily="18" charset="0"/>
                <a:ea typeface="Times New Roman" panose="02020603050405020304" pitchFamily="18" charset="0"/>
              </a:rPr>
              <a:t>Delfa</a:t>
            </a:r>
            <a:r>
              <a:rPr lang="en-US" sz="1800" spc="0" dirty="0">
                <a:effectLst/>
                <a:latin typeface="Times New Roman" panose="02020603050405020304" pitchFamily="18" charset="0"/>
                <a:ea typeface="Times New Roman" panose="02020603050405020304" pitchFamily="18" charset="0"/>
              </a:rPr>
              <a:t>, G. C., Catania, V., Monteleone, S., De Paz, J. F., and Bajo, J. (2015). “Computer vision based indoor navigation:</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 visual markers evaluation.” </a:t>
            </a:r>
            <a:r>
              <a:rPr lang="en-US" sz="1800" i="1" spc="0" dirty="0">
                <a:effectLst/>
                <a:latin typeface="Times New Roman" panose="02020603050405020304" pitchFamily="18" charset="0"/>
                <a:ea typeface="Times New Roman" panose="02020603050405020304" pitchFamily="18" charset="0"/>
              </a:rPr>
              <a:t>Ambient Intelligence-Software and Applications: 6th International Symposium on Ambient In- </a:t>
            </a:r>
            <a:r>
              <a:rPr lang="en-US" sz="1800" i="1" spc="0" dirty="0" err="1">
                <a:effectLst/>
                <a:latin typeface="Times New Roman" panose="02020603050405020304" pitchFamily="18" charset="0"/>
                <a:ea typeface="Times New Roman" panose="02020603050405020304" pitchFamily="18" charset="0"/>
              </a:rPr>
              <a:t>telligence</a:t>
            </a:r>
            <a:r>
              <a:rPr lang="en-US" sz="1800" i="1" spc="0" dirty="0">
                <a:effectLst/>
                <a:latin typeface="Times New Roman" panose="02020603050405020304" pitchFamily="18" charset="0"/>
                <a:ea typeface="Times New Roman" panose="02020603050405020304" pitchFamily="18" charset="0"/>
              </a:rPr>
              <a:t> (</a:t>
            </a:r>
            <a:r>
              <a:rPr lang="en-US" sz="1800" i="1" spc="0" dirty="0" err="1">
                <a:effectLst/>
                <a:latin typeface="Times New Roman" panose="02020603050405020304" pitchFamily="18" charset="0"/>
                <a:ea typeface="Times New Roman" panose="02020603050405020304" pitchFamily="18" charset="0"/>
              </a:rPr>
              <a:t>ISAmI</a:t>
            </a:r>
            <a:r>
              <a:rPr lang="en-US" sz="1800" i="1" spc="0" dirty="0">
                <a:effectLst/>
                <a:latin typeface="Times New Roman" panose="02020603050405020304" pitchFamily="18" charset="0"/>
                <a:ea typeface="Times New Roman" panose="02020603050405020304" pitchFamily="18" charset="0"/>
              </a:rPr>
              <a:t> 2015)</a:t>
            </a:r>
            <a:r>
              <a:rPr lang="en-US" sz="1800" spc="0" dirty="0">
                <a:effectLst/>
                <a:latin typeface="Times New Roman" panose="02020603050405020304" pitchFamily="18" charset="0"/>
                <a:ea typeface="Times New Roman" panose="02020603050405020304" pitchFamily="18" charset="0"/>
              </a:rPr>
              <a:t>, Springer. 165–173.</a:t>
            </a:r>
            <a:endParaRPr lang="en-IN" sz="1800" spc="0" dirty="0">
              <a:effectLst/>
              <a:latin typeface="Times New Roman" panose="02020603050405020304" pitchFamily="18" charset="0"/>
              <a:ea typeface="Times New Roman" panose="02020603050405020304" pitchFamily="18" charset="0"/>
            </a:endParaRPr>
          </a:p>
          <a:p>
            <a:pPr marL="342900" marR="887095" lvl="0" indent="-342900" algn="just">
              <a:lnSpc>
                <a:spcPct val="105000"/>
              </a:lnSpc>
              <a:spcBef>
                <a:spcPts val="975"/>
              </a:spcBef>
              <a:spcAft>
                <a:spcPts val="0"/>
              </a:spcAft>
              <a:buSzPts val="1200"/>
              <a:buFont typeface="Times New Roman" panose="02020603050405020304" pitchFamily="18" charset="0"/>
              <a:buAutoNum type="arabicPeriod"/>
              <a:tabLst>
                <a:tab pos="303530" algn="l"/>
                <a:tab pos="304800" algn="l"/>
              </a:tabLst>
            </a:pPr>
            <a:r>
              <a:rPr lang="en-US" sz="1800" spc="0" dirty="0" err="1">
                <a:effectLst/>
                <a:latin typeface="Times New Roman" panose="02020603050405020304" pitchFamily="18" charset="0"/>
                <a:ea typeface="Times New Roman" panose="02020603050405020304" pitchFamily="18" charset="0"/>
              </a:rPr>
              <a:t>Padiya</a:t>
            </a:r>
            <a:r>
              <a:rPr lang="en-US" sz="1800" spc="0" dirty="0">
                <a:effectLst/>
                <a:latin typeface="Times New Roman" panose="02020603050405020304" pitchFamily="18" charset="0"/>
                <a:ea typeface="Times New Roman" panose="02020603050405020304" pitchFamily="18" charset="0"/>
              </a:rPr>
              <a:t>,</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Gulhane</a:t>
            </a:r>
            <a:r>
              <a:rPr lang="en-US" sz="1800" spc="0" dirty="0">
                <a:effectLst/>
                <a:latin typeface="Times New Roman" panose="02020603050405020304" pitchFamily="18" charset="0"/>
                <a:ea typeface="Times New Roman" panose="02020603050405020304" pitchFamily="18" charset="0"/>
              </a:rPr>
              <a:t>,</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(2020). “</a:t>
            </a:r>
            <a:r>
              <a:rPr lang="en-US" sz="1800" spc="0" dirty="0" err="1">
                <a:effectLst/>
                <a:latin typeface="Times New Roman" panose="02020603050405020304" pitchFamily="18" charset="0"/>
                <a:ea typeface="Times New Roman" panose="02020603050405020304" pitchFamily="18" charset="0"/>
              </a:rPr>
              <a:t>Iot</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ble</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beacons: Demand,</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challenges,</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re- </a:t>
            </a:r>
            <a:r>
              <a:rPr lang="en-US" sz="1800" spc="-10" dirty="0" err="1">
                <a:effectLst/>
                <a:latin typeface="Times New Roman" panose="02020603050405020304" pitchFamily="18" charset="0"/>
                <a:ea typeface="Times New Roman" panose="02020603050405020304" pitchFamily="18" charset="0"/>
              </a:rPr>
              <a:t>quirements</a:t>
            </a:r>
            <a:r>
              <a:rPr lang="en-US" sz="1800" spc="-10" dirty="0">
                <a:effectLst/>
                <a:latin typeface="Times New Roman" panose="02020603050405020304" pitchFamily="18" charset="0"/>
                <a:ea typeface="Times New Roman" panose="02020603050405020304" pitchFamily="18" charset="0"/>
              </a:rPr>
              <a:t>, and</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research</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opportunities-planning-strategy.”</a:t>
            </a:r>
            <a:r>
              <a:rPr lang="en-US" sz="1800" spc="-2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2020</a:t>
            </a:r>
            <a:r>
              <a:rPr lang="en-US" sz="1800" i="1" spc="-2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IEEE</a:t>
            </a:r>
            <a:r>
              <a:rPr lang="en-US" sz="1800" i="1" spc="-2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9th</a:t>
            </a:r>
            <a:r>
              <a:rPr lang="en-US" sz="1800" i="1" spc="-2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International Conference</a:t>
            </a:r>
            <a:r>
              <a:rPr lang="en-US" sz="1800" i="1" spc="-4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on</a:t>
            </a:r>
            <a:r>
              <a:rPr lang="en-US" sz="1800" i="1" spc="-4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Communication</a:t>
            </a:r>
            <a:r>
              <a:rPr lang="en-US" sz="1800" i="1" spc="-4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Systems</a:t>
            </a:r>
            <a:r>
              <a:rPr lang="en-US" sz="1800" i="1" spc="-4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and</a:t>
            </a:r>
            <a:r>
              <a:rPr lang="en-US" sz="1800" i="1" spc="-4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Network</a:t>
            </a:r>
            <a:r>
              <a:rPr lang="en-US" sz="1800" i="1" spc="-4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Technologies</a:t>
            </a:r>
            <a:r>
              <a:rPr lang="en-US" sz="1800" i="1" spc="-4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(CSNT)</a:t>
            </a:r>
            <a:r>
              <a:rPr lang="en-US" sz="1800" spc="-10" dirty="0">
                <a:effectLst/>
                <a:latin typeface="Times New Roman" panose="02020603050405020304" pitchFamily="18" charset="0"/>
                <a:ea typeface="Times New Roman" panose="02020603050405020304" pitchFamily="18" charset="0"/>
              </a:rPr>
              <a:t>,</a:t>
            </a:r>
            <a:r>
              <a:rPr lang="en-US" sz="1800" spc="-4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IEEE.</a:t>
            </a:r>
            <a:r>
              <a:rPr lang="en-US" sz="1800" spc="-4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125–</a:t>
            </a:r>
            <a:r>
              <a:rPr lang="en-US" sz="1800" spc="-20" dirty="0">
                <a:effectLst/>
                <a:latin typeface="Times New Roman" panose="02020603050405020304" pitchFamily="18" charset="0"/>
                <a:ea typeface="Times New Roman" panose="02020603050405020304" pitchFamily="18" charset="0"/>
              </a:rPr>
              <a:t>129.</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US" altLang="en-US" sz="1600" dirty="0"/>
          </a:p>
        </p:txBody>
      </p:sp>
    </p:spTree>
    <p:extLst>
      <p:ext uri="{BB962C8B-B14F-4D97-AF65-F5344CB8AC3E}">
        <p14:creationId xmlns:p14="http://schemas.microsoft.com/office/powerpoint/2010/main" val="404528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2AF76D7-3A98-909B-B0D2-325843A9C2FA}"/>
              </a:ext>
            </a:extLst>
          </p:cNvPr>
          <p:cNvSpPr>
            <a:spLocks noGrp="1" noChangeArrowheads="1"/>
          </p:cNvSpPr>
          <p:nvPr>
            <p:ph type="title"/>
          </p:nvPr>
        </p:nvSpPr>
        <p:spPr>
          <a:xfrm>
            <a:off x="685800" y="846931"/>
            <a:ext cx="10795000" cy="808038"/>
          </a:xfrm>
        </p:spPr>
        <p:txBody>
          <a:bodyPr/>
          <a:lstStyle/>
          <a:p>
            <a:r>
              <a:rPr lang="en-IN" altLang="en-US" dirty="0"/>
              <a:t>References</a:t>
            </a:r>
          </a:p>
        </p:txBody>
      </p:sp>
      <p:sp>
        <p:nvSpPr>
          <p:cNvPr id="16387" name="Content Placeholder 2">
            <a:extLst>
              <a:ext uri="{FF2B5EF4-FFF2-40B4-BE49-F238E27FC236}">
                <a16:creationId xmlns:a16="http://schemas.microsoft.com/office/drawing/2014/main" id="{EAB13588-DAF1-0941-9AAA-4C8BC6C54696}"/>
              </a:ext>
            </a:extLst>
          </p:cNvPr>
          <p:cNvSpPr>
            <a:spLocks noGrp="1" noChangeArrowheads="1"/>
          </p:cNvSpPr>
          <p:nvPr>
            <p:ph idx="1"/>
          </p:nvPr>
        </p:nvSpPr>
        <p:spPr>
          <a:xfrm>
            <a:off x="685800" y="1635919"/>
            <a:ext cx="10506075" cy="3763963"/>
          </a:xfrm>
        </p:spPr>
        <p:txBody>
          <a:bodyPr/>
          <a:lstStyle/>
          <a:p>
            <a:pPr marL="342900" marR="887095" lvl="0" indent="-342900" algn="just">
              <a:lnSpc>
                <a:spcPct val="105000"/>
              </a:lnSpc>
              <a:spcBef>
                <a:spcPts val="1065"/>
              </a:spcBef>
              <a:spcAft>
                <a:spcPts val="0"/>
              </a:spcAft>
              <a:buSzPts val="1200"/>
              <a:buFont typeface="Times New Roman" panose="02020603050405020304" pitchFamily="18" charset="0"/>
              <a:buAutoNum type="arabicPeriod"/>
              <a:tabLst>
                <a:tab pos="303530" algn="l"/>
                <a:tab pos="304800" algn="l"/>
              </a:tabLst>
            </a:pPr>
            <a:r>
              <a:rPr lang="en-US" sz="1800" spc="0" dirty="0">
                <a:effectLst/>
                <a:latin typeface="Times New Roman" panose="02020603050405020304" pitchFamily="18" charset="0"/>
                <a:ea typeface="Times New Roman" panose="02020603050405020304" pitchFamily="18" charset="0"/>
              </a:rPr>
              <a:t>Song,</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Lee,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Lee,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S.-H.,</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Choi,</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M.-H.,</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Hong,</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(2018).</a:t>
            </a:r>
            <a:r>
              <a:rPr lang="en-US" sz="1800" spc="1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“Implementation</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 android application for indoor positioning system with </a:t>
            </a:r>
            <a:r>
              <a:rPr lang="en-US" sz="1800" spc="0" dirty="0" err="1">
                <a:effectLst/>
                <a:latin typeface="Times New Roman" panose="02020603050405020304" pitchFamily="18" charset="0"/>
                <a:ea typeface="Times New Roman" panose="02020603050405020304" pitchFamily="18" charset="0"/>
              </a:rPr>
              <a:t>estimote</a:t>
            </a:r>
            <a:r>
              <a:rPr lang="en-US" sz="1800" spc="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ble</a:t>
            </a:r>
            <a:r>
              <a:rPr lang="en-US" sz="1800" spc="0" dirty="0">
                <a:effectLst/>
                <a:latin typeface="Times New Roman" panose="02020603050405020304" pitchFamily="18" charset="0"/>
                <a:ea typeface="Times New Roman" panose="02020603050405020304" pitchFamily="18" charset="0"/>
              </a:rPr>
              <a:t> beacons.” </a:t>
            </a:r>
            <a:r>
              <a:rPr lang="en-US" sz="1800" i="1" spc="0" dirty="0">
                <a:effectLst/>
                <a:latin typeface="Times New Roman" panose="02020603050405020304" pitchFamily="18" charset="0"/>
                <a:ea typeface="Times New Roman" panose="02020603050405020304" pitchFamily="18" charset="0"/>
              </a:rPr>
              <a:t>Journal of Internet Technology</a:t>
            </a:r>
            <a:r>
              <a:rPr lang="en-US" sz="1800" spc="0" dirty="0">
                <a:effectLst/>
                <a:latin typeface="Times New Roman" panose="02020603050405020304" pitchFamily="18" charset="0"/>
                <a:ea typeface="Times New Roman" panose="02020603050405020304" pitchFamily="18" charset="0"/>
              </a:rPr>
              <a:t>, 19(3), 871–878.</a:t>
            </a:r>
            <a:endParaRPr lang="en-IN" sz="1800" spc="0" dirty="0">
              <a:effectLst/>
              <a:latin typeface="Times New Roman" panose="02020603050405020304" pitchFamily="18" charset="0"/>
              <a:ea typeface="Times New Roman" panose="02020603050405020304" pitchFamily="18" charset="0"/>
            </a:endParaRPr>
          </a:p>
          <a:p>
            <a:pPr marL="342900" marR="887095" lvl="0" indent="-342900" algn="just">
              <a:lnSpc>
                <a:spcPct val="105000"/>
              </a:lnSpc>
              <a:spcBef>
                <a:spcPts val="980"/>
              </a:spcBef>
              <a:spcAft>
                <a:spcPts val="0"/>
              </a:spcAft>
              <a:buSzPts val="1200"/>
              <a:buFont typeface="Times New Roman" panose="02020603050405020304" pitchFamily="18" charset="0"/>
              <a:buAutoNum type="arabicPeriod"/>
              <a:tabLst>
                <a:tab pos="303530" algn="l"/>
                <a:tab pos="304800" algn="l"/>
              </a:tabLst>
            </a:pPr>
            <a:r>
              <a:rPr lang="en-US" sz="1800" spc="0" dirty="0">
                <a:effectLst/>
                <a:latin typeface="Times New Roman" panose="02020603050405020304" pitchFamily="18" charset="0"/>
                <a:ea typeface="Times New Roman" panose="02020603050405020304" pitchFamily="18" charset="0"/>
              </a:rPr>
              <a:t>Sun, M., </a:t>
            </a:r>
            <a:r>
              <a:rPr lang="en-US" sz="1800" spc="0" dirty="0" err="1">
                <a:effectLst/>
                <a:latin typeface="Times New Roman" panose="02020603050405020304" pitchFamily="18" charset="0"/>
                <a:ea typeface="Times New Roman" panose="02020603050405020304" pitchFamily="18" charset="0"/>
              </a:rPr>
              <a:t>Kamoto</a:t>
            </a:r>
            <a:r>
              <a:rPr lang="en-US" sz="1800" spc="0" dirty="0">
                <a:effectLst/>
                <a:latin typeface="Times New Roman" panose="02020603050405020304" pitchFamily="18" charset="0"/>
                <a:ea typeface="Times New Roman" panose="02020603050405020304" pitchFamily="18" charset="0"/>
              </a:rPr>
              <a:t>, K. M., Liu, Q., Liu, X., and Qi, L. (2020).</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“Application of blue- tooth low energy beacons and fog computing for smarter environments in emerging economies.”</a:t>
            </a:r>
            <a:r>
              <a:rPr lang="en-US" sz="1800" spc="-2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Cloud</a:t>
            </a:r>
            <a:r>
              <a:rPr lang="en-US" sz="1800" i="1" spc="-2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Computing,</a:t>
            </a:r>
            <a:r>
              <a:rPr lang="en-US" sz="1800" i="1" spc="-1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Smart</a:t>
            </a:r>
            <a:r>
              <a:rPr lang="en-US" sz="1800" i="1" spc="-2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Grid</a:t>
            </a:r>
            <a:r>
              <a:rPr lang="en-US" sz="1800" i="1" spc="-2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and</a:t>
            </a:r>
            <a:r>
              <a:rPr lang="en-US" sz="1800" i="1" spc="-2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Innovative</a:t>
            </a:r>
            <a:r>
              <a:rPr lang="en-US" sz="1800" i="1" spc="-2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Frontiers</a:t>
            </a:r>
            <a:r>
              <a:rPr lang="en-US" sz="1800" i="1" spc="-2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in</a:t>
            </a:r>
            <a:r>
              <a:rPr lang="en-US" sz="1800" i="1" spc="-25" dirty="0">
                <a:effectLst/>
                <a:latin typeface="Times New Roman" panose="02020603050405020304" pitchFamily="18" charset="0"/>
                <a:ea typeface="Times New Roman" panose="02020603050405020304" pitchFamily="18" charset="0"/>
              </a:rPr>
              <a:t> </a:t>
            </a:r>
            <a:r>
              <a:rPr lang="en-US" sz="1800" i="1" spc="0" dirty="0" err="1">
                <a:effectLst/>
                <a:latin typeface="Times New Roman" panose="02020603050405020304" pitchFamily="18" charset="0"/>
                <a:ea typeface="Times New Roman" panose="02020603050405020304" pitchFamily="18" charset="0"/>
              </a:rPr>
              <a:t>Telecommuni</a:t>
            </a:r>
            <a:r>
              <a:rPr lang="en-US" sz="1800" i="1" spc="0" dirty="0">
                <a:effectLst/>
                <a:latin typeface="Times New Roman" panose="02020603050405020304" pitchFamily="18" charset="0"/>
                <a:ea typeface="Times New Roman" panose="02020603050405020304" pitchFamily="18" charset="0"/>
              </a:rPr>
              <a:t>- cations:</a:t>
            </a:r>
            <a:r>
              <a:rPr lang="en-US" sz="1800" i="1" spc="20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9th EAI International Conference, </a:t>
            </a:r>
            <a:r>
              <a:rPr lang="en-US" sz="1800" i="1" spc="0" dirty="0" err="1">
                <a:effectLst/>
                <a:latin typeface="Times New Roman" panose="02020603050405020304" pitchFamily="18" charset="0"/>
                <a:ea typeface="Times New Roman" panose="02020603050405020304" pitchFamily="18" charset="0"/>
              </a:rPr>
              <a:t>CloudComp</a:t>
            </a:r>
            <a:r>
              <a:rPr lang="en-US" sz="1800" i="1" spc="0" dirty="0">
                <a:effectLst/>
                <a:latin typeface="Times New Roman" panose="02020603050405020304" pitchFamily="18" charset="0"/>
                <a:ea typeface="Times New Roman" panose="02020603050405020304" pitchFamily="18" charset="0"/>
              </a:rPr>
              <a:t> 2019, and 4th EAI Interna- </a:t>
            </a:r>
            <a:r>
              <a:rPr lang="en-US" sz="1800" i="1" spc="0" dirty="0" err="1">
                <a:effectLst/>
                <a:latin typeface="Times New Roman" panose="02020603050405020304" pitchFamily="18" charset="0"/>
                <a:ea typeface="Times New Roman" panose="02020603050405020304" pitchFamily="18" charset="0"/>
              </a:rPr>
              <a:t>tional</a:t>
            </a:r>
            <a:r>
              <a:rPr lang="en-US" sz="1800" i="1" spc="-6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Conference,</a:t>
            </a:r>
            <a:r>
              <a:rPr lang="en-US" sz="1800" i="1" spc="-55" dirty="0">
                <a:effectLst/>
                <a:latin typeface="Times New Roman" panose="02020603050405020304" pitchFamily="18" charset="0"/>
                <a:ea typeface="Times New Roman" panose="02020603050405020304" pitchFamily="18" charset="0"/>
              </a:rPr>
              <a:t> </a:t>
            </a:r>
            <a:r>
              <a:rPr lang="en-US" sz="1800" i="1" spc="0" dirty="0" err="1">
                <a:effectLst/>
                <a:latin typeface="Times New Roman" panose="02020603050405020304" pitchFamily="18" charset="0"/>
                <a:ea typeface="Times New Roman" panose="02020603050405020304" pitchFamily="18" charset="0"/>
              </a:rPr>
              <a:t>SmartGIFT</a:t>
            </a:r>
            <a:r>
              <a:rPr lang="en-US" sz="1800" i="1" spc="-6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2019,</a:t>
            </a:r>
            <a:r>
              <a:rPr lang="en-US" sz="1800" i="1" spc="-5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Beijing,</a:t>
            </a:r>
            <a:r>
              <a:rPr lang="en-US" sz="1800" i="1" spc="-5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China,</a:t>
            </a:r>
            <a:r>
              <a:rPr lang="en-US" sz="1800" i="1" spc="-5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December</a:t>
            </a:r>
            <a:r>
              <a:rPr lang="en-US" sz="1800" i="1" spc="-6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4-5,</a:t>
            </a:r>
            <a:r>
              <a:rPr lang="en-US" sz="1800" i="1" spc="-5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2019,</a:t>
            </a:r>
            <a:r>
              <a:rPr lang="en-US" sz="1800" i="1" spc="-5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and</a:t>
            </a:r>
            <a:r>
              <a:rPr lang="en-US" sz="1800" i="1" spc="-6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Decem- </a:t>
            </a:r>
            <a:r>
              <a:rPr lang="en-US" sz="1800" i="1" spc="0" dirty="0" err="1">
                <a:effectLst/>
                <a:latin typeface="Times New Roman" panose="02020603050405020304" pitchFamily="18" charset="0"/>
                <a:ea typeface="Times New Roman" panose="02020603050405020304" pitchFamily="18" charset="0"/>
              </a:rPr>
              <a:t>ber</a:t>
            </a:r>
            <a:r>
              <a:rPr lang="en-US" sz="1800" i="1" spc="0" dirty="0">
                <a:effectLst/>
                <a:latin typeface="Times New Roman" panose="02020603050405020304" pitchFamily="18" charset="0"/>
                <a:ea typeface="Times New Roman" panose="02020603050405020304" pitchFamily="18" charset="0"/>
              </a:rPr>
              <a:t> 21-22, 2019 9</a:t>
            </a:r>
            <a:r>
              <a:rPr lang="en-US" sz="1800" spc="0" dirty="0">
                <a:effectLst/>
                <a:latin typeface="Times New Roman" panose="02020603050405020304" pitchFamily="18" charset="0"/>
                <a:ea typeface="Times New Roman" panose="02020603050405020304" pitchFamily="18" charset="0"/>
              </a:rPr>
              <a:t>, Springer. 101–110.</a:t>
            </a:r>
            <a:endParaRPr lang="en-IN" sz="1800" spc="0" dirty="0">
              <a:effectLst/>
              <a:latin typeface="Times New Roman" panose="02020603050405020304" pitchFamily="18" charset="0"/>
              <a:ea typeface="Times New Roman" panose="02020603050405020304" pitchFamily="18" charset="0"/>
            </a:endParaRPr>
          </a:p>
          <a:p>
            <a:pPr marL="342900" marR="887095" lvl="0" indent="-342900" algn="just">
              <a:lnSpc>
                <a:spcPct val="105000"/>
              </a:lnSpc>
              <a:spcBef>
                <a:spcPts val="970"/>
              </a:spcBef>
              <a:spcAft>
                <a:spcPts val="0"/>
              </a:spcAft>
              <a:buSzPts val="1200"/>
              <a:buFont typeface="Times New Roman" panose="02020603050405020304" pitchFamily="18" charset="0"/>
              <a:buAutoNum type="arabicPeriod"/>
              <a:tabLst>
                <a:tab pos="303530" algn="l"/>
                <a:tab pos="304800" algn="l"/>
              </a:tabLst>
            </a:pPr>
            <a:r>
              <a:rPr lang="en-US" sz="1800" spc="0" dirty="0">
                <a:effectLst/>
                <a:latin typeface="Times New Roman" panose="02020603050405020304" pitchFamily="18" charset="0"/>
                <a:ea typeface="Times New Roman" panose="02020603050405020304" pitchFamily="18" charset="0"/>
              </a:rPr>
              <a:t>Swathi,</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a:t>
            </a:r>
            <a:r>
              <a:rPr lang="en-US" sz="1800" spc="-2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Kamsali</a:t>
            </a:r>
            <a:r>
              <a:rPr lang="en-US" sz="1800" spc="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Gayathri,</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Lakshmi,</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(2023).</a:t>
            </a:r>
            <a:r>
              <a:rPr lang="en-US" sz="1800" spc="1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“Design</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imple</a:t>
            </a:r>
            <a:r>
              <a:rPr lang="en-US" sz="1800" spc="0" dirty="0">
                <a:effectLst/>
                <a:latin typeface="Times New Roman" panose="02020603050405020304" pitchFamily="18" charset="0"/>
                <a:ea typeface="Times New Roman" panose="02020603050405020304" pitchFamily="18" charset="0"/>
              </a:rPr>
              <a:t>- mentation</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a:t>
            </a:r>
            <a:r>
              <a:rPr lang="en-US" sz="1800" spc="-6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iot</a:t>
            </a:r>
            <a:r>
              <a:rPr lang="en-US" sz="1800" spc="0" dirty="0">
                <a:effectLst/>
                <a:latin typeface="Times New Roman" panose="02020603050405020304" pitchFamily="18" charset="0"/>
                <a:ea typeface="Times New Roman" panose="02020603050405020304" pitchFamily="18" charset="0"/>
              </a:rPr>
              <a:t>-enabled</a:t>
            </a:r>
            <a:r>
              <a:rPr lang="en-US" sz="1800" spc="-6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bluetooth</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robot</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car</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with</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obstacle</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avoidance.”</a:t>
            </a:r>
            <a:r>
              <a:rPr lang="en-US" sz="1800" spc="-6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International Journal of Intelligent Systems and Applications in Engineering</a:t>
            </a:r>
            <a:r>
              <a:rPr lang="en-US" sz="1800" spc="0" dirty="0">
                <a:effectLst/>
                <a:latin typeface="Times New Roman" panose="02020603050405020304" pitchFamily="18" charset="0"/>
                <a:ea typeface="Times New Roman" panose="02020603050405020304" pitchFamily="18" charset="0"/>
              </a:rPr>
              <a:t>, 11(6s), 13–22.</a:t>
            </a:r>
            <a:endParaRPr lang="en-IN" sz="1800" dirty="0">
              <a:latin typeface="Times New Roman" panose="02020603050405020304" pitchFamily="18" charset="0"/>
              <a:ea typeface="Times New Roman" panose="02020603050405020304" pitchFamily="18" charset="0"/>
            </a:endParaRPr>
          </a:p>
          <a:p>
            <a:pPr marL="342900" marR="887095" lvl="0" indent="-342900" algn="just">
              <a:lnSpc>
                <a:spcPct val="105000"/>
              </a:lnSpc>
              <a:spcBef>
                <a:spcPts val="970"/>
              </a:spcBef>
              <a:spcAft>
                <a:spcPts val="0"/>
              </a:spcAft>
              <a:buSzPts val="1200"/>
              <a:buFont typeface="Times New Roman" panose="02020603050405020304" pitchFamily="18" charset="0"/>
              <a:buAutoNum type="arabicPeriod"/>
              <a:tabLst>
                <a:tab pos="303530" algn="l"/>
                <a:tab pos="304800" algn="l"/>
              </a:tabLst>
            </a:pPr>
            <a:r>
              <a:rPr lang="en-US" sz="1800" dirty="0">
                <a:effectLst/>
                <a:latin typeface="Times New Roman" panose="02020603050405020304" pitchFamily="18" charset="0"/>
                <a:ea typeface="Times New Roman" panose="02020603050405020304" pitchFamily="18" charset="0"/>
              </a:rPr>
              <a:t>Thapa, K. and Case, S. (2003).</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indoor positioning service for </a:t>
            </a:r>
            <a:r>
              <a:rPr lang="en-US" sz="1800" dirty="0" err="1">
                <a:effectLst/>
                <a:latin typeface="Times New Roman" panose="02020603050405020304" pitchFamily="18" charset="0"/>
                <a:ea typeface="Times New Roman" panose="02020603050405020304" pitchFamily="18" charset="0"/>
              </a:rPr>
              <a:t>bluetooth</a:t>
            </a:r>
            <a:r>
              <a:rPr lang="en-US" sz="1800" dirty="0">
                <a:effectLst/>
                <a:latin typeface="Times New Roman" panose="02020603050405020304" pitchFamily="18" charset="0"/>
                <a:ea typeface="Times New Roman" panose="02020603050405020304" pitchFamily="18" charset="0"/>
              </a:rPr>
              <a:t> ad hoc networks.” </a:t>
            </a:r>
            <a:r>
              <a:rPr lang="en-US" sz="1800" i="1" dirty="0">
                <a:effectLst/>
                <a:latin typeface="Times New Roman" panose="02020603050405020304" pitchFamily="18" charset="0"/>
                <a:ea typeface="Times New Roman" panose="02020603050405020304" pitchFamily="18" charset="0"/>
              </a:rPr>
              <a:t>Midwest Instruction and Computing Symposium, MICS</a:t>
            </a:r>
            <a:endParaRPr lang="en-US" altLang="en-US" sz="1800" dirty="0"/>
          </a:p>
        </p:txBody>
      </p:sp>
    </p:spTree>
    <p:extLst>
      <p:ext uri="{BB962C8B-B14F-4D97-AF65-F5344CB8AC3E}">
        <p14:creationId xmlns:p14="http://schemas.microsoft.com/office/powerpoint/2010/main" val="25324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99CAD-0B3A-2899-F598-5A4245FC56CB}"/>
              </a:ext>
            </a:extLst>
          </p:cNvPr>
          <p:cNvSpPr txBox="1">
            <a:spLocks noChangeArrowheads="1"/>
          </p:cNvSpPr>
          <p:nvPr/>
        </p:nvSpPr>
        <p:spPr>
          <a:xfrm>
            <a:off x="1320800" y="1219200"/>
            <a:ext cx="9652000" cy="808038"/>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r>
              <a:rPr lang="en-US" altLang="en-US" kern="0" dirty="0"/>
              <a:t>Objective</a:t>
            </a:r>
            <a:endParaRPr lang="en-IN" altLang="en-US" kern="0" dirty="0"/>
          </a:p>
        </p:txBody>
      </p:sp>
      <p:sp>
        <p:nvSpPr>
          <p:cNvPr id="10" name="Content Placeholder 2">
            <a:extLst>
              <a:ext uri="{FF2B5EF4-FFF2-40B4-BE49-F238E27FC236}">
                <a16:creationId xmlns:a16="http://schemas.microsoft.com/office/drawing/2014/main" id="{00FA9BC7-D98A-3AAB-DA09-1E66C3937E73}"/>
              </a:ext>
            </a:extLst>
          </p:cNvPr>
          <p:cNvSpPr txBox="1">
            <a:spLocks noChangeArrowheads="1"/>
          </p:cNvSpPr>
          <p:nvPr/>
        </p:nvSpPr>
        <p:spPr>
          <a:xfrm>
            <a:off x="1047750" y="2209800"/>
            <a:ext cx="10096500" cy="3763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just">
              <a:lnSpc>
                <a:spcPct val="150000"/>
              </a:lnSpc>
              <a:buNone/>
            </a:pPr>
            <a:r>
              <a:rPr lang="en-GB" altLang="en-US" sz="2400" kern="0" dirty="0"/>
              <a:t> To develop an indoor navigation app designed to enhance the user experience by assisting clients with seamless navigation inside a building.</a:t>
            </a:r>
          </a:p>
        </p:txBody>
      </p:sp>
    </p:spTree>
    <p:extLst>
      <p:ext uri="{BB962C8B-B14F-4D97-AF65-F5344CB8AC3E}">
        <p14:creationId xmlns:p14="http://schemas.microsoft.com/office/powerpoint/2010/main" val="354177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99CAD-0B3A-2899-F598-5A4245FC56CB}"/>
              </a:ext>
            </a:extLst>
          </p:cNvPr>
          <p:cNvSpPr txBox="1">
            <a:spLocks noChangeArrowheads="1"/>
          </p:cNvSpPr>
          <p:nvPr/>
        </p:nvSpPr>
        <p:spPr>
          <a:xfrm>
            <a:off x="1320800" y="1219200"/>
            <a:ext cx="9652000" cy="808038"/>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r>
              <a:rPr lang="en-US" altLang="en-US" kern="0" dirty="0"/>
              <a:t>Issue Mentioned</a:t>
            </a:r>
            <a:endParaRPr lang="en-IN" altLang="en-US" kern="0" dirty="0"/>
          </a:p>
        </p:txBody>
      </p:sp>
      <p:sp>
        <p:nvSpPr>
          <p:cNvPr id="10" name="Content Placeholder 2">
            <a:extLst>
              <a:ext uri="{FF2B5EF4-FFF2-40B4-BE49-F238E27FC236}">
                <a16:creationId xmlns:a16="http://schemas.microsoft.com/office/drawing/2014/main" id="{00FA9BC7-D98A-3AAB-DA09-1E66C3937E73}"/>
              </a:ext>
            </a:extLst>
          </p:cNvPr>
          <p:cNvSpPr txBox="1">
            <a:spLocks noChangeArrowheads="1"/>
          </p:cNvSpPr>
          <p:nvPr/>
        </p:nvSpPr>
        <p:spPr>
          <a:xfrm>
            <a:off x="1047750" y="2209800"/>
            <a:ext cx="10096500" cy="3763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just">
              <a:lnSpc>
                <a:spcPct val="150000"/>
              </a:lnSpc>
              <a:buNone/>
            </a:pPr>
            <a:r>
              <a:rPr lang="en-GB" altLang="en-US" sz="2400" kern="0" dirty="0"/>
              <a:t>What happens when the user stands in a dead zone in between two </a:t>
            </a:r>
            <a:r>
              <a:rPr lang="en-GB" altLang="en-US" sz="2400" kern="0" dirty="0" err="1"/>
              <a:t>bluetooth</a:t>
            </a:r>
            <a:r>
              <a:rPr lang="en-GB" altLang="en-US" sz="2400" kern="0" dirty="0"/>
              <a:t> beacons?</a:t>
            </a:r>
          </a:p>
          <a:p>
            <a:pPr marL="0" indent="0" algn="just">
              <a:lnSpc>
                <a:spcPct val="150000"/>
              </a:lnSpc>
              <a:buNone/>
            </a:pPr>
            <a:r>
              <a:rPr lang="en-GB" altLang="en-US" sz="2000" kern="0" dirty="0"/>
              <a:t>When standing in a dead zone between two Bluetooth beacons, the user's location can't be accurately determined, so it's typically inferred from the last known beacon signal. This means the location will remain fixed to the previous beacon until the user moves within range of another beacon or a different location tracking method is used.</a:t>
            </a:r>
          </a:p>
          <a:p>
            <a:pPr marL="0" indent="0" algn="just">
              <a:lnSpc>
                <a:spcPct val="150000"/>
              </a:lnSpc>
              <a:buNone/>
            </a:pPr>
            <a:endParaRPr lang="en-GB" altLang="en-US" sz="2400" kern="0" dirty="0"/>
          </a:p>
        </p:txBody>
      </p:sp>
    </p:spTree>
    <p:extLst>
      <p:ext uri="{BB962C8B-B14F-4D97-AF65-F5344CB8AC3E}">
        <p14:creationId xmlns:p14="http://schemas.microsoft.com/office/powerpoint/2010/main" val="35744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19200BB-EBDE-536B-0D62-2E38D1DA4346}"/>
              </a:ext>
            </a:extLst>
          </p:cNvPr>
          <p:cNvSpPr txBox="1">
            <a:spLocks noChangeArrowheads="1"/>
          </p:cNvSpPr>
          <p:nvPr/>
        </p:nvSpPr>
        <p:spPr>
          <a:xfrm>
            <a:off x="1320800" y="1219200"/>
            <a:ext cx="9652000" cy="808038"/>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r>
              <a:rPr lang="en-US" altLang="en-US" kern="0" dirty="0"/>
              <a:t>Problem Statement</a:t>
            </a:r>
            <a:endParaRPr lang="en-IN" altLang="en-US" kern="0" dirty="0"/>
          </a:p>
        </p:txBody>
      </p:sp>
      <p:sp>
        <p:nvSpPr>
          <p:cNvPr id="5" name="TextBox 4">
            <a:extLst>
              <a:ext uri="{FF2B5EF4-FFF2-40B4-BE49-F238E27FC236}">
                <a16:creationId xmlns:a16="http://schemas.microsoft.com/office/drawing/2014/main" id="{6E26B577-A026-CB27-CC15-39462167560E}"/>
              </a:ext>
            </a:extLst>
          </p:cNvPr>
          <p:cNvSpPr txBox="1"/>
          <p:nvPr/>
        </p:nvSpPr>
        <p:spPr>
          <a:xfrm>
            <a:off x="736600" y="2514600"/>
            <a:ext cx="10820400" cy="2241960"/>
          </a:xfrm>
          <a:prstGeom prst="rect">
            <a:avLst/>
          </a:prstGeom>
          <a:noFill/>
        </p:spPr>
        <p:txBody>
          <a:bodyPr wrap="square" lIns="91440" tIns="45720" rIns="91440" bIns="45720" anchor="t">
            <a:spAutoFit/>
          </a:bodyPr>
          <a:lstStyle/>
          <a:p>
            <a:pPr algn="just">
              <a:lnSpc>
                <a:spcPct val="150000"/>
              </a:lnSpc>
            </a:pPr>
            <a:r>
              <a:rPr lang="en-GB" sz="2400" dirty="0">
                <a:latin typeface="+mn-lt"/>
              </a:rPr>
              <a:t>1. To create an innovative indoor navigation system that </a:t>
            </a:r>
            <a:r>
              <a:rPr lang="en-GB" sz="2400" b="1" u="sng" dirty="0">
                <a:latin typeface="+mn-lt"/>
              </a:rPr>
              <a:t>reduces the time</a:t>
            </a:r>
            <a:r>
              <a:rPr lang="en-GB" sz="2400" dirty="0">
                <a:latin typeface="+mn-lt"/>
              </a:rPr>
              <a:t> spent in searching location in  building.</a:t>
            </a:r>
          </a:p>
          <a:p>
            <a:pPr algn="just">
              <a:lnSpc>
                <a:spcPct val="150000"/>
              </a:lnSpc>
            </a:pPr>
            <a:r>
              <a:rPr lang="en-GB" sz="2400" dirty="0">
                <a:latin typeface="+mn-lt"/>
              </a:rPr>
              <a:t>2. To design and implement</a:t>
            </a:r>
            <a:r>
              <a:rPr lang="en-GB" sz="2400" b="1" u="sng" dirty="0">
                <a:latin typeface="+mn-lt"/>
              </a:rPr>
              <a:t> indoor navigation app</a:t>
            </a:r>
            <a:r>
              <a:rPr lang="en-GB" sz="2400" dirty="0">
                <a:latin typeface="+mn-lt"/>
              </a:rPr>
              <a:t> to assist the clients in finding location efficiently.</a:t>
            </a:r>
          </a:p>
        </p:txBody>
      </p:sp>
    </p:spTree>
    <p:extLst>
      <p:ext uri="{BB962C8B-B14F-4D97-AF65-F5344CB8AC3E}">
        <p14:creationId xmlns:p14="http://schemas.microsoft.com/office/powerpoint/2010/main" val="310266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923DED3-4B32-95CB-1E0C-ED5CF3404925}"/>
              </a:ext>
            </a:extLst>
          </p:cNvPr>
          <p:cNvSpPr>
            <a:spLocks noGrp="1" noChangeArrowheads="1"/>
          </p:cNvSpPr>
          <p:nvPr>
            <p:ph type="title"/>
          </p:nvPr>
        </p:nvSpPr>
        <p:spPr/>
        <p:txBody>
          <a:bodyPr/>
          <a:lstStyle/>
          <a:p>
            <a:r>
              <a:rPr lang="en-US" altLang="en-US" dirty="0"/>
              <a:t>Motivation</a:t>
            </a:r>
            <a:endParaRPr lang="en-IN" altLang="en-US" dirty="0"/>
          </a:p>
        </p:txBody>
      </p:sp>
      <p:sp>
        <p:nvSpPr>
          <p:cNvPr id="7171" name="Content Placeholder 2">
            <a:extLst>
              <a:ext uri="{FF2B5EF4-FFF2-40B4-BE49-F238E27FC236}">
                <a16:creationId xmlns:a16="http://schemas.microsoft.com/office/drawing/2014/main" id="{F80CAF63-668C-75AB-C78E-990650162A0D}"/>
              </a:ext>
            </a:extLst>
          </p:cNvPr>
          <p:cNvSpPr>
            <a:spLocks noGrp="1" noChangeArrowheads="1"/>
          </p:cNvSpPr>
          <p:nvPr>
            <p:ph idx="1"/>
          </p:nvPr>
        </p:nvSpPr>
        <p:spPr>
          <a:xfrm>
            <a:off x="1295400" y="1860549"/>
            <a:ext cx="10020300" cy="3763963"/>
          </a:xfrm>
        </p:spPr>
        <p:txBody>
          <a:bodyPr/>
          <a:lstStyle/>
          <a:p>
            <a:pPr>
              <a:lnSpc>
                <a:spcPct val="150000"/>
              </a:lnSpc>
            </a:pPr>
            <a:r>
              <a:rPr lang="en-GB" altLang="en-US" sz="2400" dirty="0"/>
              <a:t>Customer Convenience</a:t>
            </a:r>
          </a:p>
          <a:p>
            <a:pPr>
              <a:lnSpc>
                <a:spcPct val="150000"/>
              </a:lnSpc>
            </a:pPr>
            <a:r>
              <a:rPr lang="en-GB" altLang="en-US" sz="2400" dirty="0"/>
              <a:t>Reduce the manpower</a:t>
            </a:r>
          </a:p>
          <a:p>
            <a:pPr>
              <a:lnSpc>
                <a:spcPct val="150000"/>
              </a:lnSpc>
            </a:pPr>
            <a:r>
              <a:rPr lang="en-GB" altLang="en-US" sz="2400" dirty="0"/>
              <a:t>Efficiency </a:t>
            </a:r>
          </a:p>
          <a:p>
            <a:pPr>
              <a:lnSpc>
                <a:spcPct val="150000"/>
              </a:lnSpc>
            </a:pPr>
            <a:r>
              <a:rPr lang="en-GB" altLang="en-US" sz="2400" dirty="0"/>
              <a:t>Data analytics</a:t>
            </a:r>
          </a:p>
          <a:p>
            <a:pPr>
              <a:lnSpc>
                <a:spcPct val="150000"/>
              </a:lnSpc>
            </a:pPr>
            <a:r>
              <a:rPr lang="en-GB" altLang="en-US" sz="2400" dirty="0"/>
              <a:t>Social distance </a:t>
            </a:r>
          </a:p>
          <a:p>
            <a:pPr marL="0" indent="0">
              <a:lnSpc>
                <a:spcPct val="150000"/>
              </a:lnSpc>
              <a:buFontTx/>
              <a:buNone/>
            </a:pPr>
            <a:endParaRPr lang="en-I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9FCD67-A17F-E269-7BA1-B8E2FB6C9DC1}"/>
              </a:ext>
            </a:extLst>
          </p:cNvPr>
          <p:cNvSpPr>
            <a:spLocks noGrp="1"/>
          </p:cNvSpPr>
          <p:nvPr>
            <p:ph idx="1"/>
          </p:nvPr>
        </p:nvSpPr>
        <p:spPr>
          <a:xfrm>
            <a:off x="500743" y="2080986"/>
            <a:ext cx="11081657" cy="3763963"/>
          </a:xfrm>
        </p:spPr>
        <p:txBody>
          <a:bodyPr/>
          <a:lstStyle/>
          <a:p>
            <a:pPr marL="0" indent="0">
              <a:buNone/>
            </a:pPr>
            <a:r>
              <a:rPr lang="en-IN" sz="2000" i="0" dirty="0">
                <a:effectLst/>
                <a:latin typeface="+mj-lt"/>
              </a:rPr>
              <a:t>1.Comprehensive Integration of Technologies:</a:t>
            </a:r>
            <a:br>
              <a:rPr lang="en-IN" sz="2000" i="0" dirty="0">
                <a:effectLst/>
                <a:latin typeface="+mj-lt"/>
              </a:rPr>
            </a:br>
            <a:r>
              <a:rPr lang="en-IN" sz="2000" i="0" dirty="0">
                <a:effectLst/>
                <a:latin typeface="+mj-lt"/>
              </a:rPr>
              <a:t>	Existing studies often focus on individual technologies in isolation. Our project bridges the gap by integrating Android apps, ESP32 Bluetooth beacons, cloud processing, gyroscope, and RSSI-based positioning into a cohesive system, providing a comprehensive solution for supermarket navigation.</a:t>
            </a:r>
            <a:br>
              <a:rPr lang="en-IN" sz="2000" i="0" dirty="0">
                <a:effectLst/>
                <a:latin typeface="+mj-lt"/>
              </a:rPr>
            </a:br>
            <a:br>
              <a:rPr lang="en-IN" sz="2000" i="0" dirty="0">
                <a:effectLst/>
                <a:latin typeface="+mj-lt"/>
              </a:rPr>
            </a:br>
            <a:r>
              <a:rPr lang="en-IN" sz="2000" i="0" dirty="0">
                <a:effectLst/>
                <a:latin typeface="+mj-lt"/>
              </a:rPr>
              <a:t>2. User-Centric Approach:</a:t>
            </a:r>
            <a:br>
              <a:rPr lang="en-IN" sz="2000" i="0" dirty="0">
                <a:effectLst/>
                <a:latin typeface="+mj-lt"/>
              </a:rPr>
            </a:br>
            <a:r>
              <a:rPr lang="en-IN" sz="2000" i="0" dirty="0">
                <a:effectLst/>
                <a:latin typeface="+mj-lt"/>
              </a:rPr>
              <a:t>	</a:t>
            </a:r>
            <a:r>
              <a:rPr lang="en-US" sz="2000" i="0" dirty="0">
                <a:effectLst/>
                <a:latin typeface="+mj-lt"/>
              </a:rPr>
              <a:t>Many navigation systems lack a user-centric perspective, leading to suboptimal user experiences. Our solution prioritizes user needs by introducing a streamlined app interface, real-time directional guidance, and personalized route optimization, addressing the research gap in user-centric design for supermarket navigation.</a:t>
            </a:r>
            <a:endParaRPr lang="en-US" sz="2000" dirty="0">
              <a:latin typeface="+mj-lt"/>
              <a:cs typeface="Times New Roman"/>
            </a:endParaRPr>
          </a:p>
        </p:txBody>
      </p:sp>
      <p:sp>
        <p:nvSpPr>
          <p:cNvPr id="3" name="Title 2">
            <a:extLst>
              <a:ext uri="{FF2B5EF4-FFF2-40B4-BE49-F238E27FC236}">
                <a16:creationId xmlns:a16="http://schemas.microsoft.com/office/drawing/2014/main" id="{21B08638-6BB9-B84F-95C4-E3B4BD9B56EA}"/>
              </a:ext>
            </a:extLst>
          </p:cNvPr>
          <p:cNvSpPr>
            <a:spLocks noGrp="1"/>
          </p:cNvSpPr>
          <p:nvPr>
            <p:ph type="title"/>
          </p:nvPr>
        </p:nvSpPr>
        <p:spPr>
          <a:xfrm>
            <a:off x="685800" y="1219200"/>
            <a:ext cx="10795000" cy="808038"/>
          </a:xfrm>
        </p:spPr>
        <p:txBody>
          <a:bodyPr/>
          <a:lstStyle/>
          <a:p>
            <a:r>
              <a:rPr lang="en-US" dirty="0">
                <a:cs typeface="Times New Roman"/>
              </a:rPr>
              <a:t>Research gap</a:t>
            </a:r>
            <a:endParaRPr lang="en-US" dirty="0"/>
          </a:p>
        </p:txBody>
      </p:sp>
    </p:spTree>
    <p:extLst>
      <p:ext uri="{BB962C8B-B14F-4D97-AF65-F5344CB8AC3E}">
        <p14:creationId xmlns:p14="http://schemas.microsoft.com/office/powerpoint/2010/main" val="2127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3E41C8-A907-4272-3A23-BAC470C73202}"/>
              </a:ext>
            </a:extLst>
          </p:cNvPr>
          <p:cNvSpPr txBox="1">
            <a:spLocks/>
          </p:cNvSpPr>
          <p:nvPr/>
        </p:nvSpPr>
        <p:spPr>
          <a:xfrm>
            <a:off x="685800" y="1219200"/>
            <a:ext cx="10795000" cy="808038"/>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r>
              <a:rPr lang="en-US" kern="0" dirty="0">
                <a:cs typeface="Times New Roman"/>
              </a:rPr>
              <a:t>Research gap</a:t>
            </a:r>
            <a:endParaRPr lang="en-US" kern="0" dirty="0"/>
          </a:p>
        </p:txBody>
      </p:sp>
      <p:sp>
        <p:nvSpPr>
          <p:cNvPr id="4" name="Content Placeholder 1">
            <a:extLst>
              <a:ext uri="{FF2B5EF4-FFF2-40B4-BE49-F238E27FC236}">
                <a16:creationId xmlns:a16="http://schemas.microsoft.com/office/drawing/2014/main" id="{517C3752-6EE1-7C97-D083-EBC72B0F1BCA}"/>
              </a:ext>
            </a:extLst>
          </p:cNvPr>
          <p:cNvSpPr txBox="1">
            <a:spLocks/>
          </p:cNvSpPr>
          <p:nvPr/>
        </p:nvSpPr>
        <p:spPr>
          <a:xfrm>
            <a:off x="457200" y="2080986"/>
            <a:ext cx="11081657" cy="3763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buFontTx/>
              <a:buNone/>
            </a:pPr>
            <a:r>
              <a:rPr lang="en-IN" sz="2000" kern="0" dirty="0">
                <a:latin typeface="+mj-lt"/>
              </a:rPr>
              <a:t>3. Cloud-Based Processing for Efficiency:</a:t>
            </a:r>
            <a:br>
              <a:rPr lang="en-IN" sz="2000" kern="0" dirty="0">
                <a:latin typeface="+mj-lt"/>
              </a:rPr>
            </a:br>
            <a:r>
              <a:rPr lang="en-IN" sz="2000" kern="0" dirty="0">
                <a:latin typeface="+mj-lt"/>
              </a:rPr>
              <a:t>	</a:t>
            </a:r>
            <a:r>
              <a:rPr lang="en-US" sz="2000" kern="0" dirty="0">
                <a:latin typeface="+mj-lt"/>
              </a:rPr>
              <a:t>Traditional Bluetooth navigation systems may face limitations in real-time processing and adaptability. Our project introduces cloud-based processing, allowing offloading of complex computations, dynamic adjustments, and scalability, addressing the research gap in efficient and adaptable navigation systems.</a:t>
            </a:r>
          </a:p>
          <a:p>
            <a:pPr marL="0" indent="0">
              <a:buFontTx/>
              <a:buNone/>
            </a:pPr>
            <a:br>
              <a:rPr lang="en-IN" sz="2000" kern="0" dirty="0">
                <a:latin typeface="+mj-lt"/>
              </a:rPr>
            </a:br>
            <a:r>
              <a:rPr lang="en-IN" sz="2000" kern="0" dirty="0">
                <a:latin typeface="+mj-lt"/>
              </a:rPr>
              <a:t>4. </a:t>
            </a:r>
            <a:r>
              <a:rPr lang="en-US" sz="2000" kern="0" dirty="0">
                <a:latin typeface="+mj-lt"/>
              </a:rPr>
              <a:t>Hybrid Localization Methods:</a:t>
            </a:r>
            <a:br>
              <a:rPr lang="en-US" sz="2000" kern="0" dirty="0">
                <a:latin typeface="+mj-lt"/>
              </a:rPr>
            </a:br>
            <a:r>
              <a:rPr lang="en-US" sz="2000" kern="0" dirty="0">
                <a:latin typeface="+mj-lt"/>
              </a:rPr>
              <a:t>	Many Bluetooth-based localization systems rely solely on RSSI, which can be affected by environmental challenges. Our project addresses this gap by proposing a hybrid localization approach that combines RSSI-based positioning with gyroscope data and step counting, offering a more robust and reliable solution.</a:t>
            </a:r>
            <a:endParaRPr lang="en-US" sz="2000" kern="0" dirty="0">
              <a:latin typeface="+mj-lt"/>
              <a:cs typeface="Times New Roman"/>
            </a:endParaRPr>
          </a:p>
        </p:txBody>
      </p:sp>
    </p:spTree>
    <p:extLst>
      <p:ext uri="{BB962C8B-B14F-4D97-AF65-F5344CB8AC3E}">
        <p14:creationId xmlns:p14="http://schemas.microsoft.com/office/powerpoint/2010/main" val="370330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B2C114-86FB-F46B-055A-63B56A921ADD}"/>
              </a:ext>
            </a:extLst>
          </p:cNvPr>
          <p:cNvSpPr>
            <a:spLocks noGrp="1"/>
          </p:cNvSpPr>
          <p:nvPr>
            <p:ph idx="1"/>
          </p:nvPr>
        </p:nvSpPr>
        <p:spPr>
          <a:xfrm>
            <a:off x="660400" y="2171249"/>
            <a:ext cx="10871200" cy="2515502"/>
          </a:xfrm>
        </p:spPr>
        <p:txBody>
          <a:bodyPr/>
          <a:lstStyle/>
          <a:p>
            <a:r>
              <a:rPr lang="en-US" sz="2400" dirty="0">
                <a:ea typeface="+mn-lt"/>
                <a:cs typeface="+mn-lt"/>
              </a:rPr>
              <a:t>Shortest path algorithm for route optimization</a:t>
            </a:r>
            <a:endParaRPr lang="en-US" sz="2400" dirty="0">
              <a:cs typeface="Times New Roman"/>
            </a:endParaRPr>
          </a:p>
          <a:p>
            <a:r>
              <a:rPr lang="en-US" sz="2400" dirty="0">
                <a:ea typeface="+mn-lt"/>
                <a:cs typeface="+mn-lt"/>
              </a:rPr>
              <a:t>Cloud processing for scalability and adaptability</a:t>
            </a:r>
          </a:p>
          <a:p>
            <a:r>
              <a:rPr lang="en-US" sz="2400" dirty="0">
                <a:cs typeface="Times New Roman"/>
              </a:rPr>
              <a:t>Combined approach for improved location tracking</a:t>
            </a:r>
          </a:p>
          <a:p>
            <a:r>
              <a:rPr lang="en-US" sz="2400" dirty="0">
                <a:cs typeface="Times New Roman"/>
              </a:rPr>
              <a:t>Step counting for additional confirmation</a:t>
            </a:r>
          </a:p>
          <a:p>
            <a:r>
              <a:rPr lang="en-US" sz="2400" dirty="0">
                <a:cs typeface="Times New Roman"/>
              </a:rPr>
              <a:t>Compass values for directional approach</a:t>
            </a:r>
          </a:p>
          <a:p>
            <a:r>
              <a:rPr lang="en-US" sz="2400" dirty="0">
                <a:cs typeface="Times New Roman"/>
              </a:rPr>
              <a:t>Fault detection</a:t>
            </a:r>
          </a:p>
          <a:p>
            <a:pPr marL="0" indent="0">
              <a:buNone/>
            </a:pPr>
            <a:endParaRPr lang="en-US" sz="2400" dirty="0">
              <a:ea typeface="+mn-lt"/>
              <a:cs typeface="+mn-lt"/>
            </a:endParaRPr>
          </a:p>
          <a:p>
            <a:endParaRPr lang="en-US" sz="2000" dirty="0"/>
          </a:p>
          <a:p>
            <a:endParaRPr lang="en-US" dirty="0"/>
          </a:p>
        </p:txBody>
      </p:sp>
      <p:sp>
        <p:nvSpPr>
          <p:cNvPr id="3" name="Title 2">
            <a:extLst>
              <a:ext uri="{FF2B5EF4-FFF2-40B4-BE49-F238E27FC236}">
                <a16:creationId xmlns:a16="http://schemas.microsoft.com/office/drawing/2014/main" id="{AA345608-586F-C97B-C38F-CE24957C3C77}"/>
              </a:ext>
            </a:extLst>
          </p:cNvPr>
          <p:cNvSpPr>
            <a:spLocks noGrp="1"/>
          </p:cNvSpPr>
          <p:nvPr>
            <p:ph type="title"/>
          </p:nvPr>
        </p:nvSpPr>
        <p:spPr>
          <a:xfrm>
            <a:off x="658469" y="990600"/>
            <a:ext cx="10795000" cy="808038"/>
          </a:xfrm>
        </p:spPr>
        <p:txBody>
          <a:bodyPr/>
          <a:lstStyle/>
          <a:p>
            <a:r>
              <a:rPr lang="en-US" dirty="0">
                <a:cs typeface="Times New Roman"/>
              </a:rPr>
              <a:t>Novelty of the solution</a:t>
            </a:r>
            <a:endParaRPr lang="en-US" dirty="0"/>
          </a:p>
        </p:txBody>
      </p:sp>
    </p:spTree>
    <p:extLst>
      <p:ext uri="{BB962C8B-B14F-4D97-AF65-F5344CB8AC3E}">
        <p14:creationId xmlns:p14="http://schemas.microsoft.com/office/powerpoint/2010/main" val="3171309002"/>
      </p:ext>
    </p:extLst>
  </p:cSld>
  <p:clrMapOvr>
    <a:masterClrMapping/>
  </p:clrMapOvr>
</p:sld>
</file>

<file path=ppt/theme/theme1.xml><?xml version="1.0" encoding="utf-8"?>
<a:theme xmlns:a="http://schemas.openxmlformats.org/drawingml/2006/main" name="XML_presentation">
  <a:themeElements>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XML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XML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XML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XML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XML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XML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XML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XML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XML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XML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XML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XML_presentation</Template>
  <TotalTime>25778</TotalTime>
  <Words>2224</Words>
  <Application>Microsoft Office PowerPoint</Application>
  <PresentationFormat>Widescreen</PresentationFormat>
  <Paragraphs>175</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Symbol</vt:lpstr>
      <vt:lpstr>Times New Roman</vt:lpstr>
      <vt:lpstr>XML_presentation</vt:lpstr>
      <vt:lpstr>PowerPoint Presentation</vt:lpstr>
      <vt:lpstr>PowerPoint Presentation</vt:lpstr>
      <vt:lpstr>PowerPoint Presentation</vt:lpstr>
      <vt:lpstr>PowerPoint Presentation</vt:lpstr>
      <vt:lpstr>PowerPoint Presentation</vt:lpstr>
      <vt:lpstr>Motivation</vt:lpstr>
      <vt:lpstr>Research gap</vt:lpstr>
      <vt:lpstr>PowerPoint Presentation</vt:lpstr>
      <vt:lpstr>Novelty of the solution</vt:lpstr>
      <vt:lpstr>Proposed methodology</vt:lpstr>
      <vt:lpstr>User Experience</vt:lpstr>
      <vt:lpstr>Map</vt:lpstr>
      <vt:lpstr>Compass and step counting</vt:lpstr>
      <vt:lpstr>Fault Detection</vt:lpstr>
      <vt:lpstr>Challenges</vt:lpstr>
      <vt:lpstr>Literature Survey</vt:lpstr>
      <vt:lpstr>PowerPoint Presentation</vt:lpstr>
      <vt:lpstr>PowerPoint Presentation</vt:lpstr>
      <vt:lpstr>PowerPoint Presentation</vt:lpstr>
      <vt:lpstr>Algorithm</vt:lpstr>
      <vt:lpstr>References</vt:lpstr>
      <vt:lpstr>References</vt:lpstr>
    </vt:vector>
  </TitlesOfParts>
  <Company>amrita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Technologies XML</dc:title>
  <dc:creator>nalina</dc:creator>
  <cp:lastModifiedBy>M PRAVEEN KUMAR - [CB.EN.U4CSE20449]</cp:lastModifiedBy>
  <cp:revision>470</cp:revision>
  <dcterms:created xsi:type="dcterms:W3CDTF">2008-08-02T04:25:29Z</dcterms:created>
  <dcterms:modified xsi:type="dcterms:W3CDTF">2024-05-04T04:03:00Z</dcterms:modified>
</cp:coreProperties>
</file>