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/>
              <a:buChar char="●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065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9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8347041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5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1120468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9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9396988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1372067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6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9278609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0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6235030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8306294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7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457921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1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5657754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5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0194974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1504040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4761132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7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8081949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1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9740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1701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172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2578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2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826" y="2963333"/>
            <a:ext cx="2982000" cy="3209011"/>
            <a:chOff x="9206826" y="2963333"/>
            <a:chExt cx="2982000" cy="3209011"/>
          </a:xfrm>
        </p:grpSpPr>
        <p:cxnSp>
          <p:nvCxnSpPr>
            <p:cNvPr id="20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1275926" y="2963333"/>
              <a:ext cx="912900" cy="912899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1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9206826" y="3190344"/>
              <a:ext cx="2982000" cy="29820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2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292225" y="3285067"/>
              <a:ext cx="1896599" cy="18966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3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443126" y="3131080"/>
              <a:ext cx="1745700" cy="17457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4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918926" y="3683001"/>
              <a:ext cx="1269899" cy="12699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</p:grpSp>
      <p:sp>
        <p:nvSpPr>
          <p:cNvPr id="1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1" y="2006600"/>
            <a:ext cx="8534400" cy="22815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84213" y="4495800"/>
            <a:ext cx="8534400" cy="1498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36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100" cy="669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3200" b="0" i="0" u="none" strike="noStrike" kern="0" cap="none" spc="0" baseline="0">
                <a:solidFill>
                  <a:srgbClr val="09304A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  <a:sym typeface="Century Gothic" pitchFamily="0" charset="0"/>
              </a:rPr>
              <a:t>&lt;#&gt;</a:t>
            </a:fld>
            <a:endParaRPr lang="zh-CN" altLang="en-US" sz="3200" b="0" i="0" u="none" strike="noStrike" cap="none">
              <a:solidFill>
                <a:srgbClr val="09304A"/>
              </a:solidFill>
              <a:latin typeface="Century Gothic" pitchFamily="0" charset="0"/>
              <a:ea typeface="Century Gothic" pitchFamily="0" charset="0"/>
              <a:cs typeface="Century Gothic" pitchFamily="0" charset="0"/>
              <a:sym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5652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826" y="2963333"/>
            <a:ext cx="2982000" cy="3209011"/>
            <a:chOff x="9206826" y="2963333"/>
            <a:chExt cx="2982000" cy="3209011"/>
          </a:xfrm>
        </p:grpSpPr>
        <p:cxnSp>
          <p:nvCxnSpPr>
            <p:cNvPr id="78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1275926" y="2963333"/>
              <a:ext cx="912900" cy="912899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79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9206826" y="3190344"/>
              <a:ext cx="2982000" cy="29820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80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292225" y="3285067"/>
              <a:ext cx="1896599" cy="18966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81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443126" y="3131080"/>
              <a:ext cx="1745700" cy="17457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82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918926" y="3683001"/>
              <a:ext cx="1269899" cy="12699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</p:grpSp>
      <p:sp>
        <p:nvSpPr>
          <p:cNvPr id="7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2" y="4487332"/>
            <a:ext cx="8534400" cy="150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100" cy="669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3200" b="0" i="0" u="none" strike="noStrike" kern="0" cap="none" spc="0" baseline="0">
                <a:solidFill>
                  <a:srgbClr val="09304A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  <a:sym typeface="Century Gothic" pitchFamily="0" charset="0"/>
              </a:rPr>
              <a:t>&lt;#&gt;</a:t>
            </a:fld>
            <a:endParaRPr lang="zh-CN" altLang="en-US" sz="3200" b="0" i="0" u="none" strike="noStrike" cap="none">
              <a:solidFill>
                <a:srgbClr val="09304A"/>
              </a:solidFill>
              <a:latin typeface="Century Gothic" pitchFamily="0" charset="0"/>
              <a:ea typeface="Century Gothic" pitchFamily="0" charset="0"/>
              <a:cs typeface="Century Gothic" pitchFamily="0" charset="0"/>
              <a:sym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0486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3601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296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9169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2624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6837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7029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370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173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826" y="2963333"/>
            <a:ext cx="2982000" cy="3209011"/>
            <a:chOff x="9206826" y="2963333"/>
            <a:chExt cx="2982000" cy="3209011"/>
          </a:xfrm>
        </p:grpSpPr>
        <p:cxnSp>
          <p:nvCxnSpPr>
            <p:cNvPr id="2" name="直线连接线"/>
            <p:cNvCxnSpPr>
              <a:cxnSpLocks/>
            </p:cNvCxnSpPr>
            <p:nvPr/>
          </p:nvCxnSpPr>
          <p:spPr>
            <a:xfrm flipH="1" rot="21600000">
              <a:off x="11275926" y="2963333"/>
              <a:ext cx="912900" cy="912899"/>
            </a:xfrm>
            <a:prstGeom prst="straightConnector1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3" name="直线连接线"/>
            <p:cNvCxnSpPr>
              <a:cxnSpLocks/>
            </p:cNvCxnSpPr>
            <p:nvPr/>
          </p:nvCxnSpPr>
          <p:spPr>
            <a:xfrm flipH="1" rot="21600000">
              <a:off x="9206826" y="3190344"/>
              <a:ext cx="2982000" cy="2982000"/>
            </a:xfrm>
            <a:prstGeom prst="straightConnector1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4" name="直线连接线"/>
            <p:cNvCxnSpPr>
              <a:cxnSpLocks/>
            </p:cNvCxnSpPr>
            <p:nvPr/>
          </p:nvCxnSpPr>
          <p:spPr>
            <a:xfrm flipH="1" rot="21600000">
              <a:off x="10292225" y="3285067"/>
              <a:ext cx="1896599" cy="1896600"/>
            </a:xfrm>
            <a:prstGeom prst="straightConnector1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5" name="直线连接线"/>
            <p:cNvCxnSpPr>
              <a:cxnSpLocks/>
            </p:cNvCxnSpPr>
            <p:nvPr/>
          </p:nvCxnSpPr>
          <p:spPr>
            <a:xfrm flipH="1" rot="21600000">
              <a:off x="10443126" y="3131080"/>
              <a:ext cx="1745700" cy="1745700"/>
            </a:xfrm>
            <a:prstGeom prst="straightConnector1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6" name="直线连接线"/>
            <p:cNvCxnSpPr>
              <a:cxnSpLocks/>
            </p:cNvCxnSpPr>
            <p:nvPr/>
          </p:nvCxnSpPr>
          <p:spPr>
            <a:xfrm flipH="1" rot="21600000">
              <a:off x="10918926" y="3683001"/>
              <a:ext cx="1269899" cy="1269900"/>
            </a:xfrm>
            <a:prstGeom prst="straightConnector1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cxn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457200" indent="-3302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 pitchFamily="0" charset="0"/>
              <a:buChar char="▶"/>
            </a:pP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100" cy="669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3200" b="0" i="0" u="none" strike="noStrike" kern="0" cap="none" spc="0" baseline="0">
                <a:solidFill>
                  <a:srgbClr val="09304A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  <a:sym typeface="Century Gothic" pitchFamily="0" charset="0"/>
              </a:rPr>
              <a:t>&lt;#&gt;</a:t>
            </a:fld>
            <a:endParaRPr lang="zh-CN" altLang="en-US" sz="3200" b="0" i="0" u="none" strike="noStrike" cap="none">
              <a:solidFill>
                <a:srgbClr val="09304A"/>
              </a:solidFill>
              <a:latin typeface="Century Gothic" pitchFamily="0" charset="0"/>
              <a:ea typeface="Century Gothic" pitchFamily="0" charset="0"/>
              <a:cs typeface="Century Gothic" pitchFamily="0" charset="0"/>
              <a:sym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1828798" y="396240"/>
            <a:ext cx="8534401" cy="1341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EMPLOYEE DATA ANALYSIS USING EXCEL</a:t>
            </a:r>
            <a:endParaRPr lang="zh-CN" altLang="en-US" sz="3600" b="1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2017096" y="2505231"/>
            <a:ext cx="8534400" cy="3515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STUDENT NAME : A. PRAVEEN 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REGISTER NO    :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ASUM1611D22CM134</a:t>
            </a:r>
            <a:endParaRPr lang="en-US" altLang="zh-CN" sz="2600" b="1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DEPARTMENT    : B.COM (GENERAL)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COLLEGE          : PATRICIAN COLLEGE OF ARTS AND SCIENCE COLLEGE 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zh-CN" altLang="en-US" sz="1800" b="1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040989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724851" y="185420"/>
            <a:ext cx="8534401" cy="970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MODELLING: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987266" y="1539240"/>
            <a:ext cx="10818600" cy="4536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1. Data Collection</a:t>
            </a:r>
            <a:r>
              <a:rPr lang="en-US" altLang="zh-CN" sz="29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: 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Gather employee data: name, ID, job role, department, etc.- Collect performance metrics: sales, customer satisfaction, project completion, etc</a:t>
            </a:r>
            <a:r>
              <a:rPr lang="en-US" altLang="zh-CN" sz="21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.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2.</a:t>
            </a: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Data Organization</a:t>
            </a:r>
            <a:r>
              <a:rPr lang="en-US" altLang="zh-CN" sz="29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027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Create an Excel worksheet for each employee or team- Set up tables for performance metrics and ratings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303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3.Rating Scale Setup</a:t>
            </a:r>
            <a:r>
              <a:rPr lang="en-US" altLang="zh-CN" sz="35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Create a standardized rating scale (e.g., 1-5)- Define criteria for each rating level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08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4.</a:t>
            </a: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pivot table features: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571500" indent="-5715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ct val="8000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Drag-and-drop interface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571500" indent="-5715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ct val="8000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Row and column labels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847"/>
              </a:spcBef>
              <a:spcAft>
                <a:spcPts val="0"/>
              </a:spcAft>
              <a:buNone/>
            </a:pPr>
            <a:endParaRPr lang="en-US" altLang="zh-CN" sz="12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None/>
            </a:pPr>
            <a:endParaRPr lang="zh-CN" altLang="en-US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3750863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flipH="1" rot="0">
            <a:off x="12192118" y="-193040"/>
            <a:ext cx="45600" cy="27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955039" y="1015999"/>
            <a:ext cx="10139700" cy="5659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Values area for aggregated data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Filters for narrowing data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Grouping and ungrouping dataPivot tables simplify complex data analysis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5.Data Entry: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Enter employee performance data into Excel tables- Use formulas to calculate weighted scores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6.Charting and Visualization: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Create charts and graphs to illustrate performance trends- Use Excel tools: PivotTables, Conditional Formatting, Charts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Analysis and Insights- Identify strengths, weaknesses, and areas for improvement- Use Excel filters and sorting to analyze data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1245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541971" y="116160"/>
            <a:ext cx="8534400" cy="991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RESULTS: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10800000">
            <a:off x="-893962" y="6035158"/>
            <a:ext cx="45600" cy="45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51997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1737360" y="995679"/>
            <a:ext cx="8341499" cy="5364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8503306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481011" y="426720"/>
            <a:ext cx="8534400" cy="9752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CONCLUSION: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178560" y="1920240"/>
            <a:ext cx="9834900" cy="4592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The conclusion of employee performance analysis using Excel is: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Data-driven insights inform decisions.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Improved performance and productivity.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Enhanced accountability and fairness.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Strategic alignment with organizational goal.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Identified training needs and succession planning.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Competitive advantage through optimized talent management.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Excel-based performance analysis drives business success by optimizing employee performance and talent management.</a:t>
            </a:r>
            <a:endParaRPr lang="zh-CN" altLang="en-US" sz="20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262919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1588451" y="284480"/>
            <a:ext cx="8534401" cy="1296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PROJECT TITLE:</a:t>
            </a:r>
            <a:endParaRPr lang="zh-CN" altLang="en-US" sz="4800" b="1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1828800" y="2606040"/>
            <a:ext cx="8534401" cy="1498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EMPLOYEE PERFORMANCE ANALYSIS USING EXCEL</a:t>
            </a:r>
            <a:endParaRPr lang="zh-CN" altLang="en-US" sz="5400" b="1" i="0" u="none" strike="noStrike" kern="0" cap="none" spc="0" baseline="0">
              <a:solidFill>
                <a:srgbClr val="262626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275408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420053" y="116840"/>
            <a:ext cx="8534400" cy="1107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AGENDA: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3241039" y="1356360"/>
            <a:ext cx="8426099" cy="48311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Problem statement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Project overview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End users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Our solution and proposition 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Dataset Description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Modelling Approch</a:t>
            </a:r>
            <a:endParaRPr lang="en-US" altLang="zh-CN" sz="2800" b="1" i="0" u="none" strike="noStrike" kern="0" cap="none" spc="0" baseline="0">
              <a:solidFill>
                <a:srgbClr val="262626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Result and Discussion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Conclusion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773" indent="-251333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773" indent="-251333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119439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572451" y="279400"/>
            <a:ext cx="8534400" cy="1219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PROBLEM STATEMENT: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205706" y="2230120"/>
            <a:ext cx="9943200" cy="4546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By analyzing employee performance, organizations can make informed decisions, drive growth, and enhance overall success.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Identifies areas for growth, sets goals, and develops plans for enhancement.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Sets clear expectations, goals, and standards for employees.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Aligns individual efforts with organizational objectives.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Ensures individual performance aligns with organizational goals and objectives.</a:t>
            </a:r>
            <a:endParaRPr lang="zh-CN" altLang="en-US" sz="24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0002953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176211" y="0"/>
            <a:ext cx="8534400" cy="1214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PROJECT OVERVIEW: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073626" y="1650999"/>
            <a:ext cx="10044600" cy="46379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 performance analysis is a systematic process to evaluate employee performance, identify strengths and weaknesses, and provide feedback for growth and development.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None/>
            </a:pPr>
            <a:r>
              <a:rPr lang="en-US" altLang="zh-CN" sz="1700" b="0" i="0" u="none" strike="noStrike" kern="0" cap="none" spc="0" baseline="0">
                <a:solidFill>
                  <a:srgbClr val="0F486F"/>
                </a:solidFill>
                <a:latin typeface="Arial" pitchFamily="0" charset="0"/>
                <a:ea typeface="Arial" pitchFamily="0" charset="0"/>
                <a:cs typeface="Lucida Sans"/>
              </a:rPr>
              <a:t> It involves: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Setting clear goals and expectations.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Gathering data on performance metrics.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Evaluating performance against goals and metrics.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Providing constructive feedback and coaching.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Identifying areas for improvement and development.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Informing decisions on promotions, training, and resource allocation.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5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In summary, employee performance analysis is a crucial process to optimize employee performance, inform decisions, and drive business success.</a:t>
            </a:r>
            <a:endParaRPr lang="zh-CN" altLang="en-US" sz="17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3900823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70851" y="80600"/>
            <a:ext cx="8534400" cy="1498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WHO ARE THE END USERS?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3813493" y="2413000"/>
            <a:ext cx="8534401" cy="3967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Employers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Manager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Organizations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Customers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shareholders</a:t>
            </a: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5983067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735013" y="761319"/>
            <a:ext cx="8534400" cy="1290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OUR SOLUTION AND ITS VALUE PROPOSITION: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2086292" y="2768600"/>
            <a:ext cx="9313200" cy="3896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Conditional formatting –missing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Filter-remove</a:t>
            </a:r>
            <a:endParaRPr lang="en-US" altLang="zh-CN" sz="28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Formula-performance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Pivot-summary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Gragh,pie chart-data visualization </a:t>
            </a:r>
            <a:endParaRPr lang="zh-CN" altLang="en-US" sz="28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5842432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30212" y="489879"/>
            <a:ext cx="8534400" cy="1032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DATA DESCRIPTION: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3518852" y="1833880"/>
            <a:ext cx="9861899" cy="47294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 data-Kaggle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26-features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9-features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Employees id – number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Business unit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Name-text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Employees type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Performance level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Gender-male,female</a:t>
            </a:r>
            <a:endParaRPr lang="en-US" altLang="zh-CN" sz="20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 rating-number</a:t>
            </a:r>
            <a:endParaRPr lang="zh-CN" altLang="en-US" sz="20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91191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643572" y="243839"/>
            <a:ext cx="8534400" cy="1498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THE “WOW”IN OUR SOLUTION: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1436052" y="2722880"/>
            <a:ext cx="10105800" cy="44195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 pitchFamily="0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PERFORMANCE LEVEL=IFS(J2&gt;=5,”VERY HIGH”,J2&gt;=4,”HIGH”,J2&gt;=3,”MED”,TRUE,”LOW”)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 pitchFamily="0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GRAPH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 pitchFamily="0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PIE CHART</a:t>
            </a: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474894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2024-09-09T01:21:24Z</dcterms:modified>
</cp:coreProperties>
</file>