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7566C-17C7-42AE-B65A-FCB85E1B6816}" v="1815" dt="2022-10-05T12:33:33.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17C8B-FFD7-471E-95C8-02C39AA7D95F}"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3EA1745D-F478-435F-88D1-1325E39E1232}">
      <dgm:prSet/>
      <dgm:spPr/>
      <dgm:t>
        <a:bodyPr/>
        <a:lstStyle/>
        <a:p>
          <a:r>
            <a:rPr lang="en-IN" b="1"/>
            <a:t>The data set includes:</a:t>
          </a:r>
          <a:r>
            <a:rPr lang="en-US"/>
            <a:t>​</a:t>
          </a:r>
        </a:p>
      </dgm:t>
    </dgm:pt>
    <dgm:pt modelId="{55B39096-6049-49F1-8CE5-ECC0C2B24E25}" type="parTrans" cxnId="{2CE44936-5A2D-403A-8C47-5898CE871A41}">
      <dgm:prSet/>
      <dgm:spPr/>
      <dgm:t>
        <a:bodyPr/>
        <a:lstStyle/>
        <a:p>
          <a:endParaRPr lang="en-US"/>
        </a:p>
      </dgm:t>
    </dgm:pt>
    <dgm:pt modelId="{B31A6307-B793-426D-97BC-5B70CBD72FCB}" type="sibTrans" cxnId="{2CE44936-5A2D-403A-8C47-5898CE871A41}">
      <dgm:prSet/>
      <dgm:spPr/>
      <dgm:t>
        <a:bodyPr/>
        <a:lstStyle/>
        <a:p>
          <a:endParaRPr lang="en-US"/>
        </a:p>
      </dgm:t>
    </dgm:pt>
    <dgm:pt modelId="{1A77FFFC-3DC2-4377-A85B-F6892F3F9CC4}">
      <dgm:prSet/>
      <dgm:spPr/>
      <dgm:t>
        <a:bodyPr/>
        <a:lstStyle/>
        <a:p>
          <a:r>
            <a:rPr lang="en-IN"/>
            <a:t>Malignant: It is the Label column, which includes values 0 and 1, denoting if the comment is malignant or not.</a:t>
          </a:r>
          <a:r>
            <a:rPr lang="en-US"/>
            <a:t>​</a:t>
          </a:r>
        </a:p>
      </dgm:t>
    </dgm:pt>
    <dgm:pt modelId="{A393F530-C96D-4B49-8114-FDD2173F599D}" type="parTrans" cxnId="{F1E1F319-C289-46EA-A6D7-3F405FE5BC3F}">
      <dgm:prSet/>
      <dgm:spPr/>
      <dgm:t>
        <a:bodyPr/>
        <a:lstStyle/>
        <a:p>
          <a:endParaRPr lang="en-US"/>
        </a:p>
      </dgm:t>
    </dgm:pt>
    <dgm:pt modelId="{AFCBD398-E5F0-47AF-97A4-652644315C58}" type="sibTrans" cxnId="{F1E1F319-C289-46EA-A6D7-3F405FE5BC3F}">
      <dgm:prSet/>
      <dgm:spPr/>
      <dgm:t>
        <a:bodyPr/>
        <a:lstStyle/>
        <a:p>
          <a:endParaRPr lang="en-US"/>
        </a:p>
      </dgm:t>
    </dgm:pt>
    <dgm:pt modelId="{483CA5BB-4592-4B23-A214-7D4572C93CBF}">
      <dgm:prSet/>
      <dgm:spPr/>
      <dgm:t>
        <a:bodyPr/>
        <a:lstStyle/>
        <a:p>
          <a:r>
            <a:rPr lang="en-IN"/>
            <a:t>Highly Malignant: It denotes comments that are highly malignant and hurtful.</a:t>
          </a:r>
          <a:r>
            <a:rPr lang="en-US"/>
            <a:t>​</a:t>
          </a:r>
        </a:p>
      </dgm:t>
    </dgm:pt>
    <dgm:pt modelId="{3E57AEE6-E623-4DAE-A2B5-84C6D65774AB}" type="parTrans" cxnId="{33AC3A76-9090-494C-98AA-432B5EAED62F}">
      <dgm:prSet/>
      <dgm:spPr/>
      <dgm:t>
        <a:bodyPr/>
        <a:lstStyle/>
        <a:p>
          <a:endParaRPr lang="en-US"/>
        </a:p>
      </dgm:t>
    </dgm:pt>
    <dgm:pt modelId="{D66CDEB4-5132-47A6-8397-A24D608FA4A2}" type="sibTrans" cxnId="{33AC3A76-9090-494C-98AA-432B5EAED62F}">
      <dgm:prSet/>
      <dgm:spPr/>
      <dgm:t>
        <a:bodyPr/>
        <a:lstStyle/>
        <a:p>
          <a:endParaRPr lang="en-US"/>
        </a:p>
      </dgm:t>
    </dgm:pt>
    <dgm:pt modelId="{F4320992-D5B1-46D0-9649-772BC63C3029}">
      <dgm:prSet/>
      <dgm:spPr/>
      <dgm:t>
        <a:bodyPr/>
        <a:lstStyle/>
        <a:p>
          <a:r>
            <a:rPr lang="en-IN"/>
            <a:t>Rude: It denotes comments that are very rude and offensive.</a:t>
          </a:r>
          <a:r>
            <a:rPr lang="en-US"/>
            <a:t>​</a:t>
          </a:r>
        </a:p>
      </dgm:t>
    </dgm:pt>
    <dgm:pt modelId="{77870ACE-7924-4BD9-B6E1-56ED5FAF8868}" type="parTrans" cxnId="{D80E42D0-443A-4983-87ED-60D13DDCBE2C}">
      <dgm:prSet/>
      <dgm:spPr/>
      <dgm:t>
        <a:bodyPr/>
        <a:lstStyle/>
        <a:p>
          <a:endParaRPr lang="en-US"/>
        </a:p>
      </dgm:t>
    </dgm:pt>
    <dgm:pt modelId="{52714D22-C7E2-4E6C-A495-38CFF7D5A9F1}" type="sibTrans" cxnId="{D80E42D0-443A-4983-87ED-60D13DDCBE2C}">
      <dgm:prSet/>
      <dgm:spPr/>
      <dgm:t>
        <a:bodyPr/>
        <a:lstStyle/>
        <a:p>
          <a:endParaRPr lang="en-US"/>
        </a:p>
      </dgm:t>
    </dgm:pt>
    <dgm:pt modelId="{8BD34AB0-6C91-4D28-A6C3-F6F68D6CC66B}">
      <dgm:prSet/>
      <dgm:spPr/>
      <dgm:t>
        <a:bodyPr/>
        <a:lstStyle/>
        <a:p>
          <a:r>
            <a:rPr lang="en-IN"/>
            <a:t>Threat: It contains indication of the comments that are giving any threat to someone.</a:t>
          </a:r>
          <a:r>
            <a:rPr lang="en-US"/>
            <a:t>​</a:t>
          </a:r>
        </a:p>
      </dgm:t>
    </dgm:pt>
    <dgm:pt modelId="{99E62FB8-446A-48A0-AA33-D8E49C1B93C5}" type="parTrans" cxnId="{605F70E0-CF60-4A25-80BC-BB614E4C6879}">
      <dgm:prSet/>
      <dgm:spPr/>
      <dgm:t>
        <a:bodyPr/>
        <a:lstStyle/>
        <a:p>
          <a:endParaRPr lang="en-US"/>
        </a:p>
      </dgm:t>
    </dgm:pt>
    <dgm:pt modelId="{F5623BE4-08E2-41A4-9E88-A3065B604404}" type="sibTrans" cxnId="{605F70E0-CF60-4A25-80BC-BB614E4C6879}">
      <dgm:prSet/>
      <dgm:spPr/>
      <dgm:t>
        <a:bodyPr/>
        <a:lstStyle/>
        <a:p>
          <a:endParaRPr lang="en-US"/>
        </a:p>
      </dgm:t>
    </dgm:pt>
    <dgm:pt modelId="{F369B16A-930C-449A-BE0E-C2097DA3AAAB}">
      <dgm:prSet/>
      <dgm:spPr/>
      <dgm:t>
        <a:bodyPr/>
        <a:lstStyle/>
        <a:p>
          <a:r>
            <a:rPr lang="en-IN"/>
            <a:t>Abuse: It is for comments that are abusive in nature.</a:t>
          </a:r>
          <a:r>
            <a:rPr lang="en-US"/>
            <a:t>​</a:t>
          </a:r>
        </a:p>
      </dgm:t>
    </dgm:pt>
    <dgm:pt modelId="{15E796FF-4562-4776-9591-B1C25426F8F8}" type="parTrans" cxnId="{6DF9F5C5-5EFC-413D-B580-7D1C938C2616}">
      <dgm:prSet/>
      <dgm:spPr/>
      <dgm:t>
        <a:bodyPr/>
        <a:lstStyle/>
        <a:p>
          <a:endParaRPr lang="en-US"/>
        </a:p>
      </dgm:t>
    </dgm:pt>
    <dgm:pt modelId="{E3155A6D-67F8-4FF3-89D2-AFFE3558B92B}" type="sibTrans" cxnId="{6DF9F5C5-5EFC-413D-B580-7D1C938C2616}">
      <dgm:prSet/>
      <dgm:spPr/>
      <dgm:t>
        <a:bodyPr/>
        <a:lstStyle/>
        <a:p>
          <a:endParaRPr lang="en-US"/>
        </a:p>
      </dgm:t>
    </dgm:pt>
    <dgm:pt modelId="{15B56EA3-2AE6-472A-A368-A46A7B6091F1}">
      <dgm:prSet/>
      <dgm:spPr/>
      <dgm:t>
        <a:bodyPr/>
        <a:lstStyle/>
        <a:p>
          <a:r>
            <a:rPr lang="en-IN"/>
            <a:t>Loathe: It describes the comments which are hateful and loathing in nature.</a:t>
          </a:r>
          <a:r>
            <a:rPr lang="en-US"/>
            <a:t>​</a:t>
          </a:r>
        </a:p>
      </dgm:t>
    </dgm:pt>
    <dgm:pt modelId="{2FE1D48D-2720-4AAD-84BD-2E8FFC68978B}" type="parTrans" cxnId="{6F747351-90ED-4FB2-8B06-283F95DFF09E}">
      <dgm:prSet/>
      <dgm:spPr/>
      <dgm:t>
        <a:bodyPr/>
        <a:lstStyle/>
        <a:p>
          <a:endParaRPr lang="en-US"/>
        </a:p>
      </dgm:t>
    </dgm:pt>
    <dgm:pt modelId="{1CAE5365-1141-4373-B6F4-8598792EFDB6}" type="sibTrans" cxnId="{6F747351-90ED-4FB2-8B06-283F95DFF09E}">
      <dgm:prSet/>
      <dgm:spPr/>
      <dgm:t>
        <a:bodyPr/>
        <a:lstStyle/>
        <a:p>
          <a:endParaRPr lang="en-US"/>
        </a:p>
      </dgm:t>
    </dgm:pt>
    <dgm:pt modelId="{87BD077A-012F-484C-9A1A-9824E25DE51D}">
      <dgm:prSet/>
      <dgm:spPr/>
      <dgm:t>
        <a:bodyPr/>
        <a:lstStyle/>
        <a:p>
          <a:r>
            <a:rPr lang="en-IN"/>
            <a:t>ID: It includes unique Ids associated with each comment text given.</a:t>
          </a:r>
          <a:r>
            <a:rPr lang="en-US"/>
            <a:t>​</a:t>
          </a:r>
        </a:p>
      </dgm:t>
    </dgm:pt>
    <dgm:pt modelId="{68C366E7-D328-4D4F-B40D-BF46B43DCCB3}" type="parTrans" cxnId="{281F8544-746A-4949-BBE8-E2FB5D470726}">
      <dgm:prSet/>
      <dgm:spPr/>
      <dgm:t>
        <a:bodyPr/>
        <a:lstStyle/>
        <a:p>
          <a:endParaRPr lang="en-US"/>
        </a:p>
      </dgm:t>
    </dgm:pt>
    <dgm:pt modelId="{8B7BA814-5362-4879-9CFB-06B3DCC064B5}" type="sibTrans" cxnId="{281F8544-746A-4949-BBE8-E2FB5D470726}">
      <dgm:prSet/>
      <dgm:spPr/>
      <dgm:t>
        <a:bodyPr/>
        <a:lstStyle/>
        <a:p>
          <a:endParaRPr lang="en-US"/>
        </a:p>
      </dgm:t>
    </dgm:pt>
    <dgm:pt modelId="{09994943-9D52-4027-B560-070022C9A1BA}">
      <dgm:prSet/>
      <dgm:spPr/>
      <dgm:t>
        <a:bodyPr/>
        <a:lstStyle/>
        <a:p>
          <a:r>
            <a:rPr lang="en-IN"/>
            <a:t>Comment text: This column contains the comments extracted from various social media platforms.</a:t>
          </a:r>
          <a:r>
            <a:rPr lang="en-US"/>
            <a:t>​</a:t>
          </a:r>
        </a:p>
      </dgm:t>
    </dgm:pt>
    <dgm:pt modelId="{C21D0C7E-5102-4446-A1EC-375C56CFE250}" type="parTrans" cxnId="{88F8F2D7-26F8-4A8A-87C4-6E720992824B}">
      <dgm:prSet/>
      <dgm:spPr/>
      <dgm:t>
        <a:bodyPr/>
        <a:lstStyle/>
        <a:p>
          <a:endParaRPr lang="en-US"/>
        </a:p>
      </dgm:t>
    </dgm:pt>
    <dgm:pt modelId="{8818BE04-5F3D-42F0-8114-5A72BCB8A77C}" type="sibTrans" cxnId="{88F8F2D7-26F8-4A8A-87C4-6E720992824B}">
      <dgm:prSet/>
      <dgm:spPr/>
      <dgm:t>
        <a:bodyPr/>
        <a:lstStyle/>
        <a:p>
          <a:endParaRPr lang="en-US"/>
        </a:p>
      </dgm:t>
    </dgm:pt>
    <dgm:pt modelId="{C07A5E36-0B3C-431E-9B8C-490603AB9533}" type="pres">
      <dgm:prSet presAssocID="{3EC17C8B-FFD7-471E-95C8-02C39AA7D95F}" presName="Name0" presStyleCnt="0">
        <dgm:presLayoutVars>
          <dgm:dir/>
          <dgm:resizeHandles/>
        </dgm:presLayoutVars>
      </dgm:prSet>
      <dgm:spPr/>
    </dgm:pt>
    <dgm:pt modelId="{7AFD0417-C752-4AD1-BDD7-30C6A51E3478}" type="pres">
      <dgm:prSet presAssocID="{3EA1745D-F478-435F-88D1-1325E39E1232}" presName="compNode" presStyleCnt="0"/>
      <dgm:spPr/>
    </dgm:pt>
    <dgm:pt modelId="{51B21465-095B-4CBF-A62B-FFEA1B68E9AC}" type="pres">
      <dgm:prSet presAssocID="{3EA1745D-F478-435F-88D1-1325E39E1232}" presName="dummyConnPt" presStyleCnt="0"/>
      <dgm:spPr/>
    </dgm:pt>
    <dgm:pt modelId="{A2E73ECF-8A79-4669-879B-AE22F9FD08CD}" type="pres">
      <dgm:prSet presAssocID="{3EA1745D-F478-435F-88D1-1325E39E1232}" presName="node" presStyleLbl="node1" presStyleIdx="0" presStyleCnt="9">
        <dgm:presLayoutVars>
          <dgm:bulletEnabled val="1"/>
        </dgm:presLayoutVars>
      </dgm:prSet>
      <dgm:spPr/>
    </dgm:pt>
    <dgm:pt modelId="{59841843-27D6-4004-9128-B4AA89821AEA}" type="pres">
      <dgm:prSet presAssocID="{B31A6307-B793-426D-97BC-5B70CBD72FCB}" presName="sibTrans" presStyleLbl="bgSibTrans2D1" presStyleIdx="0" presStyleCnt="8"/>
      <dgm:spPr/>
    </dgm:pt>
    <dgm:pt modelId="{84C43C5F-EFDD-46BA-BFAF-A6F92633A72E}" type="pres">
      <dgm:prSet presAssocID="{1A77FFFC-3DC2-4377-A85B-F6892F3F9CC4}" presName="compNode" presStyleCnt="0"/>
      <dgm:spPr/>
    </dgm:pt>
    <dgm:pt modelId="{356B65E0-7A9A-4B82-BA96-76304A4929C3}" type="pres">
      <dgm:prSet presAssocID="{1A77FFFC-3DC2-4377-A85B-F6892F3F9CC4}" presName="dummyConnPt" presStyleCnt="0"/>
      <dgm:spPr/>
    </dgm:pt>
    <dgm:pt modelId="{F45D2DCA-42FD-4650-88B1-AFE6C8D4B3DD}" type="pres">
      <dgm:prSet presAssocID="{1A77FFFC-3DC2-4377-A85B-F6892F3F9CC4}" presName="node" presStyleLbl="node1" presStyleIdx="1" presStyleCnt="9">
        <dgm:presLayoutVars>
          <dgm:bulletEnabled val="1"/>
        </dgm:presLayoutVars>
      </dgm:prSet>
      <dgm:spPr/>
    </dgm:pt>
    <dgm:pt modelId="{BA1F2140-28B3-4550-9012-C098D146C251}" type="pres">
      <dgm:prSet presAssocID="{AFCBD398-E5F0-47AF-97A4-652644315C58}" presName="sibTrans" presStyleLbl="bgSibTrans2D1" presStyleIdx="1" presStyleCnt="8"/>
      <dgm:spPr/>
    </dgm:pt>
    <dgm:pt modelId="{A096ED81-B966-4894-A7BB-55CF63D2E020}" type="pres">
      <dgm:prSet presAssocID="{483CA5BB-4592-4B23-A214-7D4572C93CBF}" presName="compNode" presStyleCnt="0"/>
      <dgm:spPr/>
    </dgm:pt>
    <dgm:pt modelId="{93C65CC6-7517-4E31-8D2B-DC22B807F285}" type="pres">
      <dgm:prSet presAssocID="{483CA5BB-4592-4B23-A214-7D4572C93CBF}" presName="dummyConnPt" presStyleCnt="0"/>
      <dgm:spPr/>
    </dgm:pt>
    <dgm:pt modelId="{C613AF73-E885-4F0D-8D9B-5A8885E0B171}" type="pres">
      <dgm:prSet presAssocID="{483CA5BB-4592-4B23-A214-7D4572C93CBF}" presName="node" presStyleLbl="node1" presStyleIdx="2" presStyleCnt="9">
        <dgm:presLayoutVars>
          <dgm:bulletEnabled val="1"/>
        </dgm:presLayoutVars>
      </dgm:prSet>
      <dgm:spPr/>
    </dgm:pt>
    <dgm:pt modelId="{1AF124B7-2220-4CFC-827F-D38C334046F1}" type="pres">
      <dgm:prSet presAssocID="{D66CDEB4-5132-47A6-8397-A24D608FA4A2}" presName="sibTrans" presStyleLbl="bgSibTrans2D1" presStyleIdx="2" presStyleCnt="8"/>
      <dgm:spPr/>
    </dgm:pt>
    <dgm:pt modelId="{F6203B1C-D795-42E0-AC8B-4FEF89D8E551}" type="pres">
      <dgm:prSet presAssocID="{F4320992-D5B1-46D0-9649-772BC63C3029}" presName="compNode" presStyleCnt="0"/>
      <dgm:spPr/>
    </dgm:pt>
    <dgm:pt modelId="{EF833EA1-9F9C-47D1-830D-D2BA3A3CC7C0}" type="pres">
      <dgm:prSet presAssocID="{F4320992-D5B1-46D0-9649-772BC63C3029}" presName="dummyConnPt" presStyleCnt="0"/>
      <dgm:spPr/>
    </dgm:pt>
    <dgm:pt modelId="{B14EA2BC-C0D6-4280-BCDA-9B9FCB70FB90}" type="pres">
      <dgm:prSet presAssocID="{F4320992-D5B1-46D0-9649-772BC63C3029}" presName="node" presStyleLbl="node1" presStyleIdx="3" presStyleCnt="9">
        <dgm:presLayoutVars>
          <dgm:bulletEnabled val="1"/>
        </dgm:presLayoutVars>
      </dgm:prSet>
      <dgm:spPr/>
    </dgm:pt>
    <dgm:pt modelId="{454B3E0F-F07E-4A8D-A7E8-2841EBBBA574}" type="pres">
      <dgm:prSet presAssocID="{52714D22-C7E2-4E6C-A495-38CFF7D5A9F1}" presName="sibTrans" presStyleLbl="bgSibTrans2D1" presStyleIdx="3" presStyleCnt="8"/>
      <dgm:spPr/>
    </dgm:pt>
    <dgm:pt modelId="{F182DCB0-82A6-4607-8028-5A9BF38989CF}" type="pres">
      <dgm:prSet presAssocID="{8BD34AB0-6C91-4D28-A6C3-F6F68D6CC66B}" presName="compNode" presStyleCnt="0"/>
      <dgm:spPr/>
    </dgm:pt>
    <dgm:pt modelId="{D7577199-B521-4993-AA06-194201D6993B}" type="pres">
      <dgm:prSet presAssocID="{8BD34AB0-6C91-4D28-A6C3-F6F68D6CC66B}" presName="dummyConnPt" presStyleCnt="0"/>
      <dgm:spPr/>
    </dgm:pt>
    <dgm:pt modelId="{DE598F98-9D51-4858-BF64-73D8CA0C6E56}" type="pres">
      <dgm:prSet presAssocID="{8BD34AB0-6C91-4D28-A6C3-F6F68D6CC66B}" presName="node" presStyleLbl="node1" presStyleIdx="4" presStyleCnt="9">
        <dgm:presLayoutVars>
          <dgm:bulletEnabled val="1"/>
        </dgm:presLayoutVars>
      </dgm:prSet>
      <dgm:spPr/>
    </dgm:pt>
    <dgm:pt modelId="{1A760243-3BDD-4CD8-B82D-7BBC0AAF8D15}" type="pres">
      <dgm:prSet presAssocID="{F5623BE4-08E2-41A4-9E88-A3065B604404}" presName="sibTrans" presStyleLbl="bgSibTrans2D1" presStyleIdx="4" presStyleCnt="8"/>
      <dgm:spPr/>
    </dgm:pt>
    <dgm:pt modelId="{A0EDE5FF-EB71-43E7-ABB5-10A86D8D06BA}" type="pres">
      <dgm:prSet presAssocID="{F369B16A-930C-449A-BE0E-C2097DA3AAAB}" presName="compNode" presStyleCnt="0"/>
      <dgm:spPr/>
    </dgm:pt>
    <dgm:pt modelId="{0A3647D9-96C0-4022-9CAB-2CE868B72D3F}" type="pres">
      <dgm:prSet presAssocID="{F369B16A-930C-449A-BE0E-C2097DA3AAAB}" presName="dummyConnPt" presStyleCnt="0"/>
      <dgm:spPr/>
    </dgm:pt>
    <dgm:pt modelId="{3F52CFDF-80CC-4612-BE77-C701882FEF28}" type="pres">
      <dgm:prSet presAssocID="{F369B16A-930C-449A-BE0E-C2097DA3AAAB}" presName="node" presStyleLbl="node1" presStyleIdx="5" presStyleCnt="9">
        <dgm:presLayoutVars>
          <dgm:bulletEnabled val="1"/>
        </dgm:presLayoutVars>
      </dgm:prSet>
      <dgm:spPr/>
    </dgm:pt>
    <dgm:pt modelId="{0E79960F-E632-4FB1-9C30-F1196E91A0C9}" type="pres">
      <dgm:prSet presAssocID="{E3155A6D-67F8-4FF3-89D2-AFFE3558B92B}" presName="sibTrans" presStyleLbl="bgSibTrans2D1" presStyleIdx="5" presStyleCnt="8"/>
      <dgm:spPr/>
    </dgm:pt>
    <dgm:pt modelId="{B144D315-C900-45B7-B7F7-6978A77CD4B7}" type="pres">
      <dgm:prSet presAssocID="{15B56EA3-2AE6-472A-A368-A46A7B6091F1}" presName="compNode" presStyleCnt="0"/>
      <dgm:spPr/>
    </dgm:pt>
    <dgm:pt modelId="{23C6E46A-3183-4DC1-BA89-DB157E294A86}" type="pres">
      <dgm:prSet presAssocID="{15B56EA3-2AE6-472A-A368-A46A7B6091F1}" presName="dummyConnPt" presStyleCnt="0"/>
      <dgm:spPr/>
    </dgm:pt>
    <dgm:pt modelId="{D61B4BB5-6B49-4D6C-8020-4838FF721BE2}" type="pres">
      <dgm:prSet presAssocID="{15B56EA3-2AE6-472A-A368-A46A7B6091F1}" presName="node" presStyleLbl="node1" presStyleIdx="6" presStyleCnt="9">
        <dgm:presLayoutVars>
          <dgm:bulletEnabled val="1"/>
        </dgm:presLayoutVars>
      </dgm:prSet>
      <dgm:spPr/>
    </dgm:pt>
    <dgm:pt modelId="{1822D090-BA38-4397-B441-0571CFDEB06A}" type="pres">
      <dgm:prSet presAssocID="{1CAE5365-1141-4373-B6F4-8598792EFDB6}" presName="sibTrans" presStyleLbl="bgSibTrans2D1" presStyleIdx="6" presStyleCnt="8"/>
      <dgm:spPr/>
    </dgm:pt>
    <dgm:pt modelId="{7E9A4D36-68A9-458A-B48D-7A9208063D47}" type="pres">
      <dgm:prSet presAssocID="{87BD077A-012F-484C-9A1A-9824E25DE51D}" presName="compNode" presStyleCnt="0"/>
      <dgm:spPr/>
    </dgm:pt>
    <dgm:pt modelId="{40A4A7F8-D32B-4C32-843D-73263363D74C}" type="pres">
      <dgm:prSet presAssocID="{87BD077A-012F-484C-9A1A-9824E25DE51D}" presName="dummyConnPt" presStyleCnt="0"/>
      <dgm:spPr/>
    </dgm:pt>
    <dgm:pt modelId="{5818D245-DCB8-4D53-8E64-287EAF42FB73}" type="pres">
      <dgm:prSet presAssocID="{87BD077A-012F-484C-9A1A-9824E25DE51D}" presName="node" presStyleLbl="node1" presStyleIdx="7" presStyleCnt="9">
        <dgm:presLayoutVars>
          <dgm:bulletEnabled val="1"/>
        </dgm:presLayoutVars>
      </dgm:prSet>
      <dgm:spPr/>
    </dgm:pt>
    <dgm:pt modelId="{EE788204-5345-425A-989C-3E288B1C36DD}" type="pres">
      <dgm:prSet presAssocID="{8B7BA814-5362-4879-9CFB-06B3DCC064B5}" presName="sibTrans" presStyleLbl="bgSibTrans2D1" presStyleIdx="7" presStyleCnt="8"/>
      <dgm:spPr/>
    </dgm:pt>
    <dgm:pt modelId="{440BE2CF-89D0-4EEB-B928-7D9C8B02052C}" type="pres">
      <dgm:prSet presAssocID="{09994943-9D52-4027-B560-070022C9A1BA}" presName="compNode" presStyleCnt="0"/>
      <dgm:spPr/>
    </dgm:pt>
    <dgm:pt modelId="{8676E0B8-FBD7-415A-B107-966AD3824558}" type="pres">
      <dgm:prSet presAssocID="{09994943-9D52-4027-B560-070022C9A1BA}" presName="dummyConnPt" presStyleCnt="0"/>
      <dgm:spPr/>
    </dgm:pt>
    <dgm:pt modelId="{1FB9F999-CA86-45CC-824B-8362B370A792}" type="pres">
      <dgm:prSet presAssocID="{09994943-9D52-4027-B560-070022C9A1BA}" presName="node" presStyleLbl="node1" presStyleIdx="8" presStyleCnt="9">
        <dgm:presLayoutVars>
          <dgm:bulletEnabled val="1"/>
        </dgm:presLayoutVars>
      </dgm:prSet>
      <dgm:spPr/>
    </dgm:pt>
  </dgm:ptLst>
  <dgm:cxnLst>
    <dgm:cxn modelId="{6362CE07-F295-4870-BE92-1E974BE72032}" type="presOf" srcId="{1A77FFFC-3DC2-4377-A85B-F6892F3F9CC4}" destId="{F45D2DCA-42FD-4650-88B1-AFE6C8D4B3DD}" srcOrd="0" destOrd="0" presId="urn:microsoft.com/office/officeart/2005/8/layout/bProcess4"/>
    <dgm:cxn modelId="{99198E18-4623-4EEE-BC22-BEFB25308A55}" type="presOf" srcId="{8B7BA814-5362-4879-9CFB-06B3DCC064B5}" destId="{EE788204-5345-425A-989C-3E288B1C36DD}" srcOrd="0" destOrd="0" presId="urn:microsoft.com/office/officeart/2005/8/layout/bProcess4"/>
    <dgm:cxn modelId="{F1E1F319-C289-46EA-A6D7-3F405FE5BC3F}" srcId="{3EC17C8B-FFD7-471E-95C8-02C39AA7D95F}" destId="{1A77FFFC-3DC2-4377-A85B-F6892F3F9CC4}" srcOrd="1" destOrd="0" parTransId="{A393F530-C96D-4B49-8114-FDD2173F599D}" sibTransId="{AFCBD398-E5F0-47AF-97A4-652644315C58}"/>
    <dgm:cxn modelId="{F3290723-A5FD-4A9B-B9CE-E3DE1B5373E0}" type="presOf" srcId="{F4320992-D5B1-46D0-9649-772BC63C3029}" destId="{B14EA2BC-C0D6-4280-BCDA-9B9FCB70FB90}" srcOrd="0" destOrd="0" presId="urn:microsoft.com/office/officeart/2005/8/layout/bProcess4"/>
    <dgm:cxn modelId="{2CE44936-5A2D-403A-8C47-5898CE871A41}" srcId="{3EC17C8B-FFD7-471E-95C8-02C39AA7D95F}" destId="{3EA1745D-F478-435F-88D1-1325E39E1232}" srcOrd="0" destOrd="0" parTransId="{55B39096-6049-49F1-8CE5-ECC0C2B24E25}" sibTransId="{B31A6307-B793-426D-97BC-5B70CBD72FCB}"/>
    <dgm:cxn modelId="{AD157D5F-AB4C-47C0-A60D-410F4D94B11D}" type="presOf" srcId="{D66CDEB4-5132-47A6-8397-A24D608FA4A2}" destId="{1AF124B7-2220-4CFC-827F-D38C334046F1}" srcOrd="0" destOrd="0" presId="urn:microsoft.com/office/officeart/2005/8/layout/bProcess4"/>
    <dgm:cxn modelId="{D624D442-CD86-4A7A-A152-54DCA7470F71}" type="presOf" srcId="{1CAE5365-1141-4373-B6F4-8598792EFDB6}" destId="{1822D090-BA38-4397-B441-0571CFDEB06A}" srcOrd="0" destOrd="0" presId="urn:microsoft.com/office/officeart/2005/8/layout/bProcess4"/>
    <dgm:cxn modelId="{316E5F43-E7A1-4A28-B92C-68BA7A920E12}" type="presOf" srcId="{87BD077A-012F-484C-9A1A-9824E25DE51D}" destId="{5818D245-DCB8-4D53-8E64-287EAF42FB73}" srcOrd="0" destOrd="0" presId="urn:microsoft.com/office/officeart/2005/8/layout/bProcess4"/>
    <dgm:cxn modelId="{54E2BD43-4952-4302-8BD6-753E1FBAF692}" type="presOf" srcId="{E3155A6D-67F8-4FF3-89D2-AFFE3558B92B}" destId="{0E79960F-E632-4FB1-9C30-F1196E91A0C9}" srcOrd="0" destOrd="0" presId="urn:microsoft.com/office/officeart/2005/8/layout/bProcess4"/>
    <dgm:cxn modelId="{281F8544-746A-4949-BBE8-E2FB5D470726}" srcId="{3EC17C8B-FFD7-471E-95C8-02C39AA7D95F}" destId="{87BD077A-012F-484C-9A1A-9824E25DE51D}" srcOrd="7" destOrd="0" parTransId="{68C366E7-D328-4D4F-B40D-BF46B43DCCB3}" sibTransId="{8B7BA814-5362-4879-9CFB-06B3DCC064B5}"/>
    <dgm:cxn modelId="{7392076A-EBCE-4F4E-A92D-AF78C879280D}" type="presOf" srcId="{15B56EA3-2AE6-472A-A368-A46A7B6091F1}" destId="{D61B4BB5-6B49-4D6C-8020-4838FF721BE2}" srcOrd="0" destOrd="0" presId="urn:microsoft.com/office/officeart/2005/8/layout/bProcess4"/>
    <dgm:cxn modelId="{1E3EA84C-76EA-4CFB-9C51-FDF29CECE9FC}" type="presOf" srcId="{F5623BE4-08E2-41A4-9E88-A3065B604404}" destId="{1A760243-3BDD-4CD8-B82D-7BBC0AAF8D15}" srcOrd="0" destOrd="0" presId="urn:microsoft.com/office/officeart/2005/8/layout/bProcess4"/>
    <dgm:cxn modelId="{7AD93F70-21E6-4CEA-8631-5A5E87056F04}" type="presOf" srcId="{3EC17C8B-FFD7-471E-95C8-02C39AA7D95F}" destId="{C07A5E36-0B3C-431E-9B8C-490603AB9533}" srcOrd="0" destOrd="0" presId="urn:microsoft.com/office/officeart/2005/8/layout/bProcess4"/>
    <dgm:cxn modelId="{6F747351-90ED-4FB2-8B06-283F95DFF09E}" srcId="{3EC17C8B-FFD7-471E-95C8-02C39AA7D95F}" destId="{15B56EA3-2AE6-472A-A368-A46A7B6091F1}" srcOrd="6" destOrd="0" parTransId="{2FE1D48D-2720-4AAD-84BD-2E8FFC68978B}" sibTransId="{1CAE5365-1141-4373-B6F4-8598792EFDB6}"/>
    <dgm:cxn modelId="{33AC3A76-9090-494C-98AA-432B5EAED62F}" srcId="{3EC17C8B-FFD7-471E-95C8-02C39AA7D95F}" destId="{483CA5BB-4592-4B23-A214-7D4572C93CBF}" srcOrd="2" destOrd="0" parTransId="{3E57AEE6-E623-4DAE-A2B5-84C6D65774AB}" sibTransId="{D66CDEB4-5132-47A6-8397-A24D608FA4A2}"/>
    <dgm:cxn modelId="{95CF677F-AA32-47BA-874A-9B86250D19FD}" type="presOf" srcId="{3EA1745D-F478-435F-88D1-1325E39E1232}" destId="{A2E73ECF-8A79-4669-879B-AE22F9FD08CD}" srcOrd="0" destOrd="0" presId="urn:microsoft.com/office/officeart/2005/8/layout/bProcess4"/>
    <dgm:cxn modelId="{4809449B-5564-4297-AD00-2AA8743175ED}" type="presOf" srcId="{09994943-9D52-4027-B560-070022C9A1BA}" destId="{1FB9F999-CA86-45CC-824B-8362B370A792}" srcOrd="0" destOrd="0" presId="urn:microsoft.com/office/officeart/2005/8/layout/bProcess4"/>
    <dgm:cxn modelId="{E67358A6-6620-4DEB-93C1-DA8439771133}" type="presOf" srcId="{F369B16A-930C-449A-BE0E-C2097DA3AAAB}" destId="{3F52CFDF-80CC-4612-BE77-C701882FEF28}" srcOrd="0" destOrd="0" presId="urn:microsoft.com/office/officeart/2005/8/layout/bProcess4"/>
    <dgm:cxn modelId="{9624A0BB-2DC6-4985-BD0A-84F5951718CB}" type="presOf" srcId="{52714D22-C7E2-4E6C-A495-38CFF7D5A9F1}" destId="{454B3E0F-F07E-4A8D-A7E8-2841EBBBA574}" srcOrd="0" destOrd="0" presId="urn:microsoft.com/office/officeart/2005/8/layout/bProcess4"/>
    <dgm:cxn modelId="{71D977C2-62C1-4F0C-AE7B-BF5ED50C64C0}" type="presOf" srcId="{B31A6307-B793-426D-97BC-5B70CBD72FCB}" destId="{59841843-27D6-4004-9128-B4AA89821AEA}" srcOrd="0" destOrd="0" presId="urn:microsoft.com/office/officeart/2005/8/layout/bProcess4"/>
    <dgm:cxn modelId="{5C11A3C3-AD1F-4808-8C77-2B188D681157}" type="presOf" srcId="{8BD34AB0-6C91-4D28-A6C3-F6F68D6CC66B}" destId="{DE598F98-9D51-4858-BF64-73D8CA0C6E56}" srcOrd="0" destOrd="0" presId="urn:microsoft.com/office/officeart/2005/8/layout/bProcess4"/>
    <dgm:cxn modelId="{6DF9F5C5-5EFC-413D-B580-7D1C938C2616}" srcId="{3EC17C8B-FFD7-471E-95C8-02C39AA7D95F}" destId="{F369B16A-930C-449A-BE0E-C2097DA3AAAB}" srcOrd="5" destOrd="0" parTransId="{15E796FF-4562-4776-9591-B1C25426F8F8}" sibTransId="{E3155A6D-67F8-4FF3-89D2-AFFE3558B92B}"/>
    <dgm:cxn modelId="{D80E42D0-443A-4983-87ED-60D13DDCBE2C}" srcId="{3EC17C8B-FFD7-471E-95C8-02C39AA7D95F}" destId="{F4320992-D5B1-46D0-9649-772BC63C3029}" srcOrd="3" destOrd="0" parTransId="{77870ACE-7924-4BD9-B6E1-56ED5FAF8868}" sibTransId="{52714D22-C7E2-4E6C-A495-38CFF7D5A9F1}"/>
    <dgm:cxn modelId="{88F8F2D7-26F8-4A8A-87C4-6E720992824B}" srcId="{3EC17C8B-FFD7-471E-95C8-02C39AA7D95F}" destId="{09994943-9D52-4027-B560-070022C9A1BA}" srcOrd="8" destOrd="0" parTransId="{C21D0C7E-5102-4446-A1EC-375C56CFE250}" sibTransId="{8818BE04-5F3D-42F0-8114-5A72BCB8A77C}"/>
    <dgm:cxn modelId="{605F70E0-CF60-4A25-80BC-BB614E4C6879}" srcId="{3EC17C8B-FFD7-471E-95C8-02C39AA7D95F}" destId="{8BD34AB0-6C91-4D28-A6C3-F6F68D6CC66B}" srcOrd="4" destOrd="0" parTransId="{99E62FB8-446A-48A0-AA33-D8E49C1B93C5}" sibTransId="{F5623BE4-08E2-41A4-9E88-A3065B604404}"/>
    <dgm:cxn modelId="{AE6959E6-E8CE-47E9-88D7-5DFB29BE7EB1}" type="presOf" srcId="{483CA5BB-4592-4B23-A214-7D4572C93CBF}" destId="{C613AF73-E885-4F0D-8D9B-5A8885E0B171}" srcOrd="0" destOrd="0" presId="urn:microsoft.com/office/officeart/2005/8/layout/bProcess4"/>
    <dgm:cxn modelId="{733341EE-A865-45E7-89C8-F240F2CF4D7A}" type="presOf" srcId="{AFCBD398-E5F0-47AF-97A4-652644315C58}" destId="{BA1F2140-28B3-4550-9012-C098D146C251}" srcOrd="0" destOrd="0" presId="urn:microsoft.com/office/officeart/2005/8/layout/bProcess4"/>
    <dgm:cxn modelId="{71E9DFB0-542C-428F-B6E0-56FB0C9791C9}" type="presParOf" srcId="{C07A5E36-0B3C-431E-9B8C-490603AB9533}" destId="{7AFD0417-C752-4AD1-BDD7-30C6A51E3478}" srcOrd="0" destOrd="0" presId="urn:microsoft.com/office/officeart/2005/8/layout/bProcess4"/>
    <dgm:cxn modelId="{6ADBC6FD-CEE3-4979-B194-B0FC943266A7}" type="presParOf" srcId="{7AFD0417-C752-4AD1-BDD7-30C6A51E3478}" destId="{51B21465-095B-4CBF-A62B-FFEA1B68E9AC}" srcOrd="0" destOrd="0" presId="urn:microsoft.com/office/officeart/2005/8/layout/bProcess4"/>
    <dgm:cxn modelId="{944CA239-2653-43E9-9406-A87A6FD40DD4}" type="presParOf" srcId="{7AFD0417-C752-4AD1-BDD7-30C6A51E3478}" destId="{A2E73ECF-8A79-4669-879B-AE22F9FD08CD}" srcOrd="1" destOrd="0" presId="urn:microsoft.com/office/officeart/2005/8/layout/bProcess4"/>
    <dgm:cxn modelId="{82D3BACD-0B12-440E-9DB6-73D4BEE2422E}" type="presParOf" srcId="{C07A5E36-0B3C-431E-9B8C-490603AB9533}" destId="{59841843-27D6-4004-9128-B4AA89821AEA}" srcOrd="1" destOrd="0" presId="urn:microsoft.com/office/officeart/2005/8/layout/bProcess4"/>
    <dgm:cxn modelId="{0687C023-A03C-4FFC-95C3-C569EA38F4D6}" type="presParOf" srcId="{C07A5E36-0B3C-431E-9B8C-490603AB9533}" destId="{84C43C5F-EFDD-46BA-BFAF-A6F92633A72E}" srcOrd="2" destOrd="0" presId="urn:microsoft.com/office/officeart/2005/8/layout/bProcess4"/>
    <dgm:cxn modelId="{F87B86A0-CB0A-4AC0-97E2-C148E491CA8E}" type="presParOf" srcId="{84C43C5F-EFDD-46BA-BFAF-A6F92633A72E}" destId="{356B65E0-7A9A-4B82-BA96-76304A4929C3}" srcOrd="0" destOrd="0" presId="urn:microsoft.com/office/officeart/2005/8/layout/bProcess4"/>
    <dgm:cxn modelId="{AAE5E561-7033-489D-9745-2337C5E0C4F0}" type="presParOf" srcId="{84C43C5F-EFDD-46BA-BFAF-A6F92633A72E}" destId="{F45D2DCA-42FD-4650-88B1-AFE6C8D4B3DD}" srcOrd="1" destOrd="0" presId="urn:microsoft.com/office/officeart/2005/8/layout/bProcess4"/>
    <dgm:cxn modelId="{1A7BCF26-D951-44EE-8B8B-F0CFBFEE31EC}" type="presParOf" srcId="{C07A5E36-0B3C-431E-9B8C-490603AB9533}" destId="{BA1F2140-28B3-4550-9012-C098D146C251}" srcOrd="3" destOrd="0" presId="urn:microsoft.com/office/officeart/2005/8/layout/bProcess4"/>
    <dgm:cxn modelId="{01ABD6DD-FB69-49A0-AC3A-4517D5604692}" type="presParOf" srcId="{C07A5E36-0B3C-431E-9B8C-490603AB9533}" destId="{A096ED81-B966-4894-A7BB-55CF63D2E020}" srcOrd="4" destOrd="0" presId="urn:microsoft.com/office/officeart/2005/8/layout/bProcess4"/>
    <dgm:cxn modelId="{7813EDCC-AD38-4C48-A6C6-52FEC2B4BB2B}" type="presParOf" srcId="{A096ED81-B966-4894-A7BB-55CF63D2E020}" destId="{93C65CC6-7517-4E31-8D2B-DC22B807F285}" srcOrd="0" destOrd="0" presId="urn:microsoft.com/office/officeart/2005/8/layout/bProcess4"/>
    <dgm:cxn modelId="{EE95A00B-0A71-48CE-A4CF-D125693042A0}" type="presParOf" srcId="{A096ED81-B966-4894-A7BB-55CF63D2E020}" destId="{C613AF73-E885-4F0D-8D9B-5A8885E0B171}" srcOrd="1" destOrd="0" presId="urn:microsoft.com/office/officeart/2005/8/layout/bProcess4"/>
    <dgm:cxn modelId="{235ABDDB-29C7-43B0-933E-21064313CF87}" type="presParOf" srcId="{C07A5E36-0B3C-431E-9B8C-490603AB9533}" destId="{1AF124B7-2220-4CFC-827F-D38C334046F1}" srcOrd="5" destOrd="0" presId="urn:microsoft.com/office/officeart/2005/8/layout/bProcess4"/>
    <dgm:cxn modelId="{11A505DF-643D-4CDB-A04B-256B75DF1EE4}" type="presParOf" srcId="{C07A5E36-0B3C-431E-9B8C-490603AB9533}" destId="{F6203B1C-D795-42E0-AC8B-4FEF89D8E551}" srcOrd="6" destOrd="0" presId="urn:microsoft.com/office/officeart/2005/8/layout/bProcess4"/>
    <dgm:cxn modelId="{03B8357F-F7AB-461D-9FE4-A17CF600CCC9}" type="presParOf" srcId="{F6203B1C-D795-42E0-AC8B-4FEF89D8E551}" destId="{EF833EA1-9F9C-47D1-830D-D2BA3A3CC7C0}" srcOrd="0" destOrd="0" presId="urn:microsoft.com/office/officeart/2005/8/layout/bProcess4"/>
    <dgm:cxn modelId="{E16DB450-0920-4138-BDB2-342923BA733E}" type="presParOf" srcId="{F6203B1C-D795-42E0-AC8B-4FEF89D8E551}" destId="{B14EA2BC-C0D6-4280-BCDA-9B9FCB70FB90}" srcOrd="1" destOrd="0" presId="urn:microsoft.com/office/officeart/2005/8/layout/bProcess4"/>
    <dgm:cxn modelId="{97A60DC1-E4A8-402D-B739-1FEDC81B640C}" type="presParOf" srcId="{C07A5E36-0B3C-431E-9B8C-490603AB9533}" destId="{454B3E0F-F07E-4A8D-A7E8-2841EBBBA574}" srcOrd="7" destOrd="0" presId="urn:microsoft.com/office/officeart/2005/8/layout/bProcess4"/>
    <dgm:cxn modelId="{4C05B3D3-D2A1-4DC6-84BC-F6E332220289}" type="presParOf" srcId="{C07A5E36-0B3C-431E-9B8C-490603AB9533}" destId="{F182DCB0-82A6-4607-8028-5A9BF38989CF}" srcOrd="8" destOrd="0" presId="urn:microsoft.com/office/officeart/2005/8/layout/bProcess4"/>
    <dgm:cxn modelId="{B69B1DEA-DF98-469D-AF1A-2737EBD52E56}" type="presParOf" srcId="{F182DCB0-82A6-4607-8028-5A9BF38989CF}" destId="{D7577199-B521-4993-AA06-194201D6993B}" srcOrd="0" destOrd="0" presId="urn:microsoft.com/office/officeart/2005/8/layout/bProcess4"/>
    <dgm:cxn modelId="{4DEDE48A-5557-47B9-B83D-2BE1EC61C9CD}" type="presParOf" srcId="{F182DCB0-82A6-4607-8028-5A9BF38989CF}" destId="{DE598F98-9D51-4858-BF64-73D8CA0C6E56}" srcOrd="1" destOrd="0" presId="urn:microsoft.com/office/officeart/2005/8/layout/bProcess4"/>
    <dgm:cxn modelId="{EB8D71A6-05B4-42B7-BD83-4B52FD6890D1}" type="presParOf" srcId="{C07A5E36-0B3C-431E-9B8C-490603AB9533}" destId="{1A760243-3BDD-4CD8-B82D-7BBC0AAF8D15}" srcOrd="9" destOrd="0" presId="urn:microsoft.com/office/officeart/2005/8/layout/bProcess4"/>
    <dgm:cxn modelId="{648666FD-0F2B-4C55-84BE-761E03D56F2E}" type="presParOf" srcId="{C07A5E36-0B3C-431E-9B8C-490603AB9533}" destId="{A0EDE5FF-EB71-43E7-ABB5-10A86D8D06BA}" srcOrd="10" destOrd="0" presId="urn:microsoft.com/office/officeart/2005/8/layout/bProcess4"/>
    <dgm:cxn modelId="{4C51F804-21D1-4C2B-88D2-C7525DDEAA13}" type="presParOf" srcId="{A0EDE5FF-EB71-43E7-ABB5-10A86D8D06BA}" destId="{0A3647D9-96C0-4022-9CAB-2CE868B72D3F}" srcOrd="0" destOrd="0" presId="urn:microsoft.com/office/officeart/2005/8/layout/bProcess4"/>
    <dgm:cxn modelId="{CE679429-60DE-4869-A40E-1EE6560D941C}" type="presParOf" srcId="{A0EDE5FF-EB71-43E7-ABB5-10A86D8D06BA}" destId="{3F52CFDF-80CC-4612-BE77-C701882FEF28}" srcOrd="1" destOrd="0" presId="urn:microsoft.com/office/officeart/2005/8/layout/bProcess4"/>
    <dgm:cxn modelId="{BCA409A5-8404-4280-BD73-4EED4B2DA055}" type="presParOf" srcId="{C07A5E36-0B3C-431E-9B8C-490603AB9533}" destId="{0E79960F-E632-4FB1-9C30-F1196E91A0C9}" srcOrd="11" destOrd="0" presId="urn:microsoft.com/office/officeart/2005/8/layout/bProcess4"/>
    <dgm:cxn modelId="{E2438E15-79F2-4266-8620-92F61B7440D6}" type="presParOf" srcId="{C07A5E36-0B3C-431E-9B8C-490603AB9533}" destId="{B144D315-C900-45B7-B7F7-6978A77CD4B7}" srcOrd="12" destOrd="0" presId="urn:microsoft.com/office/officeart/2005/8/layout/bProcess4"/>
    <dgm:cxn modelId="{F1C018FF-886D-4CAD-8154-1ABB52C8BAF3}" type="presParOf" srcId="{B144D315-C900-45B7-B7F7-6978A77CD4B7}" destId="{23C6E46A-3183-4DC1-BA89-DB157E294A86}" srcOrd="0" destOrd="0" presId="urn:microsoft.com/office/officeart/2005/8/layout/bProcess4"/>
    <dgm:cxn modelId="{5002BECA-7B32-41C0-B827-00BCC585A866}" type="presParOf" srcId="{B144D315-C900-45B7-B7F7-6978A77CD4B7}" destId="{D61B4BB5-6B49-4D6C-8020-4838FF721BE2}" srcOrd="1" destOrd="0" presId="urn:microsoft.com/office/officeart/2005/8/layout/bProcess4"/>
    <dgm:cxn modelId="{18F2AC81-5FFD-43DE-B145-D79666EEF84C}" type="presParOf" srcId="{C07A5E36-0B3C-431E-9B8C-490603AB9533}" destId="{1822D090-BA38-4397-B441-0571CFDEB06A}" srcOrd="13" destOrd="0" presId="urn:microsoft.com/office/officeart/2005/8/layout/bProcess4"/>
    <dgm:cxn modelId="{81FE5CBB-4880-4A7C-A747-6B91E94E1D81}" type="presParOf" srcId="{C07A5E36-0B3C-431E-9B8C-490603AB9533}" destId="{7E9A4D36-68A9-458A-B48D-7A9208063D47}" srcOrd="14" destOrd="0" presId="urn:microsoft.com/office/officeart/2005/8/layout/bProcess4"/>
    <dgm:cxn modelId="{00692CFA-A87C-4EA5-AFBE-30DA3E83B58A}" type="presParOf" srcId="{7E9A4D36-68A9-458A-B48D-7A9208063D47}" destId="{40A4A7F8-D32B-4C32-843D-73263363D74C}" srcOrd="0" destOrd="0" presId="urn:microsoft.com/office/officeart/2005/8/layout/bProcess4"/>
    <dgm:cxn modelId="{971744FC-1F97-4F34-B4A5-1B5A31669FEC}" type="presParOf" srcId="{7E9A4D36-68A9-458A-B48D-7A9208063D47}" destId="{5818D245-DCB8-4D53-8E64-287EAF42FB73}" srcOrd="1" destOrd="0" presId="urn:microsoft.com/office/officeart/2005/8/layout/bProcess4"/>
    <dgm:cxn modelId="{F5704BFA-A1ED-47B6-8ECC-6E8C202613C3}" type="presParOf" srcId="{C07A5E36-0B3C-431E-9B8C-490603AB9533}" destId="{EE788204-5345-425A-989C-3E288B1C36DD}" srcOrd="15" destOrd="0" presId="urn:microsoft.com/office/officeart/2005/8/layout/bProcess4"/>
    <dgm:cxn modelId="{7A1BED89-F055-49E8-B1B9-9F039809B075}" type="presParOf" srcId="{C07A5E36-0B3C-431E-9B8C-490603AB9533}" destId="{440BE2CF-89D0-4EEB-B928-7D9C8B02052C}" srcOrd="16" destOrd="0" presId="urn:microsoft.com/office/officeart/2005/8/layout/bProcess4"/>
    <dgm:cxn modelId="{FFBC3887-10AC-4B71-B0BA-9311816190EF}" type="presParOf" srcId="{440BE2CF-89D0-4EEB-B928-7D9C8B02052C}" destId="{8676E0B8-FBD7-415A-B107-966AD3824558}" srcOrd="0" destOrd="0" presId="urn:microsoft.com/office/officeart/2005/8/layout/bProcess4"/>
    <dgm:cxn modelId="{F95CE47E-D094-4343-9963-34287AFB1F5F}" type="presParOf" srcId="{440BE2CF-89D0-4EEB-B928-7D9C8B02052C}" destId="{1FB9F999-CA86-45CC-824B-8362B370A792}"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41843-27D6-4004-9128-B4AA89821AEA}">
      <dsp:nvSpPr>
        <dsp:cNvPr id="0" name=""/>
        <dsp:cNvSpPr/>
      </dsp:nvSpPr>
      <dsp:spPr>
        <a:xfrm rot="5400000">
          <a:off x="-296445" y="1250041"/>
          <a:ext cx="1316733" cy="1591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E73ECF-8A79-4669-879B-AE22F9FD08CD}">
      <dsp:nvSpPr>
        <dsp:cNvPr id="0" name=""/>
        <dsp:cNvSpPr/>
      </dsp:nvSpPr>
      <dsp:spPr>
        <a:xfrm>
          <a:off x="3259" y="40497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a:t>The data set includes:</a:t>
          </a:r>
          <a:r>
            <a:rPr lang="en-US" sz="1200" kern="1200"/>
            <a:t>​</a:t>
          </a:r>
        </a:p>
      </dsp:txBody>
      <dsp:txXfrm>
        <a:off x="34342" y="436056"/>
        <a:ext cx="1706580" cy="999082"/>
      </dsp:txXfrm>
    </dsp:sp>
    <dsp:sp modelId="{BA1F2140-28B3-4550-9012-C098D146C251}">
      <dsp:nvSpPr>
        <dsp:cNvPr id="0" name=""/>
        <dsp:cNvSpPr/>
      </dsp:nvSpPr>
      <dsp:spPr>
        <a:xfrm rot="5400000">
          <a:off x="-296445" y="2576601"/>
          <a:ext cx="1316733" cy="1591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5D2DCA-42FD-4650-88B1-AFE6C8D4B3DD}">
      <dsp:nvSpPr>
        <dsp:cNvPr id="0" name=""/>
        <dsp:cNvSpPr/>
      </dsp:nvSpPr>
      <dsp:spPr>
        <a:xfrm>
          <a:off x="3259" y="173153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Malignant: It is the Label column, which includes values 0 and 1, denoting if the comment is malignant or not.</a:t>
          </a:r>
          <a:r>
            <a:rPr lang="en-US" sz="1200" kern="1200"/>
            <a:t>​</a:t>
          </a:r>
        </a:p>
      </dsp:txBody>
      <dsp:txXfrm>
        <a:off x="34342" y="1762616"/>
        <a:ext cx="1706580" cy="999082"/>
      </dsp:txXfrm>
    </dsp:sp>
    <dsp:sp modelId="{1AF124B7-2220-4CFC-827F-D38C334046F1}">
      <dsp:nvSpPr>
        <dsp:cNvPr id="0" name=""/>
        <dsp:cNvSpPr/>
      </dsp:nvSpPr>
      <dsp:spPr>
        <a:xfrm>
          <a:off x="366834" y="3239881"/>
          <a:ext cx="2342606" cy="1591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13AF73-E885-4F0D-8D9B-5A8885E0B171}">
      <dsp:nvSpPr>
        <dsp:cNvPr id="0" name=""/>
        <dsp:cNvSpPr/>
      </dsp:nvSpPr>
      <dsp:spPr>
        <a:xfrm>
          <a:off x="3259" y="305809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Highly Malignant: It denotes comments that are highly malignant and hurtful.</a:t>
          </a:r>
          <a:r>
            <a:rPr lang="en-US" sz="1200" kern="1200"/>
            <a:t>​</a:t>
          </a:r>
        </a:p>
      </dsp:txBody>
      <dsp:txXfrm>
        <a:off x="34342" y="3089176"/>
        <a:ext cx="1706580" cy="999082"/>
      </dsp:txXfrm>
    </dsp:sp>
    <dsp:sp modelId="{454B3E0F-F07E-4A8D-A7E8-2841EBBBA574}">
      <dsp:nvSpPr>
        <dsp:cNvPr id="0" name=""/>
        <dsp:cNvSpPr/>
      </dsp:nvSpPr>
      <dsp:spPr>
        <a:xfrm rot="16200000">
          <a:off x="2055987" y="2576601"/>
          <a:ext cx="1316733" cy="1591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4EA2BC-C0D6-4280-BCDA-9B9FCB70FB90}">
      <dsp:nvSpPr>
        <dsp:cNvPr id="0" name=""/>
        <dsp:cNvSpPr/>
      </dsp:nvSpPr>
      <dsp:spPr>
        <a:xfrm>
          <a:off x="2355692" y="305809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Rude: It denotes comments that are very rude and offensive.</a:t>
          </a:r>
          <a:r>
            <a:rPr lang="en-US" sz="1200" kern="1200"/>
            <a:t>​</a:t>
          </a:r>
        </a:p>
      </dsp:txBody>
      <dsp:txXfrm>
        <a:off x="2386775" y="3089176"/>
        <a:ext cx="1706580" cy="999082"/>
      </dsp:txXfrm>
    </dsp:sp>
    <dsp:sp modelId="{1A760243-3BDD-4CD8-B82D-7BBC0AAF8D15}">
      <dsp:nvSpPr>
        <dsp:cNvPr id="0" name=""/>
        <dsp:cNvSpPr/>
      </dsp:nvSpPr>
      <dsp:spPr>
        <a:xfrm rot="16200000">
          <a:off x="2055987" y="1250041"/>
          <a:ext cx="1316733" cy="1591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598F98-9D51-4858-BF64-73D8CA0C6E56}">
      <dsp:nvSpPr>
        <dsp:cNvPr id="0" name=""/>
        <dsp:cNvSpPr/>
      </dsp:nvSpPr>
      <dsp:spPr>
        <a:xfrm>
          <a:off x="2355692" y="173153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Threat: It contains indication of the comments that are giving any threat to someone.</a:t>
          </a:r>
          <a:r>
            <a:rPr lang="en-US" sz="1200" kern="1200"/>
            <a:t>​</a:t>
          </a:r>
        </a:p>
      </dsp:txBody>
      <dsp:txXfrm>
        <a:off x="2386775" y="1762616"/>
        <a:ext cx="1706580" cy="999082"/>
      </dsp:txXfrm>
    </dsp:sp>
    <dsp:sp modelId="{0E79960F-E632-4FB1-9C30-F1196E91A0C9}">
      <dsp:nvSpPr>
        <dsp:cNvPr id="0" name=""/>
        <dsp:cNvSpPr/>
      </dsp:nvSpPr>
      <dsp:spPr>
        <a:xfrm>
          <a:off x="2719267" y="586761"/>
          <a:ext cx="2342606" cy="1591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52CFDF-80CC-4612-BE77-C701882FEF28}">
      <dsp:nvSpPr>
        <dsp:cNvPr id="0" name=""/>
        <dsp:cNvSpPr/>
      </dsp:nvSpPr>
      <dsp:spPr>
        <a:xfrm>
          <a:off x="2355692" y="40497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Abuse: It is for comments that are abusive in nature.</a:t>
          </a:r>
          <a:r>
            <a:rPr lang="en-US" sz="1200" kern="1200"/>
            <a:t>​</a:t>
          </a:r>
        </a:p>
      </dsp:txBody>
      <dsp:txXfrm>
        <a:off x="2386775" y="436056"/>
        <a:ext cx="1706580" cy="999082"/>
      </dsp:txXfrm>
    </dsp:sp>
    <dsp:sp modelId="{1822D090-BA38-4397-B441-0571CFDEB06A}">
      <dsp:nvSpPr>
        <dsp:cNvPr id="0" name=""/>
        <dsp:cNvSpPr/>
      </dsp:nvSpPr>
      <dsp:spPr>
        <a:xfrm rot="5400000">
          <a:off x="4408420" y="1250041"/>
          <a:ext cx="1316733" cy="1591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1B4BB5-6B49-4D6C-8020-4838FF721BE2}">
      <dsp:nvSpPr>
        <dsp:cNvPr id="0" name=""/>
        <dsp:cNvSpPr/>
      </dsp:nvSpPr>
      <dsp:spPr>
        <a:xfrm>
          <a:off x="4708125" y="40497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Loathe: It describes the comments which are hateful and loathing in nature.</a:t>
          </a:r>
          <a:r>
            <a:rPr lang="en-US" sz="1200" kern="1200"/>
            <a:t>​</a:t>
          </a:r>
        </a:p>
      </dsp:txBody>
      <dsp:txXfrm>
        <a:off x="4739208" y="436056"/>
        <a:ext cx="1706580" cy="999082"/>
      </dsp:txXfrm>
    </dsp:sp>
    <dsp:sp modelId="{EE788204-5345-425A-989C-3E288B1C36DD}">
      <dsp:nvSpPr>
        <dsp:cNvPr id="0" name=""/>
        <dsp:cNvSpPr/>
      </dsp:nvSpPr>
      <dsp:spPr>
        <a:xfrm rot="5400000">
          <a:off x="4408420" y="2576601"/>
          <a:ext cx="1316733" cy="15918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18D245-DCB8-4D53-8E64-287EAF42FB73}">
      <dsp:nvSpPr>
        <dsp:cNvPr id="0" name=""/>
        <dsp:cNvSpPr/>
      </dsp:nvSpPr>
      <dsp:spPr>
        <a:xfrm>
          <a:off x="4708125" y="173153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ID: It includes unique Ids associated with each comment text given.</a:t>
          </a:r>
          <a:r>
            <a:rPr lang="en-US" sz="1200" kern="1200"/>
            <a:t>​</a:t>
          </a:r>
        </a:p>
      </dsp:txBody>
      <dsp:txXfrm>
        <a:off x="4739208" y="1762616"/>
        <a:ext cx="1706580" cy="999082"/>
      </dsp:txXfrm>
    </dsp:sp>
    <dsp:sp modelId="{1FB9F999-CA86-45CC-824B-8362B370A792}">
      <dsp:nvSpPr>
        <dsp:cNvPr id="0" name=""/>
        <dsp:cNvSpPr/>
      </dsp:nvSpPr>
      <dsp:spPr>
        <a:xfrm>
          <a:off x="4708125" y="3058093"/>
          <a:ext cx="1768746" cy="106124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Comment text: This column contains the comments extracted from various social media platforms.</a:t>
          </a:r>
          <a:r>
            <a:rPr lang="en-US" sz="1200" kern="1200"/>
            <a:t>​</a:t>
          </a:r>
        </a:p>
      </dsp:txBody>
      <dsp:txXfrm>
        <a:off x="4739208" y="3089176"/>
        <a:ext cx="1706580" cy="99908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993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458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10/5/2022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498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727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59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066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41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240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015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76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120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2344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22">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5" name="Rectangle 24">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38620" y="863695"/>
            <a:ext cx="3511233" cy="3779995"/>
          </a:xfrm>
        </p:spPr>
        <p:txBody>
          <a:bodyPr anchor="ctr">
            <a:normAutofit/>
          </a:bodyPr>
          <a:lstStyle/>
          <a:p>
            <a:r>
              <a:rPr lang="en-IN" sz="3300">
                <a:solidFill>
                  <a:schemeClr val="tx1"/>
                </a:solidFill>
                <a:latin typeface="Avenir Next LT Pro"/>
                <a:ea typeface="+mj-lt"/>
                <a:cs typeface="+mj-lt"/>
              </a:rPr>
              <a:t>MALAIGNANT COMMENTS CLASSIFICATION</a:t>
            </a:r>
            <a:endParaRPr lang="en-US" sz="3300">
              <a:solidFill>
                <a:schemeClr val="tx1"/>
              </a:solidFill>
              <a:latin typeface="Avenir Next LT Pro"/>
              <a:ea typeface="+mj-lt"/>
              <a:cs typeface="+mj-lt"/>
            </a:endParaRPr>
          </a:p>
        </p:txBody>
      </p:sp>
      <p:sp>
        <p:nvSpPr>
          <p:cNvPr id="3" name="Subtitle 2"/>
          <p:cNvSpPr>
            <a:spLocks noGrp="1"/>
          </p:cNvSpPr>
          <p:nvPr>
            <p:ph type="subTitle" idx="1"/>
          </p:nvPr>
        </p:nvSpPr>
        <p:spPr>
          <a:xfrm>
            <a:off x="638621" y="4739780"/>
            <a:ext cx="3511233" cy="1147054"/>
          </a:xfrm>
        </p:spPr>
        <p:txBody>
          <a:bodyPr anchor="t">
            <a:normAutofit/>
          </a:bodyPr>
          <a:lstStyle/>
          <a:p>
            <a:pPr algn="ctr"/>
            <a:r>
              <a:rPr lang="en-IN" sz="2200" u="sng" dirty="0">
                <a:ea typeface="+mn-lt"/>
                <a:cs typeface="+mn-lt"/>
              </a:rPr>
              <a:t>Submitted by:</a:t>
            </a:r>
            <a:endParaRPr lang="en-US" sz="2200" dirty="0">
              <a:ea typeface="+mn-lt"/>
              <a:cs typeface="+mn-lt"/>
            </a:endParaRPr>
          </a:p>
          <a:p>
            <a:pPr algn="ctr"/>
            <a:r>
              <a:rPr lang="en-IN" sz="2200" dirty="0">
                <a:ea typeface="+mn-lt"/>
                <a:cs typeface="+mn-lt"/>
              </a:rPr>
              <a:t>Praveen Pandey</a:t>
            </a:r>
            <a:endParaRPr lang="en-US" dirty="0"/>
          </a:p>
          <a:p>
            <a:endParaRPr lang="en-US" sz="2200" dirty="0"/>
          </a:p>
        </p:txBody>
      </p:sp>
      <p:sp>
        <p:nvSpPr>
          <p:cNvPr id="76" name="Rectangle 26">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7" name="Picture 3" descr="Neon 3D circle art">
            <a:extLst>
              <a:ext uri="{FF2B5EF4-FFF2-40B4-BE49-F238E27FC236}">
                <a16:creationId xmlns:a16="http://schemas.microsoft.com/office/drawing/2014/main" id="{F22DB568-248D-0013-C050-DD6709B3303E}"/>
              </a:ext>
            </a:extLst>
          </p:cNvPr>
          <p:cNvPicPr>
            <a:picLocks noChangeAspect="1"/>
          </p:cNvPicPr>
          <p:nvPr/>
        </p:nvPicPr>
        <p:blipFill rotWithShape="1">
          <a:blip r:embed="rId2"/>
          <a:srcRect l="10707" r="10707"/>
          <a:stretch/>
        </p:blipFill>
        <p:spPr>
          <a:xfrm>
            <a:off x="4654295" y="10"/>
            <a:ext cx="7537705" cy="6857990"/>
          </a:xfrm>
          <a:prstGeom prst="rect">
            <a:avLst/>
          </a:prstGeom>
        </p:spPr>
      </p:pic>
    </p:spTree>
    <p:extLst>
      <p:ext uri="{BB962C8B-B14F-4D97-AF65-F5344CB8AC3E}">
        <p14:creationId xmlns:p14="http://schemas.microsoft.com/office/powerpoint/2010/main" val="34023716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97686" y="738782"/>
            <a:ext cx="4065710" cy="1727017"/>
          </a:xfrm>
        </p:spPr>
        <p:txBody>
          <a:bodyPr anchor="ctr">
            <a:normAutofit/>
          </a:bodyPr>
          <a:lstStyle/>
          <a:p>
            <a:pPr algn="ctr"/>
            <a:r>
              <a:rPr lang="en-IN" sz="3200" dirty="0">
                <a:solidFill>
                  <a:schemeClr val="tx1"/>
                </a:solidFill>
                <a:latin typeface="Calibri"/>
                <a:ea typeface="+mj-lt"/>
                <a:cs typeface="+mj-lt"/>
              </a:rPr>
              <a:t>Analytical Problem </a:t>
            </a:r>
            <a:br>
              <a:rPr lang="en-IN" sz="3200" dirty="0">
                <a:latin typeface="Calibri"/>
                <a:ea typeface="+mj-lt"/>
                <a:cs typeface="+mj-lt"/>
              </a:rPr>
            </a:br>
            <a:r>
              <a:rPr lang="en-IN" sz="3200" dirty="0">
                <a:solidFill>
                  <a:schemeClr val="tx1"/>
                </a:solidFill>
                <a:latin typeface="Calibri"/>
                <a:ea typeface="+mj-lt"/>
                <a:cs typeface="+mj-lt"/>
              </a:rPr>
              <a:t>Framing</a:t>
            </a:r>
            <a:endParaRPr lang="en-IN" sz="4400" dirty="0">
              <a:solidFill>
                <a:schemeClr val="tx1"/>
              </a:solidFill>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52294" y="2504584"/>
            <a:ext cx="441281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IN" sz="2000" dirty="0">
                <a:solidFill>
                  <a:schemeClr val="accent1"/>
                </a:solidFill>
                <a:latin typeface="Calibri"/>
                <a:ea typeface="+mn-lt"/>
                <a:cs typeface="+mn-lt"/>
              </a:rPr>
              <a:t> We can see more corelations in the variables, Abuse have more corelation with malignant and rude.</a:t>
            </a:r>
            <a:endParaRPr lang="en-US">
              <a:solidFill>
                <a:schemeClr val="accent1"/>
              </a:solidFill>
            </a:endParaRPr>
          </a:p>
          <a:p>
            <a:pPr algn="just"/>
            <a:endParaRPr lang="en-IN" sz="2000" dirty="0">
              <a:solidFill>
                <a:schemeClr val="accent1"/>
              </a:solidFill>
              <a:latin typeface="Calibri"/>
              <a:ea typeface="+mn-lt"/>
              <a:cs typeface="+mn-lt"/>
            </a:endParaRPr>
          </a:p>
          <a:p>
            <a:pPr algn="just">
              <a:buFont typeface="Arial"/>
              <a:buChar char="•"/>
            </a:pPr>
            <a:r>
              <a:rPr lang="en-IN" sz="2000" dirty="0">
                <a:solidFill>
                  <a:schemeClr val="accent1"/>
                </a:solidFill>
                <a:latin typeface="Calibri"/>
                <a:ea typeface="+mn-lt"/>
                <a:cs typeface="+mn-lt"/>
              </a:rPr>
              <a:t> Rude has more positive corelation with malignant</a:t>
            </a:r>
          </a:p>
          <a:p>
            <a:pPr algn="just"/>
            <a:endParaRPr lang="en-IN" sz="2000" dirty="0">
              <a:solidFill>
                <a:schemeClr val="accent1"/>
              </a:solidFill>
              <a:latin typeface="Calibri"/>
              <a:ea typeface="+mn-lt"/>
              <a:cs typeface="+mn-lt"/>
            </a:endParaRPr>
          </a:p>
          <a:p>
            <a:pPr algn="just">
              <a:buFont typeface="Arial"/>
              <a:buChar char="•"/>
            </a:pPr>
            <a:r>
              <a:rPr lang="en-IN" sz="2000" dirty="0">
                <a:solidFill>
                  <a:schemeClr val="accent1"/>
                </a:solidFill>
                <a:latin typeface="Calibri"/>
                <a:ea typeface="+mn-lt"/>
                <a:cs typeface="+mn-lt"/>
              </a:rPr>
              <a:t> We don’t have any negative corelations in the data.</a:t>
            </a:r>
          </a:p>
        </p:txBody>
      </p:sp>
      <p:pic>
        <p:nvPicPr>
          <p:cNvPr id="4" name="Picture 6">
            <a:extLst>
              <a:ext uri="{FF2B5EF4-FFF2-40B4-BE49-F238E27FC236}">
                <a16:creationId xmlns:a16="http://schemas.microsoft.com/office/drawing/2014/main" id="{6FFB3DC0-98C1-7B9F-4E96-C096AC12506A}"/>
              </a:ext>
            </a:extLst>
          </p:cNvPr>
          <p:cNvPicPr>
            <a:picLocks noChangeAspect="1"/>
          </p:cNvPicPr>
          <p:nvPr/>
        </p:nvPicPr>
        <p:blipFill>
          <a:blip r:embed="rId2"/>
          <a:stretch>
            <a:fillRect/>
          </a:stretch>
        </p:blipFill>
        <p:spPr>
          <a:xfrm>
            <a:off x="5089742" y="683876"/>
            <a:ext cx="6626267" cy="6012163"/>
          </a:xfrm>
          <a:prstGeom prst="rect">
            <a:avLst/>
          </a:prstGeom>
        </p:spPr>
      </p:pic>
    </p:spTree>
    <p:extLst>
      <p:ext uri="{BB962C8B-B14F-4D97-AF65-F5344CB8AC3E}">
        <p14:creationId xmlns:p14="http://schemas.microsoft.com/office/powerpoint/2010/main" val="13233482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1071795" y="707466"/>
            <a:ext cx="10433108" cy="912826"/>
          </a:xfrm>
        </p:spPr>
        <p:txBody>
          <a:bodyPr anchor="ctr">
            <a:normAutofit/>
          </a:bodyPr>
          <a:lstStyle/>
          <a:p>
            <a:pPr algn="ctr"/>
            <a:r>
              <a:rPr lang="en-IN" dirty="0"/>
              <a:t>DATA sources and their formats</a:t>
            </a:r>
            <a:endParaRPr lang="en-US"/>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graphicFrame>
        <p:nvGraphicFramePr>
          <p:cNvPr id="27" name="TextBox 5">
            <a:extLst>
              <a:ext uri="{FF2B5EF4-FFF2-40B4-BE49-F238E27FC236}">
                <a16:creationId xmlns:a16="http://schemas.microsoft.com/office/drawing/2014/main" id="{2872BFD1-C4BE-E5FE-9857-CF293C5514DE}"/>
              </a:ext>
            </a:extLst>
          </p:cNvPr>
          <p:cNvGraphicFramePr/>
          <p:nvPr>
            <p:extLst>
              <p:ext uri="{D42A27DB-BD31-4B8C-83A1-F6EECF244321}">
                <p14:modId xmlns:p14="http://schemas.microsoft.com/office/powerpoint/2010/main" val="3902389314"/>
              </p:ext>
            </p:extLst>
          </p:nvPr>
        </p:nvGraphicFramePr>
        <p:xfrm>
          <a:off x="3169084" y="1718153"/>
          <a:ext cx="6480131"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0092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067604" y="686590"/>
            <a:ext cx="4493682" cy="610115"/>
          </a:xfrm>
        </p:spPr>
        <p:txBody>
          <a:bodyPr anchor="ctr">
            <a:normAutofit/>
          </a:bodyPr>
          <a:lstStyle/>
          <a:p>
            <a:pPr algn="ctr"/>
            <a:r>
              <a:rPr lang="en-US" sz="3200" dirty="0">
                <a:ea typeface="+mj-lt"/>
                <a:cs typeface="+mj-lt"/>
              </a:rPr>
              <a:t>Data Cleansing</a:t>
            </a:r>
            <a:endParaRPr lang="en-IN" sz="3200" dirty="0">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2690486" y="1429434"/>
            <a:ext cx="77635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000" dirty="0">
                <a:solidFill>
                  <a:schemeClr val="accent1"/>
                </a:solidFill>
                <a:latin typeface="Calibri"/>
                <a:ea typeface="+mn-lt"/>
                <a:cs typeface="+mn-lt"/>
              </a:rPr>
              <a:t>I imported all the required libraries for cleansing the data.</a:t>
            </a:r>
            <a:endParaRPr lang="en-US" sz="2000">
              <a:solidFill>
                <a:schemeClr val="accent1"/>
              </a:solidFill>
              <a:latin typeface="Calibri"/>
              <a:cs typeface="Calibri"/>
            </a:endParaRPr>
          </a:p>
        </p:txBody>
      </p:sp>
      <p:pic>
        <p:nvPicPr>
          <p:cNvPr id="5" name="Picture 6">
            <a:extLst>
              <a:ext uri="{FF2B5EF4-FFF2-40B4-BE49-F238E27FC236}">
                <a16:creationId xmlns:a16="http://schemas.microsoft.com/office/drawing/2014/main" id="{0466E857-191F-EE58-9599-6441962EC9C8}"/>
              </a:ext>
            </a:extLst>
          </p:cNvPr>
          <p:cNvPicPr>
            <a:picLocks noChangeAspect="1"/>
          </p:cNvPicPr>
          <p:nvPr/>
        </p:nvPicPr>
        <p:blipFill>
          <a:blip r:embed="rId2"/>
          <a:stretch>
            <a:fillRect/>
          </a:stretch>
        </p:blipFill>
        <p:spPr>
          <a:xfrm>
            <a:off x="1384128" y="1826112"/>
            <a:ext cx="9496814" cy="1848789"/>
          </a:xfrm>
          <a:prstGeom prst="rect">
            <a:avLst/>
          </a:prstGeom>
        </p:spPr>
      </p:pic>
      <p:pic>
        <p:nvPicPr>
          <p:cNvPr id="7" name="Picture 7">
            <a:extLst>
              <a:ext uri="{FF2B5EF4-FFF2-40B4-BE49-F238E27FC236}">
                <a16:creationId xmlns:a16="http://schemas.microsoft.com/office/drawing/2014/main" id="{54C9A04A-448C-D568-F029-E57D786CF804}"/>
              </a:ext>
            </a:extLst>
          </p:cNvPr>
          <p:cNvPicPr>
            <a:picLocks noChangeAspect="1"/>
          </p:cNvPicPr>
          <p:nvPr/>
        </p:nvPicPr>
        <p:blipFill>
          <a:blip r:embed="rId3"/>
          <a:stretch>
            <a:fillRect/>
          </a:stretch>
        </p:blipFill>
        <p:spPr>
          <a:xfrm>
            <a:off x="1342373" y="4277310"/>
            <a:ext cx="9538567" cy="1956803"/>
          </a:xfrm>
          <a:prstGeom prst="rect">
            <a:avLst/>
          </a:prstGeom>
        </p:spPr>
      </p:pic>
      <p:sp>
        <p:nvSpPr>
          <p:cNvPr id="8" name="TextBox 7">
            <a:extLst>
              <a:ext uri="{FF2B5EF4-FFF2-40B4-BE49-F238E27FC236}">
                <a16:creationId xmlns:a16="http://schemas.microsoft.com/office/drawing/2014/main" id="{021C7BB3-7D91-4127-BB6D-2803BEB1D86F}"/>
              </a:ext>
            </a:extLst>
          </p:cNvPr>
          <p:cNvSpPr txBox="1"/>
          <p:nvPr/>
        </p:nvSpPr>
        <p:spPr>
          <a:xfrm>
            <a:off x="1082978" y="3788503"/>
            <a:ext cx="999733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chemeClr val="accent1"/>
                </a:solidFill>
                <a:latin typeface="Calibri"/>
                <a:ea typeface="+mn-lt"/>
                <a:cs typeface="+mn-lt"/>
              </a:rPr>
              <a:t>After importing all the required libraries, I have defined </a:t>
            </a:r>
            <a:r>
              <a:rPr lang="en-IN" sz="2000" dirty="0" err="1">
                <a:solidFill>
                  <a:schemeClr val="accent1"/>
                </a:solidFill>
                <a:latin typeface="Calibri"/>
                <a:ea typeface="+mn-lt"/>
                <a:cs typeface="+mn-lt"/>
              </a:rPr>
              <a:t>stopwords</a:t>
            </a:r>
            <a:r>
              <a:rPr lang="en-IN" sz="2000" dirty="0">
                <a:solidFill>
                  <a:schemeClr val="accent1"/>
                </a:solidFill>
                <a:latin typeface="Calibri"/>
                <a:ea typeface="+mn-lt"/>
                <a:cs typeface="+mn-lt"/>
              </a:rPr>
              <a:t> and lemmatize to a variable.</a:t>
            </a:r>
            <a:endParaRPr lang="en-US" dirty="0">
              <a:solidFill>
                <a:schemeClr val="accent1"/>
              </a:solidFill>
            </a:endParaRPr>
          </a:p>
        </p:txBody>
      </p:sp>
    </p:spTree>
    <p:extLst>
      <p:ext uri="{BB962C8B-B14F-4D97-AF65-F5344CB8AC3E}">
        <p14:creationId xmlns:p14="http://schemas.microsoft.com/office/powerpoint/2010/main" val="265962107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655275"/>
            <a:ext cx="11257739" cy="672743"/>
          </a:xfrm>
        </p:spPr>
        <p:txBody>
          <a:bodyPr anchor="ctr">
            <a:normAutofit/>
          </a:bodyPr>
          <a:lstStyle/>
          <a:p>
            <a:pPr algn="ctr"/>
            <a:r>
              <a:rPr lang="en-US" sz="3200" dirty="0">
                <a:ea typeface="+mj-lt"/>
                <a:cs typeface="+mj-lt"/>
              </a:rPr>
              <a:t>Data Cleansing</a:t>
            </a:r>
            <a:endParaRPr lang="en-IN" sz="3200">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6" name="Picture 6">
            <a:extLst>
              <a:ext uri="{FF2B5EF4-FFF2-40B4-BE49-F238E27FC236}">
                <a16:creationId xmlns:a16="http://schemas.microsoft.com/office/drawing/2014/main" id="{A95E62C2-C2AE-92A4-FF9B-2262CE038536}"/>
              </a:ext>
            </a:extLst>
          </p:cNvPr>
          <p:cNvPicPr>
            <a:picLocks noChangeAspect="1"/>
          </p:cNvPicPr>
          <p:nvPr/>
        </p:nvPicPr>
        <p:blipFill>
          <a:blip r:embed="rId2"/>
          <a:stretch>
            <a:fillRect/>
          </a:stretch>
        </p:blipFill>
        <p:spPr>
          <a:xfrm>
            <a:off x="2281825" y="1705376"/>
            <a:ext cx="7920623" cy="5075630"/>
          </a:xfrm>
          <a:prstGeom prst="rect">
            <a:avLst/>
          </a:prstGeom>
        </p:spPr>
      </p:pic>
      <p:sp>
        <p:nvSpPr>
          <p:cNvPr id="7" name="TextBox 6">
            <a:extLst>
              <a:ext uri="{FF2B5EF4-FFF2-40B4-BE49-F238E27FC236}">
                <a16:creationId xmlns:a16="http://schemas.microsoft.com/office/drawing/2014/main" id="{C906037F-B06C-31DA-A44B-612423452727}"/>
              </a:ext>
            </a:extLst>
          </p:cNvPr>
          <p:cNvSpPr txBox="1"/>
          <p:nvPr/>
        </p:nvSpPr>
        <p:spPr>
          <a:xfrm>
            <a:off x="2862719" y="1192582"/>
            <a:ext cx="73251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chemeClr val="accent1"/>
                </a:solidFill>
                <a:latin typeface="Calibri"/>
                <a:ea typeface="+mn-lt"/>
                <a:cs typeface="+mn-lt"/>
              </a:rPr>
              <a:t>Post which I have defined a function  for  cleaning the data.</a:t>
            </a:r>
            <a:endParaRPr lang="en-US" sz="2000">
              <a:solidFill>
                <a:schemeClr val="accent1"/>
              </a:solidFill>
              <a:latin typeface="Calibri"/>
              <a:ea typeface="+mn-lt"/>
              <a:cs typeface="+mn-lt"/>
            </a:endParaRPr>
          </a:p>
        </p:txBody>
      </p:sp>
    </p:spTree>
    <p:extLst>
      <p:ext uri="{BB962C8B-B14F-4D97-AF65-F5344CB8AC3E}">
        <p14:creationId xmlns:p14="http://schemas.microsoft.com/office/powerpoint/2010/main" val="44426927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655275"/>
            <a:ext cx="11257739" cy="672743"/>
          </a:xfrm>
        </p:spPr>
        <p:txBody>
          <a:bodyPr anchor="ctr">
            <a:normAutofit/>
          </a:bodyPr>
          <a:lstStyle/>
          <a:p>
            <a:pPr algn="ctr"/>
            <a:r>
              <a:rPr lang="en-US" sz="3200" dirty="0">
                <a:ea typeface="+mj-lt"/>
                <a:cs typeface="+mj-lt"/>
              </a:rPr>
              <a:t>Data Cleansing</a:t>
            </a:r>
            <a:endParaRPr lang="en-IN" sz="3200">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7" name="TextBox 6">
            <a:extLst>
              <a:ext uri="{FF2B5EF4-FFF2-40B4-BE49-F238E27FC236}">
                <a16:creationId xmlns:a16="http://schemas.microsoft.com/office/drawing/2014/main" id="{C906037F-B06C-31DA-A44B-612423452727}"/>
              </a:ext>
            </a:extLst>
          </p:cNvPr>
          <p:cNvSpPr txBox="1"/>
          <p:nvPr/>
        </p:nvSpPr>
        <p:spPr>
          <a:xfrm>
            <a:off x="1860638" y="1474418"/>
            <a:ext cx="84628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solidFill>
                  <a:srgbClr val="ED8428"/>
                </a:solidFill>
                <a:ea typeface="+mn-lt"/>
                <a:cs typeface="+mn-lt"/>
              </a:rPr>
              <a:t>Post on creating a function I have passed my data into the same to clean it.</a:t>
            </a:r>
            <a:endParaRPr lang="en-US" dirty="0">
              <a:solidFill>
                <a:srgbClr val="ED8428"/>
              </a:solidFill>
              <a:ea typeface="+mn-lt"/>
              <a:cs typeface="+mn-lt"/>
            </a:endParaRPr>
          </a:p>
        </p:txBody>
      </p:sp>
      <p:pic>
        <p:nvPicPr>
          <p:cNvPr id="4" name="Picture 4">
            <a:extLst>
              <a:ext uri="{FF2B5EF4-FFF2-40B4-BE49-F238E27FC236}">
                <a16:creationId xmlns:a16="http://schemas.microsoft.com/office/drawing/2014/main" id="{1610F919-E0CF-434B-121B-7D390A674765}"/>
              </a:ext>
            </a:extLst>
          </p:cNvPr>
          <p:cNvPicPr>
            <a:picLocks noChangeAspect="1"/>
          </p:cNvPicPr>
          <p:nvPr/>
        </p:nvPicPr>
        <p:blipFill>
          <a:blip r:embed="rId2"/>
          <a:stretch>
            <a:fillRect/>
          </a:stretch>
        </p:blipFill>
        <p:spPr>
          <a:xfrm>
            <a:off x="1749468" y="2067293"/>
            <a:ext cx="8379912" cy="2712976"/>
          </a:xfrm>
          <a:prstGeom prst="rect">
            <a:avLst/>
          </a:prstGeom>
        </p:spPr>
      </p:pic>
      <p:pic>
        <p:nvPicPr>
          <p:cNvPr id="5" name="Picture 7">
            <a:extLst>
              <a:ext uri="{FF2B5EF4-FFF2-40B4-BE49-F238E27FC236}">
                <a16:creationId xmlns:a16="http://schemas.microsoft.com/office/drawing/2014/main" id="{680979B9-6E33-D641-0BCB-C812063273AC}"/>
              </a:ext>
            </a:extLst>
          </p:cNvPr>
          <p:cNvPicPr>
            <a:picLocks noChangeAspect="1"/>
          </p:cNvPicPr>
          <p:nvPr/>
        </p:nvPicPr>
        <p:blipFill>
          <a:blip r:embed="rId3"/>
          <a:stretch>
            <a:fillRect/>
          </a:stretch>
        </p:blipFill>
        <p:spPr>
          <a:xfrm>
            <a:off x="1749469" y="4956647"/>
            <a:ext cx="8379911" cy="1443636"/>
          </a:xfrm>
          <a:prstGeom prst="rect">
            <a:avLst/>
          </a:prstGeom>
        </p:spPr>
      </p:pic>
    </p:spTree>
    <p:extLst>
      <p:ext uri="{BB962C8B-B14F-4D97-AF65-F5344CB8AC3E}">
        <p14:creationId xmlns:p14="http://schemas.microsoft.com/office/powerpoint/2010/main" val="283352510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655275"/>
            <a:ext cx="11257739" cy="1330359"/>
          </a:xfrm>
        </p:spPr>
        <p:txBody>
          <a:bodyPr anchor="ctr">
            <a:normAutofit/>
          </a:bodyPr>
          <a:lstStyle/>
          <a:p>
            <a:pPr algn="ctr"/>
            <a:r>
              <a:rPr lang="en-US" sz="3200" dirty="0">
                <a:latin typeface="Calibri"/>
                <a:ea typeface="+mj-lt"/>
                <a:cs typeface="+mj-lt"/>
              </a:rPr>
              <a:t>Word Cloud for getting word sense</a:t>
            </a:r>
            <a:endParaRPr lang="en-US" dirty="0">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7" name="TextBox 6">
            <a:extLst>
              <a:ext uri="{FF2B5EF4-FFF2-40B4-BE49-F238E27FC236}">
                <a16:creationId xmlns:a16="http://schemas.microsoft.com/office/drawing/2014/main" id="{C906037F-B06C-31DA-A44B-612423452727}"/>
              </a:ext>
            </a:extLst>
          </p:cNvPr>
          <p:cNvSpPr txBox="1"/>
          <p:nvPr/>
        </p:nvSpPr>
        <p:spPr>
          <a:xfrm>
            <a:off x="1860638" y="2392993"/>
            <a:ext cx="8462895" cy="3683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07000"/>
              </a:lnSpc>
              <a:spcBef>
                <a:spcPct val="20000"/>
              </a:spcBef>
              <a:spcAft>
                <a:spcPts val="800"/>
              </a:spcAft>
              <a:buFont typeface="Symbol,Sans-Serif"/>
              <a:buChar char=""/>
            </a:pPr>
            <a:r>
              <a:rPr lang="en-IN" sz="2400" dirty="0">
                <a:solidFill>
                  <a:schemeClr val="accent1"/>
                </a:solidFill>
                <a:latin typeface="Calibri"/>
                <a:ea typeface="+mn-lt"/>
                <a:cs typeface="+mn-lt"/>
              </a:rPr>
              <a:t>Word Cloud is a visualization technique for text data wherein each word is picturized with its importance in the context or its frequency.</a:t>
            </a:r>
            <a:endParaRPr lang="en-US" sz="2400">
              <a:solidFill>
                <a:schemeClr val="accent1"/>
              </a:solidFill>
              <a:latin typeface="Calibri"/>
              <a:ea typeface="+mn-lt"/>
              <a:cs typeface="+mn-lt"/>
            </a:endParaRPr>
          </a:p>
          <a:p>
            <a:pPr marL="342900" indent="-342900">
              <a:lnSpc>
                <a:spcPct val="107000"/>
              </a:lnSpc>
              <a:spcBef>
                <a:spcPct val="20000"/>
              </a:spcBef>
              <a:spcAft>
                <a:spcPts val="800"/>
              </a:spcAft>
              <a:buFont typeface="Symbol,Sans-Serif"/>
              <a:buChar char=""/>
            </a:pPr>
            <a:r>
              <a:rPr lang="en-IN" sz="2400" dirty="0">
                <a:solidFill>
                  <a:schemeClr val="accent1"/>
                </a:solidFill>
                <a:latin typeface="Calibri"/>
                <a:ea typeface="+mn-lt"/>
                <a:cs typeface="+mn-lt"/>
              </a:rPr>
              <a:t>The more commonly the term appears within the text being analysed, the larger the word appears in the image generated.</a:t>
            </a:r>
            <a:endParaRPr lang="en-US" sz="2400">
              <a:solidFill>
                <a:schemeClr val="accent1"/>
              </a:solidFill>
              <a:latin typeface="Calibri"/>
              <a:ea typeface="+mn-lt"/>
              <a:cs typeface="+mn-lt"/>
            </a:endParaRPr>
          </a:p>
          <a:p>
            <a:pPr marL="342900" indent="-342900">
              <a:lnSpc>
                <a:spcPct val="107000"/>
              </a:lnSpc>
              <a:spcBef>
                <a:spcPct val="20000"/>
              </a:spcBef>
              <a:spcAft>
                <a:spcPts val="800"/>
              </a:spcAft>
              <a:buFont typeface="Symbol,Sans-Serif"/>
              <a:buChar char=""/>
            </a:pPr>
            <a:r>
              <a:rPr lang="en-IN" sz="2400" dirty="0">
                <a:solidFill>
                  <a:schemeClr val="accent1"/>
                </a:solidFill>
                <a:latin typeface="Calibri"/>
                <a:ea typeface="+mn-lt"/>
                <a:cs typeface="+mn-lt"/>
              </a:rPr>
              <a:t>The enlarged texts are the greatest number of words used there and small texts are the smaller number of words used.</a:t>
            </a:r>
            <a:endParaRPr lang="en-US" sz="2400">
              <a:solidFill>
                <a:schemeClr val="accent1"/>
              </a:solidFill>
              <a:latin typeface="Calibri"/>
              <a:ea typeface="+mn-lt"/>
              <a:cs typeface="+mn-lt"/>
            </a:endParaRPr>
          </a:p>
          <a:p>
            <a:endParaRPr lang="en-IN" sz="2400" dirty="0">
              <a:solidFill>
                <a:schemeClr val="accent1"/>
              </a:solidFill>
              <a:latin typeface="Calibri"/>
              <a:ea typeface="+mn-lt"/>
              <a:cs typeface="+mn-lt"/>
            </a:endParaRPr>
          </a:p>
        </p:txBody>
      </p:sp>
    </p:spTree>
    <p:extLst>
      <p:ext uri="{BB962C8B-B14F-4D97-AF65-F5344CB8AC3E}">
        <p14:creationId xmlns:p14="http://schemas.microsoft.com/office/powerpoint/2010/main" val="36622548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14179" y="603084"/>
            <a:ext cx="11257739" cy="933701"/>
          </a:xfrm>
        </p:spPr>
        <p:txBody>
          <a:bodyPr anchor="ctr">
            <a:normAutofit/>
          </a:bodyPr>
          <a:lstStyle/>
          <a:p>
            <a:pPr algn="ctr"/>
            <a:r>
              <a:rPr lang="en-US" sz="3200" dirty="0">
                <a:ea typeface="+mj-lt"/>
                <a:cs typeface="+mj-lt"/>
              </a:rPr>
              <a:t>Word to Vec</a:t>
            </a: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7" name="TextBox 6">
            <a:extLst>
              <a:ext uri="{FF2B5EF4-FFF2-40B4-BE49-F238E27FC236}">
                <a16:creationId xmlns:a16="http://schemas.microsoft.com/office/drawing/2014/main" id="{C906037F-B06C-31DA-A44B-612423452727}"/>
              </a:ext>
            </a:extLst>
          </p:cNvPr>
          <p:cNvSpPr txBox="1"/>
          <p:nvPr/>
        </p:nvSpPr>
        <p:spPr>
          <a:xfrm>
            <a:off x="1860638" y="1818884"/>
            <a:ext cx="846289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ea typeface="+mn-lt"/>
                <a:cs typeface="Calibri"/>
              </a:rPr>
              <a:t>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sz="2000" dirty="0">
              <a:solidFill>
                <a:schemeClr val="accent1"/>
              </a:solidFill>
              <a:ea typeface="+mn-lt"/>
              <a:cs typeface="+mn-lt"/>
            </a:endParaRPr>
          </a:p>
        </p:txBody>
      </p:sp>
      <p:pic>
        <p:nvPicPr>
          <p:cNvPr id="6" name="Picture 7">
            <a:extLst>
              <a:ext uri="{FF2B5EF4-FFF2-40B4-BE49-F238E27FC236}">
                <a16:creationId xmlns:a16="http://schemas.microsoft.com/office/drawing/2014/main" id="{D0A9F48B-C5A0-2082-2F73-1B332C4A989D}"/>
              </a:ext>
            </a:extLst>
          </p:cNvPr>
          <p:cNvPicPr>
            <a:picLocks noChangeAspect="1"/>
          </p:cNvPicPr>
          <p:nvPr/>
        </p:nvPicPr>
        <p:blipFill>
          <a:blip r:embed="rId2"/>
          <a:stretch>
            <a:fillRect/>
          </a:stretch>
        </p:blipFill>
        <p:spPr>
          <a:xfrm>
            <a:off x="1697276" y="3430516"/>
            <a:ext cx="8880953" cy="2241214"/>
          </a:xfrm>
          <a:prstGeom prst="rect">
            <a:avLst/>
          </a:prstGeom>
        </p:spPr>
      </p:pic>
    </p:spTree>
    <p:extLst>
      <p:ext uri="{BB962C8B-B14F-4D97-AF65-F5344CB8AC3E}">
        <p14:creationId xmlns:p14="http://schemas.microsoft.com/office/powerpoint/2010/main" val="12803965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1406837"/>
            <a:ext cx="4065710" cy="1058963"/>
          </a:xfrm>
        </p:spPr>
        <p:txBody>
          <a:bodyPr anchor="ctr">
            <a:normAutofit/>
          </a:bodyPr>
          <a:lstStyle/>
          <a:p>
            <a:pPr algn="ctr"/>
            <a:r>
              <a:rPr lang="en-US" sz="4000" dirty="0">
                <a:latin typeface="Calibri"/>
                <a:ea typeface="+mj-lt"/>
                <a:cs typeface="+mj-lt"/>
              </a:rPr>
              <a:t>Word Cloud</a:t>
            </a:r>
            <a:endParaRPr lang="en-IN" sz="4000" dirty="0">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52294" y="3496228"/>
            <a:ext cx="441281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ea typeface="+mn-lt"/>
                <a:cs typeface="+mn-lt"/>
              </a:rPr>
              <a:t>We can see the foul words that are mostly used in malignant classified sentences we are seeing top 400 words the words which are bigger in size are mostly used.</a:t>
            </a:r>
            <a:endParaRPr lang="en-US" sz="2000">
              <a:solidFill>
                <a:schemeClr val="accent1"/>
              </a:solidFill>
              <a:latin typeface="Calibri"/>
              <a:cs typeface="Calibri"/>
            </a:endParaRPr>
          </a:p>
        </p:txBody>
      </p:sp>
      <p:pic>
        <p:nvPicPr>
          <p:cNvPr id="5" name="Picture 6">
            <a:extLst>
              <a:ext uri="{FF2B5EF4-FFF2-40B4-BE49-F238E27FC236}">
                <a16:creationId xmlns:a16="http://schemas.microsoft.com/office/drawing/2014/main" id="{972FD2A1-C259-0017-2703-2813366B2FC7}"/>
              </a:ext>
            </a:extLst>
          </p:cNvPr>
          <p:cNvPicPr>
            <a:picLocks noChangeAspect="1"/>
          </p:cNvPicPr>
          <p:nvPr/>
        </p:nvPicPr>
        <p:blipFill>
          <a:blip r:embed="rId2"/>
          <a:stretch>
            <a:fillRect/>
          </a:stretch>
        </p:blipFill>
        <p:spPr>
          <a:xfrm>
            <a:off x="5225441" y="1408914"/>
            <a:ext cx="6521884" cy="4645595"/>
          </a:xfrm>
          <a:prstGeom prst="rect">
            <a:avLst/>
          </a:prstGeom>
        </p:spPr>
      </p:pic>
    </p:spTree>
    <p:extLst>
      <p:ext uri="{BB962C8B-B14F-4D97-AF65-F5344CB8AC3E}">
        <p14:creationId xmlns:p14="http://schemas.microsoft.com/office/powerpoint/2010/main" val="62568034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1406837"/>
            <a:ext cx="4065710" cy="1058963"/>
          </a:xfrm>
        </p:spPr>
        <p:txBody>
          <a:bodyPr anchor="ctr">
            <a:normAutofit/>
          </a:bodyPr>
          <a:lstStyle/>
          <a:p>
            <a:pPr algn="ctr"/>
            <a:r>
              <a:rPr lang="en-US" sz="4000" dirty="0">
                <a:latin typeface="Calibri"/>
                <a:ea typeface="+mj-lt"/>
                <a:cs typeface="+mj-lt"/>
              </a:rPr>
              <a:t>Word Cloud</a:t>
            </a:r>
            <a:endParaRPr lang="en-IN" sz="4000" dirty="0">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52294" y="3496228"/>
            <a:ext cx="455895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ea typeface="+mn-lt"/>
                <a:cs typeface="+mn-lt"/>
              </a:rPr>
              <a:t>We can see the foul words that are mostly used in highly malignant classified  sentences we are seeing top 400 words the words which are bigger in size are mostly used.</a:t>
            </a:r>
            <a:endParaRPr lang="en-US" sz="2000">
              <a:solidFill>
                <a:schemeClr val="accent1"/>
              </a:solidFill>
              <a:latin typeface="Calibri"/>
              <a:cs typeface="Calibri"/>
            </a:endParaRPr>
          </a:p>
        </p:txBody>
      </p:sp>
      <p:pic>
        <p:nvPicPr>
          <p:cNvPr id="4" name="Picture 6">
            <a:extLst>
              <a:ext uri="{FF2B5EF4-FFF2-40B4-BE49-F238E27FC236}">
                <a16:creationId xmlns:a16="http://schemas.microsoft.com/office/drawing/2014/main" id="{3060EC8D-71FC-04B6-D28B-3543EBD6095D}"/>
              </a:ext>
            </a:extLst>
          </p:cNvPr>
          <p:cNvPicPr>
            <a:picLocks noChangeAspect="1"/>
          </p:cNvPicPr>
          <p:nvPr/>
        </p:nvPicPr>
        <p:blipFill>
          <a:blip r:embed="rId2"/>
          <a:stretch>
            <a:fillRect/>
          </a:stretch>
        </p:blipFill>
        <p:spPr>
          <a:xfrm>
            <a:off x="5736921" y="884732"/>
            <a:ext cx="5384104" cy="5516507"/>
          </a:xfrm>
          <a:prstGeom prst="rect">
            <a:avLst/>
          </a:prstGeom>
        </p:spPr>
      </p:pic>
    </p:spTree>
    <p:extLst>
      <p:ext uri="{BB962C8B-B14F-4D97-AF65-F5344CB8AC3E}">
        <p14:creationId xmlns:p14="http://schemas.microsoft.com/office/powerpoint/2010/main" val="12981081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1406837"/>
            <a:ext cx="4065710" cy="1058963"/>
          </a:xfrm>
        </p:spPr>
        <p:txBody>
          <a:bodyPr anchor="ctr">
            <a:normAutofit/>
          </a:bodyPr>
          <a:lstStyle/>
          <a:p>
            <a:pPr algn="ctr"/>
            <a:r>
              <a:rPr lang="en-US" sz="4000" dirty="0">
                <a:latin typeface="Calibri"/>
                <a:ea typeface="+mj-lt"/>
                <a:cs typeface="+mj-lt"/>
              </a:rPr>
              <a:t>Word Cloud</a:t>
            </a:r>
            <a:endParaRPr lang="en-IN" sz="4000" dirty="0">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52294" y="3496228"/>
            <a:ext cx="476771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cs typeface="Calibri"/>
              </a:rPr>
              <a:t>We can see the words that are mostly used in highly_malignant classified sentences we are seeing top 400 words. The words which are bigger in size are mostly used.</a:t>
            </a:r>
          </a:p>
        </p:txBody>
      </p:sp>
      <p:pic>
        <p:nvPicPr>
          <p:cNvPr id="4" name="Picture 6">
            <a:extLst>
              <a:ext uri="{FF2B5EF4-FFF2-40B4-BE49-F238E27FC236}">
                <a16:creationId xmlns:a16="http://schemas.microsoft.com/office/drawing/2014/main" id="{3060EC8D-71FC-04B6-D28B-3543EBD6095D}"/>
              </a:ext>
            </a:extLst>
          </p:cNvPr>
          <p:cNvPicPr>
            <a:picLocks noChangeAspect="1"/>
          </p:cNvPicPr>
          <p:nvPr/>
        </p:nvPicPr>
        <p:blipFill>
          <a:blip r:embed="rId2"/>
          <a:stretch>
            <a:fillRect/>
          </a:stretch>
        </p:blipFill>
        <p:spPr>
          <a:xfrm>
            <a:off x="5736921" y="884732"/>
            <a:ext cx="5384104" cy="5516507"/>
          </a:xfrm>
          <a:prstGeom prst="rect">
            <a:avLst/>
          </a:prstGeom>
        </p:spPr>
      </p:pic>
    </p:spTree>
    <p:extLst>
      <p:ext uri="{BB962C8B-B14F-4D97-AF65-F5344CB8AC3E}">
        <p14:creationId xmlns:p14="http://schemas.microsoft.com/office/powerpoint/2010/main" val="21676355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BB86E-B0DB-17F0-1DF6-4561B8A28A36}"/>
              </a:ext>
            </a:extLst>
          </p:cNvPr>
          <p:cNvSpPr>
            <a:spLocks noGrp="1"/>
          </p:cNvSpPr>
          <p:nvPr>
            <p:ph type="title"/>
          </p:nvPr>
        </p:nvSpPr>
        <p:spPr>
          <a:xfrm>
            <a:off x="320234" y="1542533"/>
            <a:ext cx="4347545" cy="3678990"/>
          </a:xfrm>
        </p:spPr>
        <p:txBody>
          <a:bodyPr anchor="ctr">
            <a:normAutofit/>
          </a:bodyPr>
          <a:lstStyle/>
          <a:p>
            <a:pPr algn="just">
              <a:lnSpc>
                <a:spcPct val="90000"/>
              </a:lnSpc>
            </a:pPr>
            <a:r>
              <a:rPr lang="en-US" sz="2500" dirty="0">
                <a:solidFill>
                  <a:schemeClr val="tx1"/>
                </a:solidFill>
                <a:latin typeface="Calibri"/>
                <a:ea typeface="+mj-lt"/>
                <a:cs typeface="+mj-lt"/>
              </a:rPr>
              <a:t>Business Problem</a:t>
            </a:r>
            <a:br>
              <a:rPr lang="en-US" sz="2500" dirty="0">
                <a:solidFill>
                  <a:schemeClr val="tx1"/>
                </a:solidFill>
                <a:latin typeface="Calibri"/>
                <a:ea typeface="+mj-lt"/>
                <a:cs typeface="+mj-lt"/>
              </a:rPr>
            </a:br>
            <a:br>
              <a:rPr lang="en-US" sz="2500" dirty="0">
                <a:solidFill>
                  <a:schemeClr val="tx1"/>
                </a:solidFill>
                <a:latin typeface="Calibri"/>
                <a:ea typeface="+mj-lt"/>
                <a:cs typeface="+mj-lt"/>
              </a:rPr>
            </a:br>
            <a:r>
              <a:rPr lang="en-US" sz="1600" dirty="0">
                <a:solidFill>
                  <a:schemeClr val="accent1"/>
                </a:solidFill>
                <a:latin typeface="Calibri"/>
                <a:cs typeface="Calibri"/>
              </a:rPr>
              <a:t>Our goal is to build a prototype of online  hate and abuse comment classifier which can used to classify  hate and offensive comments so that  it can be controlled and restricted from spreading hatred and cyberbullying.</a:t>
            </a:r>
            <a:endParaRPr lang="en-US">
              <a:solidFill>
                <a:schemeClr val="accent1"/>
              </a:solidFill>
            </a:endParaRPr>
          </a:p>
        </p:txBody>
      </p:sp>
      <p:sp>
        <p:nvSpPr>
          <p:cNvPr id="42" name="Rectangle 4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16EE1DF-8247-932E-1821-6FE7DB473898}"/>
              </a:ext>
            </a:extLst>
          </p:cNvPr>
          <p:cNvSpPr>
            <a:spLocks noGrp="1"/>
          </p:cNvSpPr>
          <p:nvPr>
            <p:ph idx="1"/>
          </p:nvPr>
        </p:nvSpPr>
        <p:spPr>
          <a:xfrm>
            <a:off x="5117586" y="884917"/>
            <a:ext cx="5871851" cy="5850165"/>
          </a:xfrm>
        </p:spPr>
        <p:txBody>
          <a:bodyPr>
            <a:normAutofit fontScale="92500" lnSpcReduction="10000"/>
          </a:bodyPr>
          <a:lstStyle/>
          <a:p>
            <a:pPr marL="305435" indent="-305435" algn="just"/>
            <a:r>
              <a:rPr lang="en-US" sz="2000" dirty="0">
                <a:latin typeface="Calibri"/>
                <a:ea typeface="+mn-lt"/>
                <a:cs typeface="+mn-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US"/>
          </a:p>
          <a:p>
            <a:pPr marL="305435" indent="-305435" algn="just">
              <a:lnSpc>
                <a:spcPct val="100000"/>
              </a:lnSpc>
            </a:pPr>
            <a:r>
              <a:rPr lang="en-US" sz="2000" dirty="0">
                <a:latin typeface="Calibri"/>
                <a:cs typeface="Calibri"/>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sz="2000" dirty="0">
              <a:latin typeface="Calibri"/>
              <a:ea typeface="+mn-lt"/>
              <a:cs typeface="Calibri"/>
            </a:endParaRPr>
          </a:p>
        </p:txBody>
      </p:sp>
    </p:spTree>
    <p:extLst>
      <p:ext uri="{BB962C8B-B14F-4D97-AF65-F5344CB8AC3E}">
        <p14:creationId xmlns:p14="http://schemas.microsoft.com/office/powerpoint/2010/main" val="40864215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1406837"/>
            <a:ext cx="4065710" cy="1058963"/>
          </a:xfrm>
        </p:spPr>
        <p:txBody>
          <a:bodyPr anchor="ctr">
            <a:normAutofit/>
          </a:bodyPr>
          <a:lstStyle/>
          <a:p>
            <a:pPr algn="ctr"/>
            <a:r>
              <a:rPr lang="en-US" sz="4000" dirty="0">
                <a:latin typeface="Calibri"/>
                <a:ea typeface="+mj-lt"/>
                <a:cs typeface="+mj-lt"/>
              </a:rPr>
              <a:t>Word Cloud</a:t>
            </a:r>
            <a:endParaRPr lang="en-IN" sz="4000" dirty="0">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52294" y="3496228"/>
            <a:ext cx="476771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cs typeface="Calibri"/>
              </a:rPr>
              <a:t>We can see the words that are mostly used in Rude classified sentences we are seeing top 400 words. The words which are bigger in size are mostly used.</a:t>
            </a:r>
          </a:p>
        </p:txBody>
      </p:sp>
      <p:pic>
        <p:nvPicPr>
          <p:cNvPr id="5" name="Picture 6">
            <a:extLst>
              <a:ext uri="{FF2B5EF4-FFF2-40B4-BE49-F238E27FC236}">
                <a16:creationId xmlns:a16="http://schemas.microsoft.com/office/drawing/2014/main" id="{C44E12BB-2842-8364-D462-3EFEA905A673}"/>
              </a:ext>
            </a:extLst>
          </p:cNvPr>
          <p:cNvPicPr>
            <a:picLocks noChangeAspect="1"/>
          </p:cNvPicPr>
          <p:nvPr/>
        </p:nvPicPr>
        <p:blipFill>
          <a:blip r:embed="rId2"/>
          <a:stretch>
            <a:fillRect/>
          </a:stretch>
        </p:blipFill>
        <p:spPr>
          <a:xfrm>
            <a:off x="5121058" y="1405821"/>
            <a:ext cx="6626268" cy="4641345"/>
          </a:xfrm>
          <a:prstGeom prst="rect">
            <a:avLst/>
          </a:prstGeom>
        </p:spPr>
      </p:pic>
    </p:spTree>
    <p:extLst>
      <p:ext uri="{BB962C8B-B14F-4D97-AF65-F5344CB8AC3E}">
        <p14:creationId xmlns:p14="http://schemas.microsoft.com/office/powerpoint/2010/main" val="142982297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1406837"/>
            <a:ext cx="4065710" cy="1058963"/>
          </a:xfrm>
        </p:spPr>
        <p:txBody>
          <a:bodyPr anchor="ctr">
            <a:normAutofit/>
          </a:bodyPr>
          <a:lstStyle/>
          <a:p>
            <a:pPr algn="ctr"/>
            <a:r>
              <a:rPr lang="en-US" sz="4000" dirty="0">
                <a:latin typeface="Calibri"/>
                <a:ea typeface="+mj-lt"/>
                <a:cs typeface="+mj-lt"/>
              </a:rPr>
              <a:t>Word Cloud</a:t>
            </a:r>
            <a:endParaRPr lang="en-IN" sz="4000" dirty="0">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52294" y="3496228"/>
            <a:ext cx="476771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cs typeface="Calibri"/>
              </a:rPr>
              <a:t>We can see the words that are mostly used in Threat classified sentences we are seeing top 400 words. The words which are bigger in size are mostly used.</a:t>
            </a:r>
          </a:p>
        </p:txBody>
      </p:sp>
      <p:pic>
        <p:nvPicPr>
          <p:cNvPr id="4" name="Picture 6">
            <a:extLst>
              <a:ext uri="{FF2B5EF4-FFF2-40B4-BE49-F238E27FC236}">
                <a16:creationId xmlns:a16="http://schemas.microsoft.com/office/drawing/2014/main" id="{2AA4D8B1-A767-C4C1-00C0-7BF89AC61628}"/>
              </a:ext>
            </a:extLst>
          </p:cNvPr>
          <p:cNvPicPr>
            <a:picLocks noChangeAspect="1"/>
          </p:cNvPicPr>
          <p:nvPr/>
        </p:nvPicPr>
        <p:blipFill>
          <a:blip r:embed="rId2"/>
          <a:stretch>
            <a:fillRect/>
          </a:stretch>
        </p:blipFill>
        <p:spPr>
          <a:xfrm>
            <a:off x="5121058" y="1410750"/>
            <a:ext cx="6626268" cy="4694116"/>
          </a:xfrm>
          <a:prstGeom prst="rect">
            <a:avLst/>
          </a:prstGeom>
        </p:spPr>
      </p:pic>
    </p:spTree>
    <p:extLst>
      <p:ext uri="{BB962C8B-B14F-4D97-AF65-F5344CB8AC3E}">
        <p14:creationId xmlns:p14="http://schemas.microsoft.com/office/powerpoint/2010/main" val="313184508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1406837"/>
            <a:ext cx="4065710" cy="1058963"/>
          </a:xfrm>
        </p:spPr>
        <p:txBody>
          <a:bodyPr anchor="ctr">
            <a:normAutofit/>
          </a:bodyPr>
          <a:lstStyle/>
          <a:p>
            <a:pPr algn="ctr"/>
            <a:r>
              <a:rPr lang="en-US" sz="4000" dirty="0">
                <a:latin typeface="Calibri"/>
                <a:ea typeface="+mj-lt"/>
                <a:cs typeface="+mj-lt"/>
              </a:rPr>
              <a:t>Word Cloud</a:t>
            </a:r>
            <a:endParaRPr lang="en-IN" sz="4000" dirty="0">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52294" y="3496228"/>
            <a:ext cx="476771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cs typeface="Calibri"/>
              </a:rPr>
              <a:t>We can see the words that are mostly used in Abuse classified sentences we are seeing top 400 words. The words which are bigger in size are mostly used.</a:t>
            </a:r>
          </a:p>
        </p:txBody>
      </p:sp>
      <p:pic>
        <p:nvPicPr>
          <p:cNvPr id="5" name="Picture 6">
            <a:extLst>
              <a:ext uri="{FF2B5EF4-FFF2-40B4-BE49-F238E27FC236}">
                <a16:creationId xmlns:a16="http://schemas.microsoft.com/office/drawing/2014/main" id="{B36C7DFC-31DB-1D9F-E58D-5EFF3CF59405}"/>
              </a:ext>
            </a:extLst>
          </p:cNvPr>
          <p:cNvPicPr>
            <a:picLocks noChangeAspect="1"/>
          </p:cNvPicPr>
          <p:nvPr/>
        </p:nvPicPr>
        <p:blipFill>
          <a:blip r:embed="rId2"/>
          <a:stretch>
            <a:fillRect/>
          </a:stretch>
        </p:blipFill>
        <p:spPr>
          <a:xfrm>
            <a:off x="5121058" y="1410750"/>
            <a:ext cx="6626268" cy="4694116"/>
          </a:xfrm>
          <a:prstGeom prst="rect">
            <a:avLst/>
          </a:prstGeom>
        </p:spPr>
      </p:pic>
    </p:spTree>
    <p:extLst>
      <p:ext uri="{BB962C8B-B14F-4D97-AF65-F5344CB8AC3E}">
        <p14:creationId xmlns:p14="http://schemas.microsoft.com/office/powerpoint/2010/main" val="133833043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1406837"/>
            <a:ext cx="4065710" cy="1058963"/>
          </a:xfrm>
        </p:spPr>
        <p:txBody>
          <a:bodyPr anchor="ctr">
            <a:normAutofit/>
          </a:bodyPr>
          <a:lstStyle/>
          <a:p>
            <a:pPr algn="ctr"/>
            <a:r>
              <a:rPr lang="en-US" sz="4000" dirty="0">
                <a:latin typeface="Calibri"/>
                <a:ea typeface="+mj-lt"/>
                <a:cs typeface="+mj-lt"/>
              </a:rPr>
              <a:t>Word Cloud</a:t>
            </a:r>
            <a:endParaRPr lang="en-IN" sz="4000" dirty="0">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52294" y="3496228"/>
            <a:ext cx="476771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cs typeface="Calibri"/>
              </a:rPr>
              <a:t>We can see the words that are mostly used in Loathe classified sentences we are seeing top 400 words. The words which are bigger in size are mostly used.</a:t>
            </a:r>
          </a:p>
        </p:txBody>
      </p:sp>
      <p:pic>
        <p:nvPicPr>
          <p:cNvPr id="4" name="Picture 6">
            <a:extLst>
              <a:ext uri="{FF2B5EF4-FFF2-40B4-BE49-F238E27FC236}">
                <a16:creationId xmlns:a16="http://schemas.microsoft.com/office/drawing/2014/main" id="{60AC97F5-157C-14C4-08E7-8EA704DD321C}"/>
              </a:ext>
            </a:extLst>
          </p:cNvPr>
          <p:cNvPicPr>
            <a:picLocks noChangeAspect="1"/>
          </p:cNvPicPr>
          <p:nvPr/>
        </p:nvPicPr>
        <p:blipFill>
          <a:blip r:embed="rId2"/>
          <a:stretch>
            <a:fillRect/>
          </a:stretch>
        </p:blipFill>
        <p:spPr>
          <a:xfrm>
            <a:off x="5121058" y="1412008"/>
            <a:ext cx="6626268" cy="4733354"/>
          </a:xfrm>
          <a:prstGeom prst="rect">
            <a:avLst/>
          </a:prstGeom>
        </p:spPr>
      </p:pic>
    </p:spTree>
    <p:extLst>
      <p:ext uri="{BB962C8B-B14F-4D97-AF65-F5344CB8AC3E}">
        <p14:creationId xmlns:p14="http://schemas.microsoft.com/office/powerpoint/2010/main" val="80385080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4065710" cy="1737456"/>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10540" y="2337571"/>
            <a:ext cx="476771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solidFill>
                  <a:schemeClr val="accent1"/>
                </a:solidFill>
                <a:latin typeface="Calibri"/>
                <a:cs typeface="Calibri"/>
              </a:rPr>
              <a:t>We can see the words that are mostly used in Loathe classified sentences we are seeing top 400 words. The words which are bigger in size are mostly used.</a:t>
            </a:r>
          </a:p>
          <a:p>
            <a:pPr algn="just"/>
            <a:endParaRPr lang="en-IN" sz="2000" dirty="0">
              <a:solidFill>
                <a:schemeClr val="accent1"/>
              </a:solidFill>
              <a:latin typeface="Calibri"/>
              <a:cs typeface="Calibri"/>
            </a:endParaRPr>
          </a:p>
          <a:p>
            <a:pPr algn="just"/>
            <a:endParaRPr lang="en-IN" sz="2000" dirty="0">
              <a:solidFill>
                <a:schemeClr val="accent1"/>
              </a:solidFill>
              <a:latin typeface="Calibri"/>
              <a:ea typeface="+mn-lt"/>
              <a:cs typeface="Calibri"/>
            </a:endParaRPr>
          </a:p>
          <a:p>
            <a:pPr algn="just"/>
            <a:r>
              <a:rPr lang="en-IN" sz="2000" dirty="0">
                <a:solidFill>
                  <a:schemeClr val="accent1"/>
                </a:solidFill>
                <a:latin typeface="Calibri"/>
                <a:ea typeface="+mn-lt"/>
                <a:cs typeface="+mn-lt"/>
              </a:rPr>
              <a:t>After selecting the best random state parameter, I have spitted the data into test and train with test size as 30 %. Again, I have imported the required libraries to import my ML algorithms.</a:t>
            </a:r>
          </a:p>
        </p:txBody>
      </p:sp>
      <p:pic>
        <p:nvPicPr>
          <p:cNvPr id="9" name="Picture 9">
            <a:extLst>
              <a:ext uri="{FF2B5EF4-FFF2-40B4-BE49-F238E27FC236}">
                <a16:creationId xmlns:a16="http://schemas.microsoft.com/office/drawing/2014/main" id="{7354CBCE-2915-B25C-DDCC-90F2C15C9688}"/>
              </a:ext>
            </a:extLst>
          </p:cNvPr>
          <p:cNvPicPr>
            <a:picLocks noChangeAspect="1"/>
          </p:cNvPicPr>
          <p:nvPr/>
        </p:nvPicPr>
        <p:blipFill>
          <a:blip r:embed="rId2"/>
          <a:stretch>
            <a:fillRect/>
          </a:stretch>
        </p:blipFill>
        <p:spPr>
          <a:xfrm>
            <a:off x="5121058" y="667656"/>
            <a:ext cx="6626268" cy="6075920"/>
          </a:xfrm>
          <a:prstGeom prst="rect">
            <a:avLst/>
          </a:prstGeom>
        </p:spPr>
      </p:pic>
    </p:spTree>
    <p:extLst>
      <p:ext uri="{BB962C8B-B14F-4D97-AF65-F5344CB8AC3E}">
        <p14:creationId xmlns:p14="http://schemas.microsoft.com/office/powerpoint/2010/main" val="78393228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10540" y="2337571"/>
            <a:ext cx="47677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sz="2000" dirty="0">
              <a:solidFill>
                <a:schemeClr val="accent1"/>
              </a:solidFill>
              <a:latin typeface="Calibri"/>
              <a:ea typeface="+mn-lt"/>
              <a:cs typeface="Calibri"/>
            </a:endParaRPr>
          </a:p>
        </p:txBody>
      </p:sp>
      <p:pic>
        <p:nvPicPr>
          <p:cNvPr id="4" name="Picture 4">
            <a:extLst>
              <a:ext uri="{FF2B5EF4-FFF2-40B4-BE49-F238E27FC236}">
                <a16:creationId xmlns:a16="http://schemas.microsoft.com/office/drawing/2014/main" id="{A2BD7243-9F0A-807D-8E23-04DCD8C2419B}"/>
              </a:ext>
            </a:extLst>
          </p:cNvPr>
          <p:cNvPicPr>
            <a:picLocks noChangeAspect="1"/>
          </p:cNvPicPr>
          <p:nvPr/>
        </p:nvPicPr>
        <p:blipFill>
          <a:blip r:embed="rId2"/>
          <a:stretch>
            <a:fillRect/>
          </a:stretch>
        </p:blipFill>
        <p:spPr>
          <a:xfrm>
            <a:off x="507304" y="1461104"/>
            <a:ext cx="5519801" cy="4937873"/>
          </a:xfrm>
          <a:prstGeom prst="rect">
            <a:avLst/>
          </a:prstGeom>
        </p:spPr>
      </p:pic>
      <p:pic>
        <p:nvPicPr>
          <p:cNvPr id="5" name="Picture 6">
            <a:extLst>
              <a:ext uri="{FF2B5EF4-FFF2-40B4-BE49-F238E27FC236}">
                <a16:creationId xmlns:a16="http://schemas.microsoft.com/office/drawing/2014/main" id="{746BD438-D28D-3B0B-0FBD-3DD4D1CE09FC}"/>
              </a:ext>
            </a:extLst>
          </p:cNvPr>
          <p:cNvPicPr>
            <a:picLocks noChangeAspect="1"/>
          </p:cNvPicPr>
          <p:nvPr/>
        </p:nvPicPr>
        <p:blipFill>
          <a:blip r:embed="rId3"/>
          <a:stretch>
            <a:fillRect/>
          </a:stretch>
        </p:blipFill>
        <p:spPr>
          <a:xfrm>
            <a:off x="6091825" y="1465675"/>
            <a:ext cx="5655500" cy="4928732"/>
          </a:xfrm>
          <a:prstGeom prst="rect">
            <a:avLst/>
          </a:prstGeom>
        </p:spPr>
      </p:pic>
    </p:spTree>
    <p:extLst>
      <p:ext uri="{BB962C8B-B14F-4D97-AF65-F5344CB8AC3E}">
        <p14:creationId xmlns:p14="http://schemas.microsoft.com/office/powerpoint/2010/main" val="229509588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10540" y="2337571"/>
            <a:ext cx="47677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sz="2000" dirty="0">
              <a:solidFill>
                <a:schemeClr val="accent1"/>
              </a:solidFill>
              <a:latin typeface="Calibri"/>
              <a:ea typeface="+mn-lt"/>
              <a:cs typeface="Calibri"/>
            </a:endParaRPr>
          </a:p>
        </p:txBody>
      </p:sp>
      <p:pic>
        <p:nvPicPr>
          <p:cNvPr id="7" name="Picture 7">
            <a:extLst>
              <a:ext uri="{FF2B5EF4-FFF2-40B4-BE49-F238E27FC236}">
                <a16:creationId xmlns:a16="http://schemas.microsoft.com/office/drawing/2014/main" id="{F1C33898-9B2C-CF90-793E-91ADE14CE62D}"/>
              </a:ext>
            </a:extLst>
          </p:cNvPr>
          <p:cNvPicPr>
            <a:picLocks noChangeAspect="1"/>
          </p:cNvPicPr>
          <p:nvPr/>
        </p:nvPicPr>
        <p:blipFill>
          <a:blip r:embed="rId2"/>
          <a:stretch>
            <a:fillRect/>
          </a:stretch>
        </p:blipFill>
        <p:spPr>
          <a:xfrm>
            <a:off x="455112" y="1461926"/>
            <a:ext cx="5603309" cy="4936230"/>
          </a:xfrm>
          <a:prstGeom prst="rect">
            <a:avLst/>
          </a:prstGeom>
        </p:spPr>
      </p:pic>
      <p:pic>
        <p:nvPicPr>
          <p:cNvPr id="8" name="Picture 8">
            <a:extLst>
              <a:ext uri="{FF2B5EF4-FFF2-40B4-BE49-F238E27FC236}">
                <a16:creationId xmlns:a16="http://schemas.microsoft.com/office/drawing/2014/main" id="{336B1EC3-F88E-6B38-977F-F7AB84EDFADC}"/>
              </a:ext>
            </a:extLst>
          </p:cNvPr>
          <p:cNvPicPr>
            <a:picLocks noChangeAspect="1"/>
          </p:cNvPicPr>
          <p:nvPr/>
        </p:nvPicPr>
        <p:blipFill>
          <a:blip r:embed="rId3"/>
          <a:stretch>
            <a:fillRect/>
          </a:stretch>
        </p:blipFill>
        <p:spPr>
          <a:xfrm>
            <a:off x="6091825" y="1467116"/>
            <a:ext cx="5655500" cy="4946725"/>
          </a:xfrm>
          <a:prstGeom prst="rect">
            <a:avLst/>
          </a:prstGeom>
        </p:spPr>
      </p:pic>
    </p:spTree>
    <p:extLst>
      <p:ext uri="{BB962C8B-B14F-4D97-AF65-F5344CB8AC3E}">
        <p14:creationId xmlns:p14="http://schemas.microsoft.com/office/powerpoint/2010/main" val="284261118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10540" y="2337571"/>
            <a:ext cx="47677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sz="2000" dirty="0">
              <a:solidFill>
                <a:schemeClr val="accent1"/>
              </a:solidFill>
              <a:latin typeface="Calibri"/>
              <a:ea typeface="+mn-lt"/>
              <a:cs typeface="Calibri"/>
            </a:endParaRPr>
          </a:p>
        </p:txBody>
      </p:sp>
      <p:pic>
        <p:nvPicPr>
          <p:cNvPr id="4" name="Picture 4">
            <a:extLst>
              <a:ext uri="{FF2B5EF4-FFF2-40B4-BE49-F238E27FC236}">
                <a16:creationId xmlns:a16="http://schemas.microsoft.com/office/drawing/2014/main" id="{F0C411D3-30B1-ADD1-1ED3-FF1DDDEC2147}"/>
              </a:ext>
            </a:extLst>
          </p:cNvPr>
          <p:cNvPicPr>
            <a:picLocks noChangeAspect="1"/>
          </p:cNvPicPr>
          <p:nvPr/>
        </p:nvPicPr>
        <p:blipFill>
          <a:blip r:embed="rId2"/>
          <a:stretch>
            <a:fillRect/>
          </a:stretch>
        </p:blipFill>
        <p:spPr>
          <a:xfrm>
            <a:off x="455112" y="1462959"/>
            <a:ext cx="5582433" cy="4934162"/>
          </a:xfrm>
          <a:prstGeom prst="rect">
            <a:avLst/>
          </a:prstGeom>
        </p:spPr>
      </p:pic>
      <p:pic>
        <p:nvPicPr>
          <p:cNvPr id="5" name="Picture 8">
            <a:extLst>
              <a:ext uri="{FF2B5EF4-FFF2-40B4-BE49-F238E27FC236}">
                <a16:creationId xmlns:a16="http://schemas.microsoft.com/office/drawing/2014/main" id="{031A76D8-C837-E298-4436-43F2224DBEE1}"/>
              </a:ext>
            </a:extLst>
          </p:cNvPr>
          <p:cNvPicPr>
            <a:picLocks noChangeAspect="1"/>
          </p:cNvPicPr>
          <p:nvPr/>
        </p:nvPicPr>
        <p:blipFill>
          <a:blip r:embed="rId3"/>
          <a:stretch>
            <a:fillRect/>
          </a:stretch>
        </p:blipFill>
        <p:spPr>
          <a:xfrm>
            <a:off x="6102263" y="1458094"/>
            <a:ext cx="5634623" cy="4954333"/>
          </a:xfrm>
          <a:prstGeom prst="rect">
            <a:avLst/>
          </a:prstGeom>
        </p:spPr>
      </p:pic>
    </p:spTree>
    <p:extLst>
      <p:ext uri="{BB962C8B-B14F-4D97-AF65-F5344CB8AC3E}">
        <p14:creationId xmlns:p14="http://schemas.microsoft.com/office/powerpoint/2010/main" val="36236907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sp>
        <p:nvSpPr>
          <p:cNvPr id="6" name="TextBox 5">
            <a:extLst>
              <a:ext uri="{FF2B5EF4-FFF2-40B4-BE49-F238E27FC236}">
                <a16:creationId xmlns:a16="http://schemas.microsoft.com/office/drawing/2014/main" id="{0660411A-F735-7F4E-85DE-7A5D890F72E5}"/>
              </a:ext>
            </a:extLst>
          </p:cNvPr>
          <p:cNvSpPr txBox="1"/>
          <p:nvPr/>
        </p:nvSpPr>
        <p:spPr>
          <a:xfrm>
            <a:off x="310540" y="2337571"/>
            <a:ext cx="47677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sz="2000" dirty="0">
              <a:solidFill>
                <a:schemeClr val="accent1"/>
              </a:solidFill>
              <a:latin typeface="Calibri"/>
              <a:ea typeface="+mn-lt"/>
              <a:cs typeface="Calibri"/>
            </a:endParaRPr>
          </a:p>
        </p:txBody>
      </p:sp>
      <p:pic>
        <p:nvPicPr>
          <p:cNvPr id="7" name="Picture 7">
            <a:extLst>
              <a:ext uri="{FF2B5EF4-FFF2-40B4-BE49-F238E27FC236}">
                <a16:creationId xmlns:a16="http://schemas.microsoft.com/office/drawing/2014/main" id="{1E09DFA3-CFE4-D026-6867-909B5B02ADA4}"/>
              </a:ext>
            </a:extLst>
          </p:cNvPr>
          <p:cNvPicPr>
            <a:picLocks noChangeAspect="1"/>
          </p:cNvPicPr>
          <p:nvPr/>
        </p:nvPicPr>
        <p:blipFill>
          <a:blip r:embed="rId2"/>
          <a:stretch>
            <a:fillRect/>
          </a:stretch>
        </p:blipFill>
        <p:spPr>
          <a:xfrm>
            <a:off x="455112" y="1459931"/>
            <a:ext cx="5582432" cy="4940219"/>
          </a:xfrm>
          <a:prstGeom prst="rect">
            <a:avLst/>
          </a:prstGeom>
        </p:spPr>
      </p:pic>
      <p:pic>
        <p:nvPicPr>
          <p:cNvPr id="8" name="Picture 8">
            <a:extLst>
              <a:ext uri="{FF2B5EF4-FFF2-40B4-BE49-F238E27FC236}">
                <a16:creationId xmlns:a16="http://schemas.microsoft.com/office/drawing/2014/main" id="{60382D0D-28F8-9106-E17E-005D9BA9CBBA}"/>
              </a:ext>
            </a:extLst>
          </p:cNvPr>
          <p:cNvPicPr>
            <a:picLocks noChangeAspect="1"/>
          </p:cNvPicPr>
          <p:nvPr/>
        </p:nvPicPr>
        <p:blipFill>
          <a:blip r:embed="rId3"/>
          <a:stretch>
            <a:fillRect/>
          </a:stretch>
        </p:blipFill>
        <p:spPr>
          <a:xfrm>
            <a:off x="6091825" y="1459227"/>
            <a:ext cx="5655500" cy="4941627"/>
          </a:xfrm>
          <a:prstGeom prst="rect">
            <a:avLst/>
          </a:prstGeom>
        </p:spPr>
      </p:pic>
    </p:spTree>
    <p:extLst>
      <p:ext uri="{BB962C8B-B14F-4D97-AF65-F5344CB8AC3E}">
        <p14:creationId xmlns:p14="http://schemas.microsoft.com/office/powerpoint/2010/main" val="357450296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4" name="Picture 4">
            <a:extLst>
              <a:ext uri="{FF2B5EF4-FFF2-40B4-BE49-F238E27FC236}">
                <a16:creationId xmlns:a16="http://schemas.microsoft.com/office/drawing/2014/main" id="{9ED7B84D-898D-430A-D15F-0EBDE28E2973}"/>
              </a:ext>
            </a:extLst>
          </p:cNvPr>
          <p:cNvPicPr>
            <a:picLocks noChangeAspect="1"/>
          </p:cNvPicPr>
          <p:nvPr/>
        </p:nvPicPr>
        <p:blipFill>
          <a:blip r:embed="rId2"/>
          <a:stretch>
            <a:fillRect/>
          </a:stretch>
        </p:blipFill>
        <p:spPr>
          <a:xfrm>
            <a:off x="455112" y="1454922"/>
            <a:ext cx="5571994" cy="4939798"/>
          </a:xfrm>
          <a:prstGeom prst="rect">
            <a:avLst/>
          </a:prstGeom>
        </p:spPr>
      </p:pic>
      <p:pic>
        <p:nvPicPr>
          <p:cNvPr id="5" name="Picture 8">
            <a:extLst>
              <a:ext uri="{FF2B5EF4-FFF2-40B4-BE49-F238E27FC236}">
                <a16:creationId xmlns:a16="http://schemas.microsoft.com/office/drawing/2014/main" id="{381173B4-0853-2B62-F201-B65FA810EDC8}"/>
              </a:ext>
            </a:extLst>
          </p:cNvPr>
          <p:cNvPicPr>
            <a:picLocks noChangeAspect="1"/>
          </p:cNvPicPr>
          <p:nvPr/>
        </p:nvPicPr>
        <p:blipFill>
          <a:blip r:embed="rId3"/>
          <a:stretch>
            <a:fillRect/>
          </a:stretch>
        </p:blipFill>
        <p:spPr>
          <a:xfrm>
            <a:off x="6091825" y="1459685"/>
            <a:ext cx="5655501" cy="4940713"/>
          </a:xfrm>
          <a:prstGeom prst="rect">
            <a:avLst/>
          </a:prstGeom>
        </p:spPr>
      </p:pic>
    </p:spTree>
    <p:extLst>
      <p:ext uri="{BB962C8B-B14F-4D97-AF65-F5344CB8AC3E}">
        <p14:creationId xmlns:p14="http://schemas.microsoft.com/office/powerpoint/2010/main" val="33590073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BB86E-B0DB-17F0-1DF6-4561B8A28A36}"/>
              </a:ext>
            </a:extLst>
          </p:cNvPr>
          <p:cNvSpPr>
            <a:spLocks noGrp="1"/>
          </p:cNvSpPr>
          <p:nvPr>
            <p:ph type="title"/>
          </p:nvPr>
        </p:nvSpPr>
        <p:spPr>
          <a:xfrm>
            <a:off x="382864" y="1657355"/>
            <a:ext cx="4284915" cy="3678990"/>
          </a:xfrm>
        </p:spPr>
        <p:txBody>
          <a:bodyPr anchor="ctr">
            <a:normAutofit/>
          </a:bodyPr>
          <a:lstStyle/>
          <a:p>
            <a:pPr algn="just">
              <a:lnSpc>
                <a:spcPct val="90000"/>
              </a:lnSpc>
            </a:pPr>
            <a:r>
              <a:rPr lang="en-US" sz="2500" dirty="0">
                <a:solidFill>
                  <a:schemeClr val="tx1"/>
                </a:solidFill>
                <a:latin typeface="Calibri"/>
                <a:ea typeface="+mj-lt"/>
                <a:cs typeface="+mj-lt"/>
              </a:rPr>
              <a:t>Business Problem</a:t>
            </a:r>
            <a:br>
              <a:rPr lang="en-US" sz="2500" dirty="0">
                <a:solidFill>
                  <a:schemeClr val="tx1"/>
                </a:solidFill>
                <a:latin typeface="Calibri"/>
                <a:ea typeface="+mj-lt"/>
                <a:cs typeface="+mj-lt"/>
              </a:rPr>
            </a:br>
            <a:br>
              <a:rPr lang="en-US" sz="2500" dirty="0">
                <a:solidFill>
                  <a:schemeClr val="tx1"/>
                </a:solidFill>
                <a:latin typeface="Calibri"/>
                <a:ea typeface="+mj-lt"/>
                <a:cs typeface="+mj-lt"/>
              </a:rPr>
            </a:br>
            <a:r>
              <a:rPr lang="en-US" sz="1600" dirty="0">
                <a:solidFill>
                  <a:schemeClr val="accent1"/>
                </a:solidFill>
                <a:latin typeface="Calibri"/>
                <a:cs typeface="Calibri"/>
              </a:rPr>
              <a:t>Our goal is to build a prototype of online  hate and abuse comment classifier which can used to classify  hate and offensive comments so that  it can be controlled and restricted from spreading hatred and cyberbullying.</a:t>
            </a:r>
            <a:endParaRPr lang="en-US">
              <a:solidFill>
                <a:schemeClr val="accent1"/>
              </a:solidFill>
            </a:endParaRPr>
          </a:p>
        </p:txBody>
      </p:sp>
      <p:sp>
        <p:nvSpPr>
          <p:cNvPr id="42" name="Rectangle 4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16EE1DF-8247-932E-1821-6FE7DB473898}"/>
              </a:ext>
            </a:extLst>
          </p:cNvPr>
          <p:cNvSpPr>
            <a:spLocks noGrp="1"/>
          </p:cNvSpPr>
          <p:nvPr>
            <p:ph idx="1"/>
          </p:nvPr>
        </p:nvSpPr>
        <p:spPr>
          <a:xfrm>
            <a:off x="5117586" y="884917"/>
            <a:ext cx="6143248" cy="5850165"/>
          </a:xfrm>
        </p:spPr>
        <p:txBody>
          <a:bodyPr>
            <a:normAutofit/>
          </a:bodyPr>
          <a:lstStyle/>
          <a:p>
            <a:pPr marL="305435" indent="-305435">
              <a:lnSpc>
                <a:spcPct val="100000"/>
              </a:lnSpc>
              <a:spcBef>
                <a:spcPts val="0"/>
              </a:spcBef>
              <a:spcAft>
                <a:spcPts val="0"/>
              </a:spcAft>
            </a:pPr>
            <a:r>
              <a:rPr lang="en-US" sz="2000" b="1" dirty="0">
                <a:latin typeface="Franklin Gothic Book"/>
                <a:ea typeface="+mn-lt"/>
                <a:cs typeface="+mn-lt"/>
              </a:rPr>
              <a:t>The purpose of the literature review is to: </a:t>
            </a:r>
            <a:endParaRPr lang="en-US" sz="2000" b="1">
              <a:ea typeface="+mn-lt"/>
              <a:cs typeface="+mn-lt"/>
            </a:endParaRPr>
          </a:p>
          <a:p>
            <a:pPr marL="667385" lvl="1" indent="-342900">
              <a:lnSpc>
                <a:spcPct val="100000"/>
              </a:lnSpc>
              <a:spcBef>
                <a:spcPts val="0"/>
              </a:spcBef>
              <a:spcAft>
                <a:spcPts val="0"/>
              </a:spcAft>
              <a:buAutoNum type="arabicPeriod"/>
            </a:pPr>
            <a:r>
              <a:rPr lang="en-US" sz="1700" dirty="0">
                <a:latin typeface="Franklin Gothic Book"/>
                <a:ea typeface="+mn-lt"/>
                <a:cs typeface="+mn-lt"/>
              </a:rPr>
              <a:t>Identify the foul words or foul statements that are being used. </a:t>
            </a:r>
            <a:endParaRPr lang="en-US" sz="1700" dirty="0">
              <a:ea typeface="+mn-lt"/>
              <a:cs typeface="+mn-lt"/>
            </a:endParaRPr>
          </a:p>
          <a:p>
            <a:pPr marL="667385" lvl="1" indent="-342900">
              <a:lnSpc>
                <a:spcPct val="100000"/>
              </a:lnSpc>
              <a:spcBef>
                <a:spcPts val="0"/>
              </a:spcBef>
              <a:spcAft>
                <a:spcPts val="0"/>
              </a:spcAft>
              <a:buAutoNum type="arabicPeriod"/>
            </a:pPr>
            <a:r>
              <a:rPr lang="en-US" sz="1700" dirty="0">
                <a:latin typeface="Franklin Gothic Book"/>
                <a:ea typeface="+mn-lt"/>
                <a:cs typeface="+mn-lt"/>
              </a:rPr>
              <a:t>Stop the people from using these foul languages in online public forum. To solve this problem, </a:t>
            </a:r>
          </a:p>
          <a:p>
            <a:pPr marL="342900" indent="-342900">
              <a:lnSpc>
                <a:spcPct val="100000"/>
              </a:lnSpc>
              <a:spcBef>
                <a:spcPts val="0"/>
              </a:spcBef>
              <a:spcAft>
                <a:spcPts val="0"/>
              </a:spcAft>
              <a:buAutoNum type="arabicPeriod"/>
            </a:pPr>
            <a:endParaRPr lang="en-US" sz="2000" dirty="0">
              <a:ea typeface="+mn-lt"/>
              <a:cs typeface="+mn-lt"/>
            </a:endParaRPr>
          </a:p>
          <a:p>
            <a:pPr marL="305435" indent="-305435">
              <a:lnSpc>
                <a:spcPct val="100000"/>
              </a:lnSpc>
              <a:spcBef>
                <a:spcPts val="0"/>
              </a:spcBef>
              <a:spcAft>
                <a:spcPts val="0"/>
              </a:spcAft>
            </a:pPr>
            <a:r>
              <a:rPr lang="en-US" sz="2000" dirty="0">
                <a:latin typeface="Franklin Gothic Book"/>
                <a:ea typeface="+mn-lt"/>
                <a:cs typeface="+mn-lt"/>
              </a:rPr>
              <a:t>we are now building a model using our machine language technique that identifies all the foul language and foul words, using which the online platforms like social media principally stops these mob using the foul language </a:t>
            </a:r>
            <a:r>
              <a:rPr lang="en-US" sz="2000" dirty="0">
                <a:latin typeface="Franklin Gothic Book"/>
                <a:cs typeface="Calibri"/>
              </a:rPr>
              <a:t>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sz="2000" dirty="0">
              <a:latin typeface="Franklin Gothic Book"/>
              <a:ea typeface="+mn-lt"/>
              <a:cs typeface="+mn-lt"/>
            </a:endParaRPr>
          </a:p>
        </p:txBody>
      </p:sp>
    </p:spTree>
    <p:extLst>
      <p:ext uri="{BB962C8B-B14F-4D97-AF65-F5344CB8AC3E}">
        <p14:creationId xmlns:p14="http://schemas.microsoft.com/office/powerpoint/2010/main" val="678297449"/>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6" name="Picture 6">
            <a:extLst>
              <a:ext uri="{FF2B5EF4-FFF2-40B4-BE49-F238E27FC236}">
                <a16:creationId xmlns:a16="http://schemas.microsoft.com/office/drawing/2014/main" id="{4DA70779-876D-C4ED-C316-425D002740E1}"/>
              </a:ext>
            </a:extLst>
          </p:cNvPr>
          <p:cNvPicPr>
            <a:picLocks noChangeAspect="1"/>
          </p:cNvPicPr>
          <p:nvPr/>
        </p:nvPicPr>
        <p:blipFill>
          <a:blip r:embed="rId2"/>
          <a:stretch>
            <a:fillRect/>
          </a:stretch>
        </p:blipFill>
        <p:spPr>
          <a:xfrm>
            <a:off x="455112" y="1462798"/>
            <a:ext cx="5582432" cy="4934485"/>
          </a:xfrm>
          <a:prstGeom prst="rect">
            <a:avLst/>
          </a:prstGeom>
        </p:spPr>
      </p:pic>
      <p:pic>
        <p:nvPicPr>
          <p:cNvPr id="7" name="Picture 7">
            <a:extLst>
              <a:ext uri="{FF2B5EF4-FFF2-40B4-BE49-F238E27FC236}">
                <a16:creationId xmlns:a16="http://schemas.microsoft.com/office/drawing/2014/main" id="{F6057DFF-EB55-E54F-87B8-05ABDCA3EFDF}"/>
              </a:ext>
            </a:extLst>
          </p:cNvPr>
          <p:cNvPicPr>
            <a:picLocks noChangeAspect="1"/>
          </p:cNvPicPr>
          <p:nvPr/>
        </p:nvPicPr>
        <p:blipFill>
          <a:blip r:embed="rId3"/>
          <a:stretch>
            <a:fillRect/>
          </a:stretch>
        </p:blipFill>
        <p:spPr>
          <a:xfrm>
            <a:off x="6102263" y="1467609"/>
            <a:ext cx="5457172" cy="4935301"/>
          </a:xfrm>
          <a:prstGeom prst="rect">
            <a:avLst/>
          </a:prstGeom>
        </p:spPr>
      </p:pic>
    </p:spTree>
    <p:extLst>
      <p:ext uri="{BB962C8B-B14F-4D97-AF65-F5344CB8AC3E}">
        <p14:creationId xmlns:p14="http://schemas.microsoft.com/office/powerpoint/2010/main" val="219288961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4" name="Picture 4">
            <a:extLst>
              <a:ext uri="{FF2B5EF4-FFF2-40B4-BE49-F238E27FC236}">
                <a16:creationId xmlns:a16="http://schemas.microsoft.com/office/drawing/2014/main" id="{AF56B3A6-9E58-B0CC-4312-9DE6FF54CF3B}"/>
              </a:ext>
            </a:extLst>
          </p:cNvPr>
          <p:cNvPicPr>
            <a:picLocks noChangeAspect="1"/>
          </p:cNvPicPr>
          <p:nvPr/>
        </p:nvPicPr>
        <p:blipFill>
          <a:blip r:embed="rId2"/>
          <a:stretch>
            <a:fillRect/>
          </a:stretch>
        </p:blipFill>
        <p:spPr>
          <a:xfrm>
            <a:off x="455112" y="1471434"/>
            <a:ext cx="5582432" cy="4927652"/>
          </a:xfrm>
          <a:prstGeom prst="rect">
            <a:avLst/>
          </a:prstGeom>
        </p:spPr>
      </p:pic>
      <p:pic>
        <p:nvPicPr>
          <p:cNvPr id="5" name="Picture 7">
            <a:extLst>
              <a:ext uri="{FF2B5EF4-FFF2-40B4-BE49-F238E27FC236}">
                <a16:creationId xmlns:a16="http://schemas.microsoft.com/office/drawing/2014/main" id="{1928DE09-876B-3CB8-AF96-A510CC7C74C9}"/>
              </a:ext>
            </a:extLst>
          </p:cNvPr>
          <p:cNvPicPr>
            <a:picLocks noChangeAspect="1"/>
          </p:cNvPicPr>
          <p:nvPr/>
        </p:nvPicPr>
        <p:blipFill>
          <a:blip r:embed="rId3"/>
          <a:stretch>
            <a:fillRect/>
          </a:stretch>
        </p:blipFill>
        <p:spPr>
          <a:xfrm>
            <a:off x="6102263" y="1474094"/>
            <a:ext cx="5739008" cy="4922330"/>
          </a:xfrm>
          <a:prstGeom prst="rect">
            <a:avLst/>
          </a:prstGeom>
        </p:spPr>
      </p:pic>
    </p:spTree>
    <p:extLst>
      <p:ext uri="{BB962C8B-B14F-4D97-AF65-F5344CB8AC3E}">
        <p14:creationId xmlns:p14="http://schemas.microsoft.com/office/powerpoint/2010/main" val="253163846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6" name="Picture 6">
            <a:extLst>
              <a:ext uri="{FF2B5EF4-FFF2-40B4-BE49-F238E27FC236}">
                <a16:creationId xmlns:a16="http://schemas.microsoft.com/office/drawing/2014/main" id="{0474BD0D-435D-2D45-EA14-3FC4004E975C}"/>
              </a:ext>
            </a:extLst>
          </p:cNvPr>
          <p:cNvPicPr>
            <a:picLocks noChangeAspect="1"/>
          </p:cNvPicPr>
          <p:nvPr/>
        </p:nvPicPr>
        <p:blipFill>
          <a:blip r:embed="rId2"/>
          <a:stretch>
            <a:fillRect/>
          </a:stretch>
        </p:blipFill>
        <p:spPr>
          <a:xfrm>
            <a:off x="455112" y="1477288"/>
            <a:ext cx="5592872" cy="4936820"/>
          </a:xfrm>
          <a:prstGeom prst="rect">
            <a:avLst/>
          </a:prstGeom>
        </p:spPr>
      </p:pic>
      <p:pic>
        <p:nvPicPr>
          <p:cNvPr id="7" name="Picture 7">
            <a:extLst>
              <a:ext uri="{FF2B5EF4-FFF2-40B4-BE49-F238E27FC236}">
                <a16:creationId xmlns:a16="http://schemas.microsoft.com/office/drawing/2014/main" id="{457B4279-1ECE-F2DA-98ED-6FB58BB97BA6}"/>
              </a:ext>
            </a:extLst>
          </p:cNvPr>
          <p:cNvPicPr>
            <a:picLocks noChangeAspect="1"/>
          </p:cNvPicPr>
          <p:nvPr/>
        </p:nvPicPr>
        <p:blipFill>
          <a:blip r:embed="rId3"/>
          <a:stretch>
            <a:fillRect/>
          </a:stretch>
        </p:blipFill>
        <p:spPr>
          <a:xfrm>
            <a:off x="6091825" y="1478042"/>
            <a:ext cx="5707693" cy="4924874"/>
          </a:xfrm>
          <a:prstGeom prst="rect">
            <a:avLst/>
          </a:prstGeom>
        </p:spPr>
      </p:pic>
    </p:spTree>
    <p:extLst>
      <p:ext uri="{BB962C8B-B14F-4D97-AF65-F5344CB8AC3E}">
        <p14:creationId xmlns:p14="http://schemas.microsoft.com/office/powerpoint/2010/main" val="362608991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3" y="603084"/>
            <a:ext cx="11289052" cy="683183"/>
          </a:xfrm>
        </p:spPr>
        <p:txBody>
          <a:bodyPr anchor="ctr">
            <a:normAutofit/>
          </a:bodyPr>
          <a:lstStyle/>
          <a:p>
            <a:pPr algn="ctr"/>
            <a:r>
              <a:rPr lang="en-IN" sz="2800" b="1" dirty="0">
                <a:solidFill>
                  <a:schemeClr val="tx1"/>
                </a:solidFill>
                <a:latin typeface="Calibri"/>
                <a:ea typeface="+mj-lt"/>
                <a:cs typeface="Calibri Light"/>
              </a:rPr>
              <a:t>Model's Development and Evaluation</a:t>
            </a:r>
            <a:endParaRPr lang="en-US" sz="2800" dirty="0">
              <a:solidFill>
                <a:schemeClr val="tx1"/>
              </a:solidFill>
              <a:latin typeface="Calibri"/>
              <a:cs typeface="Calibri"/>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4" name="Picture 4">
            <a:extLst>
              <a:ext uri="{FF2B5EF4-FFF2-40B4-BE49-F238E27FC236}">
                <a16:creationId xmlns:a16="http://schemas.microsoft.com/office/drawing/2014/main" id="{843F9CE5-234E-AB44-4E53-5567961AB7B5}"/>
              </a:ext>
            </a:extLst>
          </p:cNvPr>
          <p:cNvPicPr>
            <a:picLocks noChangeAspect="1"/>
          </p:cNvPicPr>
          <p:nvPr/>
        </p:nvPicPr>
        <p:blipFill>
          <a:blip r:embed="rId2"/>
          <a:stretch>
            <a:fillRect/>
          </a:stretch>
        </p:blipFill>
        <p:spPr>
          <a:xfrm>
            <a:off x="455112" y="1482971"/>
            <a:ext cx="5551117" cy="4915017"/>
          </a:xfrm>
          <a:prstGeom prst="rect">
            <a:avLst/>
          </a:prstGeom>
        </p:spPr>
      </p:pic>
      <p:pic>
        <p:nvPicPr>
          <p:cNvPr id="5" name="Picture 7">
            <a:extLst>
              <a:ext uri="{FF2B5EF4-FFF2-40B4-BE49-F238E27FC236}">
                <a16:creationId xmlns:a16="http://schemas.microsoft.com/office/drawing/2014/main" id="{3A3813CB-05D7-B3BF-B1EB-7F4DEFE88E50}"/>
              </a:ext>
            </a:extLst>
          </p:cNvPr>
          <p:cNvPicPr>
            <a:picLocks noChangeAspect="1"/>
          </p:cNvPicPr>
          <p:nvPr/>
        </p:nvPicPr>
        <p:blipFill>
          <a:blip r:embed="rId3"/>
          <a:stretch>
            <a:fillRect/>
          </a:stretch>
        </p:blipFill>
        <p:spPr>
          <a:xfrm>
            <a:off x="6102263" y="1480650"/>
            <a:ext cx="5603309" cy="4919659"/>
          </a:xfrm>
          <a:prstGeom prst="rect">
            <a:avLst/>
          </a:prstGeom>
        </p:spPr>
      </p:pic>
    </p:spTree>
    <p:extLst>
      <p:ext uri="{BB962C8B-B14F-4D97-AF65-F5344CB8AC3E}">
        <p14:creationId xmlns:p14="http://schemas.microsoft.com/office/powerpoint/2010/main" val="326457323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6" name="Picture 6">
            <a:extLst>
              <a:ext uri="{FF2B5EF4-FFF2-40B4-BE49-F238E27FC236}">
                <a16:creationId xmlns:a16="http://schemas.microsoft.com/office/drawing/2014/main" id="{CA5CC32B-8390-A156-987A-FDA5D029C342}"/>
              </a:ext>
            </a:extLst>
          </p:cNvPr>
          <p:cNvPicPr>
            <a:picLocks noChangeAspect="1"/>
          </p:cNvPicPr>
          <p:nvPr/>
        </p:nvPicPr>
        <p:blipFill>
          <a:blip r:embed="rId2"/>
          <a:stretch>
            <a:fillRect/>
          </a:stretch>
        </p:blipFill>
        <p:spPr>
          <a:xfrm>
            <a:off x="455113" y="940132"/>
            <a:ext cx="5655502" cy="5374391"/>
          </a:xfrm>
          <a:prstGeom prst="rect">
            <a:avLst/>
          </a:prstGeom>
        </p:spPr>
      </p:pic>
      <p:pic>
        <p:nvPicPr>
          <p:cNvPr id="7" name="Picture 7">
            <a:extLst>
              <a:ext uri="{FF2B5EF4-FFF2-40B4-BE49-F238E27FC236}">
                <a16:creationId xmlns:a16="http://schemas.microsoft.com/office/drawing/2014/main" id="{8D8A8597-1CE9-0462-6B8E-985027B9447B}"/>
              </a:ext>
            </a:extLst>
          </p:cNvPr>
          <p:cNvPicPr>
            <a:picLocks noChangeAspect="1"/>
          </p:cNvPicPr>
          <p:nvPr/>
        </p:nvPicPr>
        <p:blipFill>
          <a:blip r:embed="rId3"/>
          <a:stretch>
            <a:fillRect/>
          </a:stretch>
        </p:blipFill>
        <p:spPr>
          <a:xfrm>
            <a:off x="6196208" y="935414"/>
            <a:ext cx="5540679" cy="2972568"/>
          </a:xfrm>
          <a:prstGeom prst="rect">
            <a:avLst/>
          </a:prstGeom>
        </p:spPr>
      </p:pic>
      <p:sp>
        <p:nvSpPr>
          <p:cNvPr id="8" name="TextBox 7">
            <a:extLst>
              <a:ext uri="{FF2B5EF4-FFF2-40B4-BE49-F238E27FC236}">
                <a16:creationId xmlns:a16="http://schemas.microsoft.com/office/drawing/2014/main" id="{D991759B-E4FB-B0B7-6BEE-4DF1384B99F2}"/>
              </a:ext>
            </a:extLst>
          </p:cNvPr>
          <p:cNvSpPr txBox="1"/>
          <p:nvPr/>
        </p:nvSpPr>
        <p:spPr>
          <a:xfrm>
            <a:off x="6210821" y="4005718"/>
            <a:ext cx="546708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solidFill>
                  <a:schemeClr val="accent1"/>
                </a:solidFill>
                <a:latin typeface="Calibri"/>
                <a:ea typeface="+mn-lt"/>
                <a:cs typeface="+mn-lt"/>
              </a:rPr>
              <a:t>As we can see above </a:t>
            </a:r>
            <a:r>
              <a:rPr lang="en-IN" sz="2400" dirty="0" err="1">
                <a:solidFill>
                  <a:schemeClr val="accent1"/>
                </a:solidFill>
                <a:latin typeface="Calibri"/>
                <a:ea typeface="+mn-lt"/>
                <a:cs typeface="+mn-lt"/>
              </a:rPr>
              <a:t>ExtraTrees</a:t>
            </a:r>
            <a:r>
              <a:rPr lang="en-IN" sz="2400" dirty="0">
                <a:solidFill>
                  <a:schemeClr val="accent1"/>
                </a:solidFill>
                <a:latin typeface="Calibri"/>
                <a:ea typeface="+mn-lt"/>
                <a:cs typeface="+mn-lt"/>
              </a:rPr>
              <a:t> Classifier tops the chart, I have selected </a:t>
            </a:r>
            <a:r>
              <a:rPr lang="en-IN" sz="2400" dirty="0" err="1">
                <a:solidFill>
                  <a:schemeClr val="accent1"/>
                </a:solidFill>
                <a:latin typeface="Calibri"/>
                <a:ea typeface="+mn-lt"/>
                <a:cs typeface="+mn-lt"/>
              </a:rPr>
              <a:t>ExtraTrees</a:t>
            </a:r>
            <a:r>
              <a:rPr lang="en-IN" sz="2400" dirty="0">
                <a:solidFill>
                  <a:schemeClr val="accent1"/>
                </a:solidFill>
                <a:latin typeface="Calibri"/>
                <a:ea typeface="+mn-lt"/>
                <a:cs typeface="+mn-lt"/>
              </a:rPr>
              <a:t> Classifier model as my final model and I have saved the same for the further usage. Further I have imported the test data and have done prediction on the same.</a:t>
            </a:r>
            <a:endParaRPr lang="en-US" sz="2400">
              <a:solidFill>
                <a:schemeClr val="accent1"/>
              </a:solidFill>
              <a:latin typeface="Calibri"/>
              <a:ea typeface="+mn-lt"/>
              <a:cs typeface="+mn-lt"/>
            </a:endParaRPr>
          </a:p>
        </p:txBody>
      </p:sp>
    </p:spTree>
    <p:extLst>
      <p:ext uri="{BB962C8B-B14F-4D97-AF65-F5344CB8AC3E}">
        <p14:creationId xmlns:p14="http://schemas.microsoft.com/office/powerpoint/2010/main" val="3167338682"/>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3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9F50B4B-72A7-7178-88BD-98604011579C}"/>
              </a:ext>
            </a:extLst>
          </p:cNvPr>
          <p:cNvPicPr>
            <a:picLocks noChangeAspect="1"/>
          </p:cNvPicPr>
          <p:nvPr/>
        </p:nvPicPr>
        <p:blipFill>
          <a:blip r:embed="rId2"/>
          <a:stretch>
            <a:fillRect/>
          </a:stretch>
        </p:blipFill>
        <p:spPr>
          <a:xfrm>
            <a:off x="2044317" y="643467"/>
            <a:ext cx="8103366" cy="5571066"/>
          </a:xfrm>
          <a:prstGeom prst="rect">
            <a:avLst/>
          </a:prstGeom>
        </p:spPr>
      </p:pic>
    </p:spTree>
    <p:extLst>
      <p:ext uri="{BB962C8B-B14F-4D97-AF65-F5344CB8AC3E}">
        <p14:creationId xmlns:p14="http://schemas.microsoft.com/office/powerpoint/2010/main" val="2658250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655275"/>
            <a:ext cx="11257739" cy="777127"/>
          </a:xfrm>
        </p:spPr>
        <p:txBody>
          <a:bodyPr anchor="ctr">
            <a:normAutofit/>
          </a:bodyPr>
          <a:lstStyle/>
          <a:p>
            <a:pPr algn="ctr"/>
            <a:r>
              <a:rPr lang="en-US" sz="3600" dirty="0">
                <a:ea typeface="+mj-lt"/>
                <a:cs typeface="+mj-lt"/>
              </a:rPr>
              <a:t>Conclusion</a:t>
            </a: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C906037F-B06C-31DA-A44B-612423452727}"/>
              </a:ext>
            </a:extLst>
          </p:cNvPr>
          <p:cNvSpPr txBox="1"/>
          <p:nvPr/>
        </p:nvSpPr>
        <p:spPr>
          <a:xfrm>
            <a:off x="1860638" y="2392993"/>
            <a:ext cx="8462895" cy="2374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07000"/>
              </a:lnSpc>
              <a:spcBef>
                <a:spcPct val="20000"/>
              </a:spcBef>
              <a:spcAft>
                <a:spcPts val="800"/>
              </a:spcAft>
            </a:pPr>
            <a:r>
              <a:rPr lang="en-IN" sz="2000" dirty="0">
                <a:solidFill>
                  <a:schemeClr val="accent1"/>
                </a:solidFill>
                <a:latin typeface="Calibri"/>
                <a:ea typeface="+mn-lt"/>
                <a:cs typeface="+mn-lt"/>
              </a:rPr>
              <a:t>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supposed to do. Our Study helps the online forms and social media to induce a ban to profanity or usage of profanity over these forms.</a:t>
            </a:r>
            <a:endParaRPr lang="en-US"/>
          </a:p>
        </p:txBody>
      </p:sp>
      <p:sp>
        <p:nvSpPr>
          <p:cNvPr id="6" name="TextBox 5">
            <a:extLst>
              <a:ext uri="{FF2B5EF4-FFF2-40B4-BE49-F238E27FC236}">
                <a16:creationId xmlns:a16="http://schemas.microsoft.com/office/drawing/2014/main" id="{E6E88667-9972-9F32-FF91-CBC850DCBA2D}"/>
              </a:ext>
            </a:extLst>
          </p:cNvPr>
          <p:cNvSpPr txBox="1"/>
          <p:nvPr/>
        </p:nvSpPr>
        <p:spPr>
          <a:xfrm>
            <a:off x="1604897" y="1591849"/>
            <a:ext cx="90552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1" dirty="0">
                <a:ea typeface="+mn-lt"/>
                <a:cs typeface="+mn-lt"/>
              </a:rPr>
              <a:t>Key Findings and Conclusions of the Study</a:t>
            </a:r>
            <a:endParaRPr lang="en-US" dirty="0">
              <a:ea typeface="+mn-lt"/>
              <a:cs typeface="+mn-lt"/>
            </a:endParaRPr>
          </a:p>
        </p:txBody>
      </p:sp>
    </p:spTree>
    <p:extLst>
      <p:ext uri="{BB962C8B-B14F-4D97-AF65-F5344CB8AC3E}">
        <p14:creationId xmlns:p14="http://schemas.microsoft.com/office/powerpoint/2010/main" val="279105100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655275"/>
            <a:ext cx="11257739" cy="777127"/>
          </a:xfrm>
        </p:spPr>
        <p:txBody>
          <a:bodyPr anchor="ctr">
            <a:normAutofit/>
          </a:bodyPr>
          <a:lstStyle/>
          <a:p>
            <a:pPr algn="ctr"/>
            <a:r>
              <a:rPr lang="en-US" sz="3600" dirty="0">
                <a:ea typeface="+mj-lt"/>
                <a:cs typeface="+mj-lt"/>
              </a:rPr>
              <a:t>Conclusion</a:t>
            </a: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C906037F-B06C-31DA-A44B-612423452727}"/>
              </a:ext>
            </a:extLst>
          </p:cNvPr>
          <p:cNvSpPr txBox="1"/>
          <p:nvPr/>
        </p:nvSpPr>
        <p:spPr>
          <a:xfrm>
            <a:off x="1860638" y="2392993"/>
            <a:ext cx="8462895" cy="37002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Bef>
                <a:spcPct val="20000"/>
              </a:spcBef>
              <a:spcAft>
                <a:spcPts val="800"/>
              </a:spcAft>
            </a:pPr>
            <a:r>
              <a:rPr lang="en-IN" sz="2000" dirty="0">
                <a:solidFill>
                  <a:schemeClr val="accent1"/>
                </a:solidFill>
                <a:latin typeface="Calibri"/>
                <a:ea typeface="+mn-lt"/>
                <a:cs typeface="Calibri"/>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000" dirty="0">
              <a:solidFill>
                <a:schemeClr val="accent1"/>
              </a:solidFill>
              <a:latin typeface="Calibri"/>
              <a:ea typeface="+mn-lt"/>
              <a:cs typeface="+mn-lt"/>
            </a:endParaRPr>
          </a:p>
        </p:txBody>
      </p:sp>
      <p:sp>
        <p:nvSpPr>
          <p:cNvPr id="6" name="TextBox 5">
            <a:extLst>
              <a:ext uri="{FF2B5EF4-FFF2-40B4-BE49-F238E27FC236}">
                <a16:creationId xmlns:a16="http://schemas.microsoft.com/office/drawing/2014/main" id="{E6E88667-9972-9F32-FF91-CBC850DCBA2D}"/>
              </a:ext>
            </a:extLst>
          </p:cNvPr>
          <p:cNvSpPr txBox="1"/>
          <p:nvPr/>
        </p:nvSpPr>
        <p:spPr>
          <a:xfrm>
            <a:off x="1604897" y="1591849"/>
            <a:ext cx="90552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1" dirty="0">
                <a:latin typeface="Calibri"/>
                <a:cs typeface="Calibri Light"/>
              </a:rPr>
              <a:t>Learning Outcomes of the Study in respect of Data Science</a:t>
            </a:r>
            <a:endParaRPr lang="en-US" sz="2800">
              <a:latin typeface="Calibri"/>
              <a:cs typeface="Calibri"/>
            </a:endParaRPr>
          </a:p>
        </p:txBody>
      </p:sp>
    </p:spTree>
    <p:extLst>
      <p:ext uri="{BB962C8B-B14F-4D97-AF65-F5344CB8AC3E}">
        <p14:creationId xmlns:p14="http://schemas.microsoft.com/office/powerpoint/2010/main" val="3688883973"/>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655275"/>
            <a:ext cx="11257739" cy="777127"/>
          </a:xfrm>
        </p:spPr>
        <p:txBody>
          <a:bodyPr anchor="ctr">
            <a:normAutofit/>
          </a:bodyPr>
          <a:lstStyle/>
          <a:p>
            <a:pPr algn="ctr"/>
            <a:r>
              <a:rPr lang="en-US" sz="3600" dirty="0">
                <a:ea typeface="+mj-lt"/>
                <a:cs typeface="+mj-lt"/>
              </a:rPr>
              <a:t>Conclusion</a:t>
            </a: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C906037F-B06C-31DA-A44B-612423452727}"/>
              </a:ext>
            </a:extLst>
          </p:cNvPr>
          <p:cNvSpPr txBox="1"/>
          <p:nvPr/>
        </p:nvSpPr>
        <p:spPr>
          <a:xfrm>
            <a:off x="1860638" y="2392993"/>
            <a:ext cx="8462895" cy="3813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Bef>
                <a:spcPct val="20000"/>
              </a:spcBef>
              <a:spcAft>
                <a:spcPts val="800"/>
              </a:spcAft>
            </a:pPr>
            <a:r>
              <a:rPr lang="en-IN" sz="2000" dirty="0">
                <a:solidFill>
                  <a:schemeClr val="accent1"/>
                </a:solidFill>
                <a:latin typeface="Calibri"/>
                <a:ea typeface="+mn-lt"/>
                <a:cs typeface="+mn-lt"/>
              </a:rPr>
              <a:t>The limitation of the study is that we have an imbalanced data so our model learnt more about the non-abusive sentence more than the abusive sentence. Which makes our model act like an overfit model when tested with live data. And also, model tend to not identify a foul or a sarcastically foul language.</a:t>
            </a:r>
          </a:p>
          <a:p>
            <a:pPr marL="457200" indent="-457200" algn="just">
              <a:lnSpc>
                <a:spcPct val="107000"/>
              </a:lnSpc>
              <a:spcBef>
                <a:spcPct val="20000"/>
              </a:spcBef>
              <a:spcAft>
                <a:spcPts val="600"/>
              </a:spcAft>
              <a:buAutoNum type="arabicPeriod"/>
            </a:pPr>
            <a:r>
              <a:rPr lang="en-IN" sz="2000" dirty="0">
                <a:solidFill>
                  <a:schemeClr val="accent1"/>
                </a:solidFill>
                <a:latin typeface="Calibri"/>
                <a:ea typeface="+mn-lt"/>
                <a:cs typeface="+mn-lt"/>
              </a:rPr>
              <a:t>The Maximum feature used while vectorization is 2000. Employing more feature in vectorization lead to more accurate model which I not able to employed due computational resources.</a:t>
            </a:r>
            <a:endParaRPr lang="en-US" sz="2000">
              <a:solidFill>
                <a:schemeClr val="accent1"/>
              </a:solidFill>
              <a:latin typeface="Calibri"/>
              <a:ea typeface="+mn-lt"/>
              <a:cs typeface="+mn-lt"/>
            </a:endParaRPr>
          </a:p>
          <a:p>
            <a:pPr marL="457200" indent="-457200" algn="just">
              <a:lnSpc>
                <a:spcPct val="107000"/>
              </a:lnSpc>
              <a:spcBef>
                <a:spcPct val="20000"/>
              </a:spcBef>
              <a:spcAft>
                <a:spcPts val="600"/>
              </a:spcAft>
              <a:buAutoNum type="arabicPeriod"/>
            </a:pPr>
            <a:r>
              <a:rPr lang="en-IN" sz="2000" dirty="0">
                <a:solidFill>
                  <a:schemeClr val="accent1"/>
                </a:solidFill>
                <a:latin typeface="Calibri"/>
                <a:ea typeface="+mn-lt"/>
                <a:cs typeface="+mn-lt"/>
              </a:rPr>
              <a:t>Data is imbalanced in nature but due to computational limitation we have not employed balancing techniques here.</a:t>
            </a:r>
            <a:endParaRPr lang="en-US" sz="2000">
              <a:solidFill>
                <a:schemeClr val="accent1"/>
              </a:solidFill>
              <a:latin typeface="Calibri"/>
              <a:ea typeface="+mn-lt"/>
              <a:cs typeface="+mn-lt"/>
            </a:endParaRPr>
          </a:p>
          <a:p>
            <a:pPr marL="457200" indent="-457200" algn="just">
              <a:lnSpc>
                <a:spcPct val="107000"/>
              </a:lnSpc>
              <a:spcBef>
                <a:spcPct val="20000"/>
              </a:spcBef>
              <a:spcAft>
                <a:spcPts val="800"/>
              </a:spcAft>
              <a:buAutoNum type="arabicPeriod"/>
            </a:pPr>
            <a:r>
              <a:rPr lang="en-IN" sz="2000" dirty="0">
                <a:solidFill>
                  <a:schemeClr val="accent1"/>
                </a:solidFill>
                <a:latin typeface="Calibri"/>
                <a:ea typeface="+mn-lt"/>
                <a:cs typeface="+mn-lt"/>
              </a:rPr>
              <a:t>Deep learning CNN, ANN can be employed to create more accurate model.</a:t>
            </a:r>
            <a:endParaRPr lang="en-IN" sz="2000">
              <a:solidFill>
                <a:schemeClr val="accent1"/>
              </a:solidFill>
              <a:latin typeface="Calibri"/>
              <a:cs typeface="Calibri"/>
            </a:endParaRPr>
          </a:p>
        </p:txBody>
      </p:sp>
      <p:sp>
        <p:nvSpPr>
          <p:cNvPr id="6" name="TextBox 5">
            <a:extLst>
              <a:ext uri="{FF2B5EF4-FFF2-40B4-BE49-F238E27FC236}">
                <a16:creationId xmlns:a16="http://schemas.microsoft.com/office/drawing/2014/main" id="{E6E88667-9972-9F32-FF91-CBC850DCBA2D}"/>
              </a:ext>
            </a:extLst>
          </p:cNvPr>
          <p:cNvSpPr txBox="1"/>
          <p:nvPr/>
        </p:nvSpPr>
        <p:spPr>
          <a:xfrm>
            <a:off x="1604897" y="1591849"/>
            <a:ext cx="90552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1" dirty="0">
                <a:ea typeface="+mn-lt"/>
                <a:cs typeface="+mn-lt"/>
              </a:rPr>
              <a:t>Limitations of this work and Scope for Future Work</a:t>
            </a:r>
            <a:endParaRPr lang="en-US" dirty="0"/>
          </a:p>
        </p:txBody>
      </p:sp>
    </p:spTree>
    <p:extLst>
      <p:ext uri="{BB962C8B-B14F-4D97-AF65-F5344CB8AC3E}">
        <p14:creationId xmlns:p14="http://schemas.microsoft.com/office/powerpoint/2010/main" val="58295990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2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3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33">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Thank You</a:t>
            </a:r>
          </a:p>
        </p:txBody>
      </p:sp>
      <p:sp>
        <p:nvSpPr>
          <p:cNvPr id="95" name="Rectangle 35">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59668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1552972"/>
            <a:ext cx="4107465" cy="3887757"/>
          </a:xfrm>
        </p:spPr>
        <p:txBody>
          <a:bodyPr anchor="ctr">
            <a:normAutofit/>
          </a:bodyPr>
          <a:lstStyle/>
          <a:p>
            <a:pPr algn="ctr"/>
            <a:r>
              <a:rPr lang="en-IN" sz="3200" dirty="0">
                <a:solidFill>
                  <a:schemeClr val="tx1"/>
                </a:solidFill>
                <a:latin typeface="Calibri"/>
                <a:ea typeface="+mj-lt"/>
                <a:cs typeface="+mj-lt"/>
              </a:rPr>
              <a:t>Analytical Problem Framing</a:t>
            </a:r>
            <a:br>
              <a:rPr lang="en-IN" sz="3200" dirty="0">
                <a:solidFill>
                  <a:schemeClr val="tx1"/>
                </a:solidFill>
                <a:latin typeface="Calibri"/>
                <a:ea typeface="+mj-lt"/>
                <a:cs typeface="+mj-lt"/>
              </a:rPr>
            </a:br>
            <a:endParaRPr lang="en-US" sz="3200">
              <a:solidFill>
                <a:schemeClr val="tx1"/>
              </a:solidFill>
              <a:latin typeface="Calibri"/>
              <a:ea typeface="+mj-lt"/>
              <a:cs typeface="+mj-lt"/>
            </a:endParaRPr>
          </a:p>
          <a:p>
            <a:r>
              <a:rPr lang="en-IN" sz="1800" dirty="0">
                <a:solidFill>
                  <a:schemeClr val="accent1"/>
                </a:solidFill>
                <a:latin typeface="Calibri"/>
                <a:cs typeface="Calibri"/>
              </a:rPr>
              <a:t>We can see that there only minimum number of columns in  'malignant', 'highly malignant', 'rude', 'threat', 'abuse', 'loathe'  and remaining all in 0.</a:t>
            </a:r>
            <a:endParaRPr lang="en-US" sz="1800">
              <a:solidFill>
                <a:schemeClr val="accent1"/>
              </a:solidFill>
              <a:latin typeface="Calibri"/>
              <a:ea typeface="+mj-lt"/>
              <a:cs typeface="+mj-lt"/>
            </a:endParaRPr>
          </a:p>
          <a:p>
            <a:endParaRPr lang="en-US" sz="4000" dirty="0">
              <a:solidFill>
                <a:schemeClr val="accent1"/>
              </a:solidFill>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143248"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4" name="Picture 4">
            <a:extLst>
              <a:ext uri="{FF2B5EF4-FFF2-40B4-BE49-F238E27FC236}">
                <a16:creationId xmlns:a16="http://schemas.microsoft.com/office/drawing/2014/main" id="{F8930936-1180-AF21-CFFE-44E1ABA786EE}"/>
              </a:ext>
            </a:extLst>
          </p:cNvPr>
          <p:cNvPicPr>
            <a:picLocks noChangeAspect="1"/>
          </p:cNvPicPr>
          <p:nvPr/>
        </p:nvPicPr>
        <p:blipFill>
          <a:blip r:embed="rId2"/>
          <a:stretch>
            <a:fillRect/>
          </a:stretch>
        </p:blipFill>
        <p:spPr>
          <a:xfrm>
            <a:off x="6091825" y="828467"/>
            <a:ext cx="5175336" cy="1986053"/>
          </a:xfrm>
          <a:prstGeom prst="rect">
            <a:avLst/>
          </a:prstGeom>
        </p:spPr>
      </p:pic>
      <p:pic>
        <p:nvPicPr>
          <p:cNvPr id="5" name="Picture 5">
            <a:extLst>
              <a:ext uri="{FF2B5EF4-FFF2-40B4-BE49-F238E27FC236}">
                <a16:creationId xmlns:a16="http://schemas.microsoft.com/office/drawing/2014/main" id="{39286096-F4B6-FF30-F3DF-4A6A3B950119}"/>
              </a:ext>
            </a:extLst>
          </p:cNvPr>
          <p:cNvPicPr>
            <a:picLocks noChangeAspect="1"/>
          </p:cNvPicPr>
          <p:nvPr/>
        </p:nvPicPr>
        <p:blipFill>
          <a:blip r:embed="rId3"/>
          <a:stretch>
            <a:fillRect/>
          </a:stretch>
        </p:blipFill>
        <p:spPr>
          <a:xfrm>
            <a:off x="6091826" y="2859090"/>
            <a:ext cx="5175334" cy="3989490"/>
          </a:xfrm>
          <a:prstGeom prst="rect">
            <a:avLst/>
          </a:prstGeom>
        </p:spPr>
      </p:pic>
    </p:spTree>
    <p:extLst>
      <p:ext uri="{BB962C8B-B14F-4D97-AF65-F5344CB8AC3E}">
        <p14:creationId xmlns:p14="http://schemas.microsoft.com/office/powerpoint/2010/main" val="4150136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382863" y="790971"/>
            <a:ext cx="10892397" cy="516169"/>
          </a:xfrm>
        </p:spPr>
        <p:txBody>
          <a:bodyPr anchor="ctr">
            <a:normAutofit fontScale="90000"/>
          </a:bodyPr>
          <a:lstStyle/>
          <a:p>
            <a:pPr algn="ctr"/>
            <a:r>
              <a:rPr lang="en-IN" sz="3600" dirty="0">
                <a:solidFill>
                  <a:schemeClr val="tx1"/>
                </a:solidFill>
                <a:latin typeface="Calibri"/>
                <a:ea typeface="+mj-lt"/>
                <a:cs typeface="+mj-lt"/>
              </a:rPr>
              <a:t>Analytical Problem Framing</a:t>
            </a: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143248"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6" name="Picture 6">
            <a:extLst>
              <a:ext uri="{FF2B5EF4-FFF2-40B4-BE49-F238E27FC236}">
                <a16:creationId xmlns:a16="http://schemas.microsoft.com/office/drawing/2014/main" id="{BE70727E-BA56-62BF-4D68-7B0DBDD479C7}"/>
              </a:ext>
            </a:extLst>
          </p:cNvPr>
          <p:cNvPicPr>
            <a:picLocks noChangeAspect="1"/>
          </p:cNvPicPr>
          <p:nvPr/>
        </p:nvPicPr>
        <p:blipFill>
          <a:blip r:embed="rId2"/>
          <a:stretch>
            <a:fillRect/>
          </a:stretch>
        </p:blipFill>
        <p:spPr>
          <a:xfrm>
            <a:off x="914400" y="1589838"/>
            <a:ext cx="10311006" cy="2467478"/>
          </a:xfrm>
          <a:prstGeom prst="rect">
            <a:avLst/>
          </a:prstGeom>
        </p:spPr>
      </p:pic>
      <p:pic>
        <p:nvPicPr>
          <p:cNvPr id="7" name="Picture 7">
            <a:extLst>
              <a:ext uri="{FF2B5EF4-FFF2-40B4-BE49-F238E27FC236}">
                <a16:creationId xmlns:a16="http://schemas.microsoft.com/office/drawing/2014/main" id="{C3154883-5CA0-0716-66E4-A3E6D6082C20}"/>
              </a:ext>
            </a:extLst>
          </p:cNvPr>
          <p:cNvPicPr>
            <a:picLocks noChangeAspect="1"/>
          </p:cNvPicPr>
          <p:nvPr/>
        </p:nvPicPr>
        <p:blipFill>
          <a:blip r:embed="rId3"/>
          <a:stretch>
            <a:fillRect/>
          </a:stretch>
        </p:blipFill>
        <p:spPr>
          <a:xfrm>
            <a:off x="924839" y="4121629"/>
            <a:ext cx="10300568" cy="2550005"/>
          </a:xfrm>
          <a:prstGeom prst="rect">
            <a:avLst/>
          </a:prstGeom>
        </p:spPr>
      </p:pic>
    </p:spTree>
    <p:extLst>
      <p:ext uri="{BB962C8B-B14F-4D97-AF65-F5344CB8AC3E}">
        <p14:creationId xmlns:p14="http://schemas.microsoft.com/office/powerpoint/2010/main" val="36307454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916234"/>
            <a:ext cx="4504122" cy="5443071"/>
          </a:xfrm>
        </p:spPr>
        <p:txBody>
          <a:bodyPr anchor="ctr">
            <a:normAutofit/>
          </a:bodyPr>
          <a:lstStyle/>
          <a:p>
            <a:r>
              <a:rPr lang="en-IN" sz="3600" dirty="0">
                <a:solidFill>
                  <a:schemeClr val="tx1"/>
                </a:solidFill>
                <a:latin typeface="Calibri"/>
                <a:ea typeface="+mj-lt"/>
                <a:cs typeface="+mj-lt"/>
              </a:rPr>
              <a:t>Analytical Problem Framing</a:t>
            </a:r>
            <a:br>
              <a:rPr lang="en-IN" sz="3600" dirty="0">
                <a:latin typeface="Calibri"/>
                <a:ea typeface="+mj-lt"/>
                <a:cs typeface="+mj-lt"/>
              </a:rPr>
            </a:br>
            <a:endParaRPr lang="en-US" sz="3600">
              <a:solidFill>
                <a:schemeClr val="tx1"/>
              </a:solidFill>
              <a:latin typeface="Calibri"/>
              <a:ea typeface="+mj-lt"/>
              <a:cs typeface="+mj-lt"/>
            </a:endParaRPr>
          </a:p>
          <a:p>
            <a:pPr marL="342900" indent="-342900">
              <a:lnSpc>
                <a:spcPct val="107000"/>
              </a:lnSpc>
              <a:spcBef>
                <a:spcPct val="20000"/>
              </a:spcBef>
              <a:spcAft>
                <a:spcPts val="600"/>
              </a:spcAft>
              <a:buFont typeface="Wingdings,Sans-Serif"/>
              <a:buChar char=""/>
            </a:pPr>
            <a:r>
              <a:rPr lang="en-IN" sz="1600" dirty="0">
                <a:solidFill>
                  <a:schemeClr val="accent1"/>
                </a:solidFill>
                <a:latin typeface="Garamond"/>
                <a:cs typeface="Calibri"/>
              </a:rPr>
              <a:t>Out of total Negative  comments the maximum  negative comments come with Malignant in nature followed by rude categories.</a:t>
            </a:r>
            <a:endParaRPr lang="en-US" sz="1600">
              <a:solidFill>
                <a:schemeClr val="accent1"/>
              </a:solidFill>
              <a:ea typeface="+mj-lt"/>
              <a:cs typeface="+mj-lt"/>
            </a:endParaRPr>
          </a:p>
          <a:p>
            <a:pPr marL="342900" indent="-342900">
              <a:lnSpc>
                <a:spcPct val="107000"/>
              </a:lnSpc>
              <a:spcBef>
                <a:spcPct val="20000"/>
              </a:spcBef>
              <a:spcAft>
                <a:spcPts val="600"/>
              </a:spcAft>
              <a:buFont typeface="Wingdings,Sans-Serif"/>
              <a:buChar char=""/>
            </a:pPr>
            <a:r>
              <a:rPr lang="en-IN" sz="1600" dirty="0">
                <a:solidFill>
                  <a:schemeClr val="accent1"/>
                </a:solidFill>
                <a:latin typeface="Garamond"/>
                <a:cs typeface="Calibri"/>
              </a:rPr>
              <a:t>Around 90% comments are  Good /Neutral in nature while rest 10% comments  are Negative in nature.</a:t>
            </a:r>
            <a:endParaRPr lang="en-US" sz="1600">
              <a:solidFill>
                <a:schemeClr val="accent1"/>
              </a:solidFill>
              <a:ea typeface="+mj-lt"/>
              <a:cs typeface="+mj-lt"/>
            </a:endParaRPr>
          </a:p>
          <a:p>
            <a:pPr marL="342900" indent="-342900">
              <a:lnSpc>
                <a:spcPct val="107000"/>
              </a:lnSpc>
              <a:spcBef>
                <a:spcPct val="20000"/>
              </a:spcBef>
              <a:spcAft>
                <a:spcPts val="800"/>
              </a:spcAft>
              <a:buFont typeface="Wingdings,Sans-Serif"/>
              <a:buChar char=""/>
            </a:pPr>
            <a:r>
              <a:rPr lang="en-IN" sz="1600" dirty="0">
                <a:solidFill>
                  <a:schemeClr val="accent1"/>
                </a:solidFill>
                <a:latin typeface="Garamond"/>
                <a:cs typeface="Calibri"/>
              </a:rPr>
              <a:t>Very few comments come with threatening nature.</a:t>
            </a:r>
            <a:endParaRPr lang="en-US" sz="1600" dirty="0">
              <a:solidFill>
                <a:schemeClr val="accent1"/>
              </a:solidFill>
              <a:latin typeface="Garamond"/>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6" name="Picture 6">
            <a:extLst>
              <a:ext uri="{FF2B5EF4-FFF2-40B4-BE49-F238E27FC236}">
                <a16:creationId xmlns:a16="http://schemas.microsoft.com/office/drawing/2014/main" id="{9BA847DC-0CC2-E1C1-2C69-C3730F037844}"/>
              </a:ext>
            </a:extLst>
          </p:cNvPr>
          <p:cNvPicPr>
            <a:picLocks noChangeAspect="1"/>
          </p:cNvPicPr>
          <p:nvPr/>
        </p:nvPicPr>
        <p:blipFill>
          <a:blip r:embed="rId2"/>
          <a:stretch>
            <a:fillRect/>
          </a:stretch>
        </p:blipFill>
        <p:spPr>
          <a:xfrm>
            <a:off x="5121058" y="1395295"/>
            <a:ext cx="6594953" cy="4077846"/>
          </a:xfrm>
          <a:prstGeom prst="rect">
            <a:avLst/>
          </a:prstGeom>
        </p:spPr>
      </p:pic>
    </p:spTree>
    <p:extLst>
      <p:ext uri="{BB962C8B-B14F-4D97-AF65-F5344CB8AC3E}">
        <p14:creationId xmlns:p14="http://schemas.microsoft.com/office/powerpoint/2010/main" val="58192594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55932" y="916234"/>
            <a:ext cx="4504122" cy="5443071"/>
          </a:xfrm>
        </p:spPr>
        <p:txBody>
          <a:bodyPr anchor="ctr">
            <a:normAutofit/>
          </a:bodyPr>
          <a:lstStyle/>
          <a:p>
            <a:pPr algn="ctr"/>
            <a:r>
              <a:rPr lang="en-IN" sz="3600" dirty="0">
                <a:solidFill>
                  <a:schemeClr val="tx1"/>
                </a:solidFill>
                <a:latin typeface="Calibri"/>
                <a:ea typeface="+mj-lt"/>
                <a:cs typeface="+mj-lt"/>
              </a:rPr>
              <a:t>Analytical Problem Framing</a:t>
            </a:r>
            <a:endParaRPr lang="en-US" dirty="0">
              <a:solidFill>
                <a:schemeClr val="tx1"/>
              </a:solidFill>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4" name="Picture 4">
            <a:extLst>
              <a:ext uri="{FF2B5EF4-FFF2-40B4-BE49-F238E27FC236}">
                <a16:creationId xmlns:a16="http://schemas.microsoft.com/office/drawing/2014/main" id="{54767230-B95F-BBBB-8ACB-3D3F3F966B01}"/>
              </a:ext>
            </a:extLst>
          </p:cNvPr>
          <p:cNvPicPr>
            <a:picLocks noChangeAspect="1"/>
          </p:cNvPicPr>
          <p:nvPr/>
        </p:nvPicPr>
        <p:blipFill>
          <a:blip r:embed="rId2"/>
          <a:stretch>
            <a:fillRect/>
          </a:stretch>
        </p:blipFill>
        <p:spPr>
          <a:xfrm>
            <a:off x="5121056" y="864557"/>
            <a:ext cx="6626268" cy="2310529"/>
          </a:xfrm>
          <a:prstGeom prst="rect">
            <a:avLst/>
          </a:prstGeom>
        </p:spPr>
      </p:pic>
      <p:pic>
        <p:nvPicPr>
          <p:cNvPr id="5" name="Picture 6">
            <a:extLst>
              <a:ext uri="{FF2B5EF4-FFF2-40B4-BE49-F238E27FC236}">
                <a16:creationId xmlns:a16="http://schemas.microsoft.com/office/drawing/2014/main" id="{5BDC1AD5-9ABA-F823-724A-034E6E7B87E3}"/>
              </a:ext>
            </a:extLst>
          </p:cNvPr>
          <p:cNvPicPr>
            <a:picLocks noChangeAspect="1"/>
          </p:cNvPicPr>
          <p:nvPr/>
        </p:nvPicPr>
        <p:blipFill>
          <a:blip r:embed="rId3"/>
          <a:stretch>
            <a:fillRect/>
          </a:stretch>
        </p:blipFill>
        <p:spPr>
          <a:xfrm>
            <a:off x="5121058" y="3247528"/>
            <a:ext cx="6615828" cy="3285683"/>
          </a:xfrm>
          <a:prstGeom prst="rect">
            <a:avLst/>
          </a:prstGeom>
        </p:spPr>
      </p:pic>
    </p:spTree>
    <p:extLst>
      <p:ext uri="{BB962C8B-B14F-4D97-AF65-F5344CB8AC3E}">
        <p14:creationId xmlns:p14="http://schemas.microsoft.com/office/powerpoint/2010/main" val="316093927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97686" y="1145877"/>
            <a:ext cx="3032313" cy="4712387"/>
          </a:xfrm>
        </p:spPr>
        <p:txBody>
          <a:bodyPr anchor="ctr">
            <a:normAutofit/>
          </a:bodyPr>
          <a:lstStyle/>
          <a:p>
            <a:pPr algn="ctr"/>
            <a:r>
              <a:rPr lang="en-IN" sz="4400" dirty="0">
                <a:solidFill>
                  <a:schemeClr val="tx1"/>
                </a:solidFill>
                <a:latin typeface="Calibri"/>
                <a:ea typeface="+mj-lt"/>
                <a:cs typeface="+mj-lt"/>
              </a:rPr>
              <a:t>Analytical Problem </a:t>
            </a:r>
            <a:br>
              <a:rPr lang="en-IN" sz="4400" dirty="0">
                <a:solidFill>
                  <a:schemeClr val="tx1"/>
                </a:solidFill>
                <a:latin typeface="Calibri"/>
                <a:ea typeface="+mj-lt"/>
                <a:cs typeface="+mj-lt"/>
              </a:rPr>
            </a:br>
            <a:r>
              <a:rPr lang="en-IN" sz="4400" dirty="0">
                <a:solidFill>
                  <a:schemeClr val="tx1"/>
                </a:solidFill>
                <a:latin typeface="Calibri"/>
                <a:ea typeface="+mj-lt"/>
                <a:cs typeface="+mj-lt"/>
              </a:rPr>
              <a:t>Framing</a:t>
            </a:r>
            <a:br>
              <a:rPr lang="en-IN" sz="4400" dirty="0">
                <a:latin typeface="Calibri"/>
                <a:ea typeface="+mj-lt"/>
                <a:cs typeface="+mj-lt"/>
              </a:rPr>
            </a:br>
            <a:br>
              <a:rPr lang="en-IN" sz="4400" dirty="0">
                <a:latin typeface="Calibri"/>
                <a:ea typeface="+mj-lt"/>
                <a:cs typeface="+mj-lt"/>
              </a:rPr>
            </a:br>
            <a:r>
              <a:rPr lang="en-IN" sz="1600" dirty="0">
                <a:solidFill>
                  <a:schemeClr val="accent1"/>
                </a:solidFill>
                <a:latin typeface="Garamond"/>
                <a:cs typeface="Calibri"/>
              </a:rPr>
              <a:t>Out of total negative comments around 43.58% are malignant in nature followed by 24.07% are rude comments</a:t>
            </a:r>
            <a:endParaRPr lang="en-IN" sz="1600">
              <a:solidFill>
                <a:schemeClr val="accent1"/>
              </a:solidFill>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4" name="Picture 4">
            <a:extLst>
              <a:ext uri="{FF2B5EF4-FFF2-40B4-BE49-F238E27FC236}">
                <a16:creationId xmlns:a16="http://schemas.microsoft.com/office/drawing/2014/main" id="{DA825B59-A191-0683-AFFB-E45C6C1070C7}"/>
              </a:ext>
            </a:extLst>
          </p:cNvPr>
          <p:cNvPicPr>
            <a:picLocks noChangeAspect="1"/>
          </p:cNvPicPr>
          <p:nvPr/>
        </p:nvPicPr>
        <p:blipFill>
          <a:blip r:embed="rId2"/>
          <a:stretch>
            <a:fillRect/>
          </a:stretch>
        </p:blipFill>
        <p:spPr>
          <a:xfrm>
            <a:off x="3722319" y="464464"/>
            <a:ext cx="8473856" cy="6179592"/>
          </a:xfrm>
          <a:prstGeom prst="rect">
            <a:avLst/>
          </a:prstGeom>
        </p:spPr>
      </p:pic>
    </p:spTree>
    <p:extLst>
      <p:ext uri="{BB962C8B-B14F-4D97-AF65-F5344CB8AC3E}">
        <p14:creationId xmlns:p14="http://schemas.microsoft.com/office/powerpoint/2010/main" val="246130250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28665-2C2E-7629-1DC9-58EDF0822D69}"/>
              </a:ext>
            </a:extLst>
          </p:cNvPr>
          <p:cNvSpPr>
            <a:spLocks noGrp="1"/>
          </p:cNvSpPr>
          <p:nvPr>
            <p:ph type="title"/>
          </p:nvPr>
        </p:nvSpPr>
        <p:spPr>
          <a:xfrm>
            <a:off x="497686" y="738782"/>
            <a:ext cx="4065710" cy="1727017"/>
          </a:xfrm>
        </p:spPr>
        <p:txBody>
          <a:bodyPr anchor="ctr">
            <a:normAutofit/>
          </a:bodyPr>
          <a:lstStyle/>
          <a:p>
            <a:pPr algn="ctr"/>
            <a:r>
              <a:rPr lang="en-IN" sz="3200" dirty="0">
                <a:solidFill>
                  <a:schemeClr val="tx1"/>
                </a:solidFill>
                <a:latin typeface="Calibri"/>
                <a:ea typeface="+mj-lt"/>
                <a:cs typeface="+mj-lt"/>
              </a:rPr>
              <a:t>Analytical Problem </a:t>
            </a:r>
            <a:br>
              <a:rPr lang="en-IN" sz="3200" dirty="0">
                <a:latin typeface="Calibri"/>
                <a:ea typeface="+mj-lt"/>
                <a:cs typeface="+mj-lt"/>
              </a:rPr>
            </a:br>
            <a:r>
              <a:rPr lang="en-IN" sz="3200" dirty="0">
                <a:solidFill>
                  <a:schemeClr val="tx1"/>
                </a:solidFill>
                <a:latin typeface="Calibri"/>
                <a:ea typeface="+mj-lt"/>
                <a:cs typeface="+mj-lt"/>
              </a:rPr>
              <a:t>Framing</a:t>
            </a:r>
            <a:endParaRPr lang="en-IN" sz="4400" dirty="0">
              <a:solidFill>
                <a:schemeClr val="tx1"/>
              </a:solidFill>
              <a:latin typeface="Calibri"/>
              <a:ea typeface="+mj-lt"/>
              <a:cs typeface="+mj-lt"/>
            </a:endParaRP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B022C48-17CB-AA6D-5DE4-EAC29484BCAB}"/>
              </a:ext>
            </a:extLst>
          </p:cNvPr>
          <p:cNvSpPr>
            <a:spLocks noGrp="1"/>
          </p:cNvSpPr>
          <p:nvPr>
            <p:ph idx="1"/>
          </p:nvPr>
        </p:nvSpPr>
        <p:spPr>
          <a:xfrm>
            <a:off x="5117586" y="603081"/>
            <a:ext cx="6612974" cy="5797974"/>
          </a:xfrm>
        </p:spPr>
        <p:txBody>
          <a:bodyPr>
            <a:normAutofit/>
          </a:bodyPr>
          <a:lstStyle/>
          <a:p>
            <a:pPr marL="305435" indent="-305435">
              <a:lnSpc>
                <a:spcPct val="100000"/>
              </a:lnSpc>
            </a:pPr>
            <a:endParaRPr lang="en-US" sz="1400"/>
          </a:p>
          <a:p>
            <a:pPr marL="305435" indent="-305435">
              <a:lnSpc>
                <a:spcPct val="100000"/>
              </a:lnSpc>
            </a:pPr>
            <a:endParaRPr lang="en-US" sz="1400"/>
          </a:p>
        </p:txBody>
      </p:sp>
      <p:pic>
        <p:nvPicPr>
          <p:cNvPr id="5" name="Picture 5">
            <a:extLst>
              <a:ext uri="{FF2B5EF4-FFF2-40B4-BE49-F238E27FC236}">
                <a16:creationId xmlns:a16="http://schemas.microsoft.com/office/drawing/2014/main" id="{AE5FCF26-12A6-B52E-8E3E-3345025E837A}"/>
              </a:ext>
            </a:extLst>
          </p:cNvPr>
          <p:cNvPicPr>
            <a:picLocks noChangeAspect="1"/>
          </p:cNvPicPr>
          <p:nvPr/>
        </p:nvPicPr>
        <p:blipFill>
          <a:blip r:embed="rId2"/>
          <a:stretch>
            <a:fillRect/>
          </a:stretch>
        </p:blipFill>
        <p:spPr>
          <a:xfrm>
            <a:off x="4807906" y="929320"/>
            <a:ext cx="7085556" cy="5135056"/>
          </a:xfrm>
          <a:prstGeom prst="rect">
            <a:avLst/>
          </a:prstGeom>
        </p:spPr>
      </p:pic>
      <p:sp>
        <p:nvSpPr>
          <p:cNvPr id="6" name="TextBox 5">
            <a:extLst>
              <a:ext uri="{FF2B5EF4-FFF2-40B4-BE49-F238E27FC236}">
                <a16:creationId xmlns:a16="http://schemas.microsoft.com/office/drawing/2014/main" id="{0660411A-F735-7F4E-85DE-7A5D890F72E5}"/>
              </a:ext>
            </a:extLst>
          </p:cNvPr>
          <p:cNvSpPr txBox="1"/>
          <p:nvPr/>
        </p:nvSpPr>
        <p:spPr>
          <a:xfrm>
            <a:off x="352294" y="2698386"/>
            <a:ext cx="4412814" cy="2585323"/>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marL="342900" indent="-342900">
              <a:buFont typeface="Arial,Sans-Serif"/>
              <a:buChar char="•"/>
            </a:pPr>
            <a:r>
              <a:rPr lang="en-IN" dirty="0">
                <a:solidFill>
                  <a:schemeClr val="accent1"/>
                </a:solidFill>
              </a:rPr>
              <a:t>Above is a plot showing the  comment length frequency. As noticed, most of the comments are short with only a few comments longer than 1000 words.</a:t>
            </a:r>
            <a:endParaRPr lang="en-US" dirty="0">
              <a:solidFill>
                <a:schemeClr val="accent1"/>
              </a:solidFill>
            </a:endParaRPr>
          </a:p>
          <a:p>
            <a:endParaRPr lang="en-US" dirty="0">
              <a:solidFill>
                <a:schemeClr val="accent1"/>
              </a:solidFill>
            </a:endParaRPr>
          </a:p>
          <a:p>
            <a:pPr marL="342900" indent="-342900">
              <a:buFont typeface="Arial,Sans-Serif"/>
              <a:buChar char="•"/>
            </a:pPr>
            <a:r>
              <a:rPr lang="en-IN" dirty="0">
                <a:solidFill>
                  <a:schemeClr val="accent1"/>
                </a:solidFill>
              </a:rPr>
              <a:t>Majority of the comments are of length 500, where maximum length is 5000 and minimum length is 5. Median length being 250.</a:t>
            </a:r>
          </a:p>
        </p:txBody>
      </p:sp>
    </p:spTree>
    <p:extLst>
      <p:ext uri="{BB962C8B-B14F-4D97-AF65-F5344CB8AC3E}">
        <p14:creationId xmlns:p14="http://schemas.microsoft.com/office/powerpoint/2010/main" val="29251332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DividendVTI</vt:lpstr>
      <vt:lpstr>MALAIGNANT COMMENTS CLASSIFICATION</vt:lpstr>
      <vt:lpstr>Business Problem  Our goal is to build a prototype of online  hate and abuse comment classifier which can used to classify  hate and offensive comments so that  it can be controlled and restricted from spreading hatred and cyberbullying.</vt:lpstr>
      <vt:lpstr>Business Problem  Our goal is to build a prototype of online  hate and abuse comment classifier which can used to classify  hate and offensive comments so that  it can be controlled and restricted from spreading hatred and cyberbullying.</vt:lpstr>
      <vt:lpstr>Analytical Problem Framing  We can see that there only minimum number of columns in  'malignant', 'highly malignant', 'rude', 'threat', 'abuse', 'loathe'  and remaining all in 0. </vt:lpstr>
      <vt:lpstr>Analytical Problem Framing</vt:lpstr>
      <vt:lpstr>Analytical Problem Framing  Out of total Negative  comments the maximum  negative comments come with Malignant in nature followed by rude categories. Around 90% comments are  Good /Neutral in nature while rest 10% comments  are Negative in nature. Very few comments come with threatening nature.</vt:lpstr>
      <vt:lpstr>Analytical Problem Framing</vt:lpstr>
      <vt:lpstr>Analytical Problem  Framing  Out of total negative comments around 43.58% are malignant in nature followed by 24.07% are rude comments</vt:lpstr>
      <vt:lpstr>Analytical Problem  Framing</vt:lpstr>
      <vt:lpstr>Analytical Problem  Framing</vt:lpstr>
      <vt:lpstr>DATA sources and their formats</vt:lpstr>
      <vt:lpstr>Data Cleansing</vt:lpstr>
      <vt:lpstr>Data Cleansing</vt:lpstr>
      <vt:lpstr>Data Cleansing</vt:lpstr>
      <vt:lpstr>Word Cloud for getting word sense</vt:lpstr>
      <vt:lpstr>Word to Vec</vt:lpstr>
      <vt:lpstr>Word Cloud</vt:lpstr>
      <vt:lpstr>Word Cloud</vt:lpstr>
      <vt:lpstr>Word Cloud</vt:lpstr>
      <vt:lpstr>Word Cloud</vt:lpstr>
      <vt:lpstr>Word Cloud</vt:lpstr>
      <vt:lpstr>Word Cloud</vt:lpstr>
      <vt:lpstr>Word Cloud</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PowerPoint Presentation</vt:lpstr>
      <vt:lpstr>PowerPoint Presentation</vt:lpstr>
      <vt:lpstr>Conclusion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950</cp:revision>
  <dcterms:created xsi:type="dcterms:W3CDTF">2022-10-05T08:45:44Z</dcterms:created>
  <dcterms:modified xsi:type="dcterms:W3CDTF">2022-10-05T12:34:31Z</dcterms:modified>
</cp:coreProperties>
</file>