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89941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242212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80643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895936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9" name="对象"/>
          <p:cNvSpPr>
            <a:spLocks noGrp="1"/>
          </p:cNvSpPr>
          <p:nvPr>
            <p:ph type="sldImg"/>
          </p:nvPr>
        </p:nvSpPr>
        <p:spPr>
          <a:xfrm rot="0">
            <a:off x="4038600" y="857250"/>
            <a:ext cx="4114800" cy="2314575"/>
          </a:xfrm>
          <a:prstGeom prst="rect"/>
          <a:noFill/>
          <a:ln w="12700" cmpd="sng" cap="flat">
            <a:noFill/>
            <a:prstDash val="solid"/>
            <a:miter/>
          </a:ln>
        </p:spPr>
      </p:sp>
      <p:sp>
        <p:nvSpPr>
          <p:cNvPr id="20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213284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291649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12446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70328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73499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734052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22923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57645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311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9878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63518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09531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112584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286725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1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1"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25864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62029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57040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37573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73286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82627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15836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8701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8320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1155495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2090" y="2774852"/>
            <a:ext cx="11591824"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Praveen.G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312200323/8BB6AEB136EDF029F3B4C7035573E25C</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S.I.V.E.T.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46547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5" name="文本框"/>
          <p:cNvSpPr>
            <a:spLocks noGrp="1"/>
          </p:cNvSpPr>
          <p:nvPr>
            <p:ph type="body" idx="1"/>
          </p:nvPr>
        </p:nvSpPr>
        <p:spPr>
          <a:xfrm rot="0">
            <a:off x="739774" y="1577340"/>
            <a:ext cx="9278112" cy="41549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Data Collection</a:t>
            </a:r>
            <a:r>
              <a:rPr lang="en-US" altLang="zh-CN" sz="1800" b="0" i="0" u="none" strike="noStrike" kern="0" cap="none" spc="0" baseline="0">
                <a:latin typeface="Calibri" pitchFamily="0" charset="0"/>
                <a:ea typeface="宋体" pitchFamily="0" charset="0"/>
                <a:cs typeface="Lucida Sans" pitchFamily="0" charset="0"/>
              </a:rPr>
              <a:t>
Gather data from various sources such as performance reviews, KPIs, attendance records, and employee surveys.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Data Preparation</a:t>
            </a:r>
            <a:r>
              <a:rPr lang="en-US" altLang="zh-CN" sz="1800" b="0" i="0" u="none" strike="noStrike" kern="0" cap="none" spc="0" baseline="0">
                <a:latin typeface="Calibri" pitchFamily="0" charset="0"/>
                <a:ea typeface="宋体" pitchFamily="0" charset="0"/>
                <a:cs typeface="Lucida Sans" pitchFamily="0" charset="0"/>
              </a:rPr>
              <a:t>
Ensure that data is accurate and complete. Address any inconsistencies or missing values.
Combine data from different sources to get a comprehensive view of performance.</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Visualization and Reporting</a:t>
            </a:r>
            <a:r>
              <a:rPr lang="en-US" altLang="zh-CN" sz="1800" b="0" i="0" u="none" strike="noStrike" kern="0" cap="none" spc="0" baseline="0">
                <a:latin typeface="Calibri" pitchFamily="0" charset="0"/>
                <a:ea typeface="宋体" pitchFamily="0" charset="0"/>
                <a:cs typeface="Lucida Sans" pitchFamily="0" charset="0"/>
              </a:rPr>
              <a:t>
Create interactive dashboards to visualize performance metrics and trends.
Generate detailed reports highlighting key insights, trends, and recommendations.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Analysis and Interpretation</a:t>
            </a:r>
            <a:r>
              <a:rPr lang="en-US" altLang="zh-CN" sz="1800" b="0" i="0" u="none" strike="noStrike" kern="0" cap="none" spc="0" baseline="0">
                <a:latin typeface="Calibri" pitchFamily="0" charset="0"/>
                <a:ea typeface="宋体" pitchFamily="0" charset="0"/>
                <a:cs typeface="Lucida Sans" pitchFamily="0" charset="0"/>
              </a:rPr>
              <a:t>
Look for patterns in the data that might indicate high or low performance.
Compare performance across different teams, departments, or time periods.</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393427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4" name="图表"/>
          <p:cNvGraphicFramePr/>
          <p:nvPr/>
        </p:nvGraphicFramePr>
        <p:xfrm>
          <a:off x="755332" y="1592824"/>
          <a:ext cx="7705724" cy="473482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053193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8" name="文本框"/>
          <p:cNvSpPr>
            <a:spLocks noGrp="1"/>
          </p:cNvSpPr>
          <p:nvPr>
            <p:ph type="body" idx="1"/>
          </p:nvPr>
        </p:nvSpPr>
        <p:spPr>
          <a:xfrm rot="0">
            <a:off x="609600" y="1577340"/>
            <a:ext cx="7985760" cy="406264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3824604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03111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004268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7991475" y="2933700"/>
            <a:ext cx="2762249" cy="3257550"/>
            <a:chOff x="7991475" y="2933700"/>
            <a:chExt cx="2762249" cy="325755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body" idx="1"/>
          </p:nvPr>
        </p:nvSpPr>
        <p:spPr>
          <a:xfrm rot="0">
            <a:off x="609600" y="1577340"/>
            <a:ext cx="5852160" cy="369331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71683992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9" name="组合"/>
          <p:cNvGrpSpPr>
            <a:grpSpLocks/>
          </p:cNvGrpSpPr>
          <p:nvPr/>
        </p:nvGrpSpPr>
        <p:grpSpPr>
          <a:xfrm>
            <a:off x="8658225" y="2647950"/>
            <a:ext cx="3533775" cy="3810000"/>
            <a:chOff x="8658225" y="2647950"/>
            <a:chExt cx="3533775" cy="381000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4" name="文本框"/>
          <p:cNvSpPr>
            <a:spLocks noGrp="1"/>
          </p:cNvSpPr>
          <p:nvPr>
            <p:ph type="body" idx="1"/>
          </p:nvPr>
        </p:nvSpPr>
        <p:spPr>
          <a:xfrm rot="0">
            <a:off x="609600" y="1577340"/>
            <a:ext cx="5900928"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The project aims to evaluate employee performance by collecting and </a:t>
            </a:r>
            <a:r>
              <a:rPr lang="en-US" altLang="zh-CN" sz="2400" b="0" i="0" u="none" strike="noStrike" kern="0" cap="none" spc="0" baseline="0">
                <a:latin typeface="Calibri" pitchFamily="0" charset="0"/>
                <a:ea typeface="宋体" pitchFamily="0" charset="0"/>
                <a:cs typeface="Lucida Sans" pitchFamily="0" charset="0"/>
              </a:rPr>
              <a:t>analyzing</a:t>
            </a:r>
            <a:r>
              <a:rPr lang="en-US" altLang="zh-CN" sz="2400" b="0" i="0" u="none" strike="noStrike" kern="0" cap="none" spc="0" baseline="0">
                <a:latin typeface="Calibri" pitchFamily="0" charset="0"/>
                <a:ea typeface="宋体" pitchFamily="0" charset="0"/>
                <a:cs typeface="Lucida Sans" pitchFamily="0" charset="0"/>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307366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53" name="文本框"/>
          <p:cNvSpPr>
            <a:spLocks noGrp="1"/>
          </p:cNvSpPr>
          <p:nvPr>
            <p:ph type="body" idx="1"/>
          </p:nvPr>
        </p:nvSpPr>
        <p:spPr>
          <a:xfrm rot="0">
            <a:off x="609600" y="1577340"/>
            <a:ext cx="10972800" cy="172354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HR Managers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Team Leaders/Managers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Senior Management/Executives</a:t>
            </a:r>
            <a:endParaRPr lang="en-US" altLang="zh-CN" sz="2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pitchFamily="0" charset="0"/>
              </a:rPr>
              <a:t>Employees</a:t>
            </a:r>
            <a:endParaRPr lang="zh-CN" altLang="en-US" sz="2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8773867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3" name="文本框"/>
          <p:cNvSpPr>
            <a:spLocks noGrp="1"/>
          </p:cNvSpPr>
          <p:nvPr>
            <p:ph type="body" idx="1"/>
          </p:nvPr>
        </p:nvSpPr>
        <p:spPr>
          <a:xfrm rot="0">
            <a:off x="2999232" y="2422672"/>
            <a:ext cx="8668512" cy="22159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pitchFamily="0" charset="0"/>
                <a:ea typeface="宋体" pitchFamily="0" charset="0"/>
                <a:cs typeface="Lucida Sans" pitchFamily="0" charset="0"/>
              </a:rPr>
              <a:t>Conditional Formatting: Missing
Filter: Remove
Formula: Performance
Pivot: Summary
Graph: Data Visualization</a:t>
            </a:r>
            <a:endParaRPr lang="en-US" altLang="zh-CN" sz="24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2485826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文本框"/>
          <p:cNvSpPr>
            <a:spLocks noGrp="1"/>
          </p:cNvSpPr>
          <p:nvPr>
            <p:ph type="body" idx="1"/>
          </p:nvPr>
        </p:nvSpPr>
        <p:spPr>
          <a:xfrm rot="0">
            <a:off x="755332" y="1425035"/>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Naan </a:t>
            </a:r>
            <a:r>
              <a:rPr lang="en-US" altLang="zh-CN" sz="3200" b="0" i="0" u="none" strike="noStrike" kern="0" cap="none" spc="0" baseline="0">
                <a:latin typeface="Calibri" pitchFamily="0" charset="0"/>
                <a:ea typeface="宋体" pitchFamily="0" charset="0"/>
                <a:cs typeface="Lucida Sans" pitchFamily="0" charset="0"/>
              </a:rPr>
              <a:t>Mudhalvan</a:t>
            </a:r>
            <a:r>
              <a:rPr lang="en-US" altLang="zh-CN" sz="3200" b="0" i="0" u="none" strike="noStrike" kern="0" cap="none" spc="0" baseline="0">
                <a:latin typeface="Calibri" pitchFamily="0" charset="0"/>
                <a:ea typeface="宋体" pitchFamily="0" charset="0"/>
                <a:cs typeface="Lucida Sans" pitchFamily="0" charset="0"/>
              </a:rPr>
              <a:t> Portal</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26 features</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9 features</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ID: Numerical Values</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Name: Text</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Type</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Performance level</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Gender: Male and Female</a:t>
            </a:r>
            <a:endParaRPr lang="en-US" altLang="zh-CN" sz="32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pitchFamily="0" charset="0"/>
              </a:rPr>
              <a:t>Employee Rating: Numerical Values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035166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文本框"/>
          <p:cNvSpPr>
            <a:spLocks noGrp="1"/>
          </p:cNvSpPr>
          <p:nvPr>
            <p:ph type="body" idx="1"/>
          </p:nvPr>
        </p:nvSpPr>
        <p:spPr>
          <a:xfrm rot="0">
            <a:off x="2526030" y="2392293"/>
            <a:ext cx="8741664" cy="225502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=IFS(Z9&gt;=5,”VERY HIGH”,Z9&gt;=4,”HIGH”,Z9&gt;=3,”MED”,TRUE,”LOW”)</a:t>
            </a:r>
            <a:endParaRPr lang="en-US" altLang="zh-CN" sz="2800" b="0" i="0" u="none" strike="noStrike" kern="0" cap="none" spc="0" baseline="0">
              <a:latin typeface="Calibri" pitchFamily="0" charset="0"/>
              <a:ea typeface="宋体" pitchFamily="0" charset="0"/>
              <a:cs typeface="Lucida Sans" pitchFamily="0" charset="0"/>
            </a:endParaRPr>
          </a:p>
          <a:p>
            <a:pPr marL="0" indent="0" algn="just">
              <a:lnSpc>
                <a:spcPct val="100000"/>
              </a:lnSpc>
              <a:spcBef>
                <a:spcPts val="0"/>
              </a:spcBef>
              <a:spcAft>
                <a:spcPts val="0"/>
              </a:spcAft>
              <a:buNone/>
            </a:pPr>
            <a:endParaRPr lang="zh-CN" altLang="en-US" sz="2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0269747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2024-08-31T06:11:25Z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