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 id="270"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876077" y="3290233"/>
            <a:ext cx="8610600" cy="1938992"/>
          </a:xfrm>
          <a:prstGeom prst="rect">
            <a:avLst/>
          </a:prstGeom>
          <a:noFill/>
        </p:spPr>
        <p:txBody>
          <a:bodyPr wrap="square" rtlCol="0">
            <a:spAutoFit/>
          </a:bodyPr>
          <a:lstStyle/>
          <a:p>
            <a:r>
              <a:rPr lang="en-US" sz="2400"/>
              <a:t>STUDENT NAME:</a:t>
            </a:r>
            <a:r>
              <a:rPr lang="en-IN" sz="2400"/>
              <a:t> P.Praveen kumar</a:t>
            </a:r>
            <a:endParaRPr lang="en-US" sz="2400" dirty="0"/>
          </a:p>
          <a:p>
            <a:r>
              <a:rPr lang="en-US" sz="2400" dirty="0"/>
              <a:t>REGISTER NO:</a:t>
            </a:r>
            <a:r>
              <a:rPr lang="en-IN" sz="2400" dirty="0"/>
              <a:t>12202689</a:t>
            </a:r>
            <a:endParaRPr lang="en-US" sz="2400" dirty="0"/>
          </a:p>
          <a:p>
            <a:r>
              <a:rPr lang="en-US" sz="2400" dirty="0"/>
              <a:t>DEPARTMENT:</a:t>
            </a:r>
            <a:r>
              <a:rPr lang="en-IN" sz="2400" dirty="0"/>
              <a:t> BCOMCS</a:t>
            </a:r>
            <a:endParaRPr lang="en-US" sz="2400" dirty="0"/>
          </a:p>
          <a:p>
            <a:r>
              <a:rPr lang="en-US" sz="2400" dirty="0"/>
              <a:t>COLLEGE</a:t>
            </a:r>
            <a:r>
              <a:rPr lang="en-IN" sz="2400" dirty="0"/>
              <a:t> : Thiruthangal Nadar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a:extLst>
              <a:ext uri="{FF2B5EF4-FFF2-40B4-BE49-F238E27FC236}">
                <a16:creationId xmlns:a16="http://schemas.microsoft.com/office/drawing/2014/main" id="{B8B4F8D7-DB11-6049-B38B-5BDA4E93A14E}"/>
              </a:ext>
            </a:extLst>
          </p:cNvPr>
          <p:cNvSpPr txBox="1"/>
          <p:nvPr/>
        </p:nvSpPr>
        <p:spPr>
          <a:xfrm>
            <a:off x="1188840" y="1610172"/>
            <a:ext cx="8164710" cy="3970318"/>
          </a:xfrm>
          <a:prstGeom prst="rect">
            <a:avLst/>
          </a:prstGeom>
          <a:noFill/>
        </p:spPr>
        <p:txBody>
          <a:bodyPr wrap="square">
            <a:spAutoFit/>
          </a:bodyPr>
          <a:lstStyle/>
          <a:p>
            <a:r>
              <a:rPr lang="en-US"/>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Table 7">
            <a:extLst>
              <a:ext uri="{FF2B5EF4-FFF2-40B4-BE49-F238E27FC236}">
                <a16:creationId xmlns:a16="http://schemas.microsoft.com/office/drawing/2014/main" id="{166026AF-DF5D-C01E-A269-A8827B7523E6}"/>
              </a:ext>
            </a:extLst>
          </p:cNvPr>
          <p:cNvGraphicFramePr/>
          <p:nvPr>
            <p:extLst>
              <p:ext uri="{D42A27DB-BD31-4B8C-83A1-F6EECF244321}">
                <p14:modId xmlns:p14="http://schemas.microsoft.com/office/powerpoint/2010/main" val="574854428"/>
              </p:ext>
            </p:extLst>
          </p:nvPr>
        </p:nvGraphicFramePr>
        <p:xfrm>
          <a:off x="5342150" y="1275060"/>
          <a:ext cx="6752052" cy="3431410"/>
        </p:xfrm>
        <a:graphic>
          <a:graphicData uri="http://schemas.openxmlformats.org/drawingml/2006/table">
            <a:tbl>
              <a:tblPr>
                <a:tableStyleId>{5C22544A-7EE6-4342-B048-85BDC9FD1C3A}</a:tableStyleId>
              </a:tblPr>
              <a:tblGrid>
                <a:gridCol w="667500">
                  <a:extLst>
                    <a:ext uri="{9D8B030D-6E8A-4147-A177-3AD203B41FA5}">
                      <a16:colId xmlns:a16="http://schemas.microsoft.com/office/drawing/2014/main" val="1108109500"/>
                    </a:ext>
                  </a:extLst>
                </a:gridCol>
                <a:gridCol w="513465">
                  <a:extLst>
                    <a:ext uri="{9D8B030D-6E8A-4147-A177-3AD203B41FA5}">
                      <a16:colId xmlns:a16="http://schemas.microsoft.com/office/drawing/2014/main" val="1938401086"/>
                    </a:ext>
                  </a:extLst>
                </a:gridCol>
                <a:gridCol w="1014095">
                  <a:extLst>
                    <a:ext uri="{9D8B030D-6E8A-4147-A177-3AD203B41FA5}">
                      <a16:colId xmlns:a16="http://schemas.microsoft.com/office/drawing/2014/main" val="987016253"/>
                    </a:ext>
                  </a:extLst>
                </a:gridCol>
                <a:gridCol w="1257986">
                  <a:extLst>
                    <a:ext uri="{9D8B030D-6E8A-4147-A177-3AD203B41FA5}">
                      <a16:colId xmlns:a16="http://schemas.microsoft.com/office/drawing/2014/main" val="1511735738"/>
                    </a:ext>
                  </a:extLst>
                </a:gridCol>
                <a:gridCol w="1476208">
                  <a:extLst>
                    <a:ext uri="{9D8B030D-6E8A-4147-A177-3AD203B41FA5}">
                      <a16:colId xmlns:a16="http://schemas.microsoft.com/office/drawing/2014/main" val="1964394444"/>
                    </a:ext>
                  </a:extLst>
                </a:gridCol>
                <a:gridCol w="1822798">
                  <a:extLst>
                    <a:ext uri="{9D8B030D-6E8A-4147-A177-3AD203B41FA5}">
                      <a16:colId xmlns:a16="http://schemas.microsoft.com/office/drawing/2014/main" val="1179743712"/>
                    </a:ext>
                  </a:extLst>
                </a:gridCol>
              </a:tblGrid>
              <a:tr h="686282">
                <a:tc>
                  <a:txBody>
                    <a:bodyPr/>
                    <a:lstStyle/>
                    <a:p>
                      <a:pPr algn="r" rtl="0" fontAlgn="b"/>
                      <a:r>
                        <a:rPr lang="en-IN" sz="1800">
                          <a:effectLst/>
                        </a:rPr>
                        <a:t>198</a:t>
                      </a:r>
                      <a:endParaRPr lang="en-IN" sz="1800" b="0">
                        <a:effectLst/>
                        <a:latin typeface="Calibri" panose="020F0502020204030204" pitchFamily="34" charset="0"/>
                      </a:endParaRPr>
                    </a:p>
                  </a:txBody>
                  <a:tcPr marL="10263" marR="10263" marT="0" marB="0" anchor="b"/>
                </a:tc>
                <a:tc>
                  <a:txBody>
                    <a:bodyPr/>
                    <a:lstStyle/>
                    <a:p>
                      <a:pPr algn="r" rtl="0" fontAlgn="b"/>
                      <a:r>
                        <a:rPr lang="en-IN" sz="1800">
                          <a:effectLst/>
                        </a:rPr>
                        <a:t>2611</a:t>
                      </a:r>
                      <a:endParaRPr lang="en-IN" sz="1800" b="0">
                        <a:effectLst/>
                        <a:latin typeface="Calibri" panose="020F0502020204030204" pitchFamily="34" charset="0"/>
                      </a:endParaRPr>
                    </a:p>
                  </a:txBody>
                  <a:tcPr marL="10263" marR="10263" marT="0" marB="0" anchor="b"/>
                </a:tc>
                <a:tc>
                  <a:txBody>
                    <a:bodyPr/>
                    <a:lstStyle/>
                    <a:p>
                      <a:pPr rtl="0" fontAlgn="b"/>
                      <a:r>
                        <a:rPr lang="en-IN" sz="1800">
                          <a:effectLst/>
                        </a:rPr>
                        <a:t>Arabella</a:t>
                      </a:r>
                      <a:endParaRPr lang="en-IN" sz="1800" b="0">
                        <a:effectLst/>
                        <a:latin typeface="Calibri" panose="020F0502020204030204" pitchFamily="34" charset="0"/>
                      </a:endParaRPr>
                    </a:p>
                  </a:txBody>
                  <a:tcPr marL="10263" marR="10263" marT="0" marB="0" anchor="b"/>
                </a:tc>
                <a:tc>
                  <a:txBody>
                    <a:bodyPr/>
                    <a:lstStyle/>
                    <a:p>
                      <a:pPr rtl="0" fontAlgn="b"/>
                      <a:r>
                        <a:rPr lang="en-IN" sz="1800">
                          <a:effectLst/>
                        </a:rPr>
                        <a:t>Sales</a:t>
                      </a:r>
                      <a:endParaRPr lang="en-IN" sz="1800" b="0">
                        <a:effectLst/>
                        <a:latin typeface="Calibri" panose="020F0502020204030204" pitchFamily="34" charset="0"/>
                      </a:endParaRPr>
                    </a:p>
                  </a:txBody>
                  <a:tcPr marL="10263" marR="10263" marT="0" marB="0" anchor="b"/>
                </a:tc>
                <a:tc>
                  <a:txBody>
                    <a:bodyPr/>
                    <a:lstStyle/>
                    <a:p>
                      <a:pPr rtl="0" fontAlgn="b"/>
                      <a:r>
                        <a:rPr lang="en-IN" sz="1800">
                          <a:effectLst/>
                        </a:rPr>
                        <a:t>Fully Meets</a:t>
                      </a:r>
                      <a:endParaRPr lang="en-IN" sz="1800" b="0">
                        <a:effectLst/>
                        <a:latin typeface="Calibri" panose="020F0502020204030204" pitchFamily="34" charset="0"/>
                      </a:endParaRPr>
                    </a:p>
                  </a:txBody>
                  <a:tcPr marL="10263" marR="10263" marT="0" marB="0" anchor="b"/>
                </a:tc>
                <a:tc>
                  <a:txBody>
                    <a:bodyPr/>
                    <a:lstStyle/>
                    <a:p>
                      <a:pPr algn="r" rtl="0" fontAlgn="b"/>
                      <a:r>
                        <a:rPr lang="en-IN" sz="1800">
                          <a:effectLst/>
                        </a:rPr>
                        <a:t>2</a:t>
                      </a:r>
                      <a:endParaRPr lang="en-IN" sz="1800" b="0">
                        <a:effectLst/>
                        <a:latin typeface="Calibri" panose="020F0502020204030204" pitchFamily="34" charset="0"/>
                      </a:endParaRPr>
                    </a:p>
                  </a:txBody>
                  <a:tcPr marL="10263" marR="10263" marT="0" marB="0" anchor="b"/>
                </a:tc>
                <a:extLst>
                  <a:ext uri="{0D108BD9-81ED-4DB2-BD59-A6C34878D82A}">
                    <a16:rowId xmlns:a16="http://schemas.microsoft.com/office/drawing/2014/main" val="3058476543"/>
                  </a:ext>
                </a:extLst>
              </a:tr>
              <a:tr h="686282">
                <a:tc>
                  <a:txBody>
                    <a:bodyPr/>
                    <a:lstStyle/>
                    <a:p>
                      <a:pPr algn="r" rtl="0" fontAlgn="b"/>
                      <a:r>
                        <a:rPr lang="en-IN" sz="1800">
                          <a:effectLst/>
                        </a:rPr>
                        <a:t>199</a:t>
                      </a:r>
                      <a:endParaRPr lang="en-IN" sz="1800" b="0">
                        <a:effectLst/>
                        <a:latin typeface="Calibri" panose="020F0502020204030204" pitchFamily="34" charset="0"/>
                      </a:endParaRPr>
                    </a:p>
                  </a:txBody>
                  <a:tcPr marL="10263" marR="10263" marT="0" marB="0" anchor="b"/>
                </a:tc>
                <a:tc>
                  <a:txBody>
                    <a:bodyPr/>
                    <a:lstStyle/>
                    <a:p>
                      <a:pPr algn="r" rtl="0" fontAlgn="b"/>
                      <a:r>
                        <a:rPr lang="en-IN" sz="1800">
                          <a:effectLst/>
                        </a:rPr>
                        <a:t>2612</a:t>
                      </a:r>
                      <a:endParaRPr lang="en-IN" sz="1800" b="0">
                        <a:effectLst/>
                        <a:latin typeface="Calibri" panose="020F0502020204030204" pitchFamily="34" charset="0"/>
                      </a:endParaRPr>
                    </a:p>
                  </a:txBody>
                  <a:tcPr marL="10263" marR="10263" marT="0" marB="0" anchor="b"/>
                </a:tc>
                <a:tc>
                  <a:txBody>
                    <a:bodyPr/>
                    <a:lstStyle/>
                    <a:p>
                      <a:pPr rtl="0" fontAlgn="b"/>
                      <a:r>
                        <a:rPr lang="en-IN" sz="1800">
                          <a:effectLst/>
                        </a:rPr>
                        <a:t>Amiya</a:t>
                      </a:r>
                      <a:endParaRPr lang="en-IN" sz="1800" b="0">
                        <a:effectLst/>
                        <a:latin typeface="Calibri" panose="020F0502020204030204" pitchFamily="34" charset="0"/>
                      </a:endParaRPr>
                    </a:p>
                  </a:txBody>
                  <a:tcPr marL="10263" marR="10263" marT="0" marB="0" anchor="b"/>
                </a:tc>
                <a:tc>
                  <a:txBody>
                    <a:bodyPr/>
                    <a:lstStyle/>
                    <a:p>
                      <a:pPr rtl="0" fontAlgn="b"/>
                      <a:r>
                        <a:rPr lang="en-IN" sz="1800">
                          <a:effectLst/>
                        </a:rPr>
                        <a:t>Sales</a:t>
                      </a:r>
                      <a:endParaRPr lang="en-IN" sz="1800" b="0">
                        <a:effectLst/>
                        <a:latin typeface="Calibri" panose="020F0502020204030204" pitchFamily="34" charset="0"/>
                      </a:endParaRPr>
                    </a:p>
                  </a:txBody>
                  <a:tcPr marL="10263" marR="10263" marT="0" marB="0" anchor="b"/>
                </a:tc>
                <a:tc>
                  <a:txBody>
                    <a:bodyPr/>
                    <a:lstStyle/>
                    <a:p>
                      <a:pPr rtl="0" fontAlgn="b"/>
                      <a:r>
                        <a:rPr lang="en-IN" sz="1800">
                          <a:effectLst/>
                        </a:rPr>
                        <a:t>Fully Meets</a:t>
                      </a:r>
                      <a:endParaRPr lang="en-IN" sz="1800" b="0">
                        <a:effectLst/>
                        <a:latin typeface="Calibri" panose="020F0502020204030204" pitchFamily="34" charset="0"/>
                      </a:endParaRPr>
                    </a:p>
                  </a:txBody>
                  <a:tcPr marL="10263" marR="10263" marT="0" marB="0" anchor="b"/>
                </a:tc>
                <a:tc>
                  <a:txBody>
                    <a:bodyPr/>
                    <a:lstStyle/>
                    <a:p>
                      <a:pPr algn="r" rtl="0" fontAlgn="b"/>
                      <a:r>
                        <a:rPr lang="en-IN" sz="1800">
                          <a:effectLst/>
                        </a:rPr>
                        <a:t>4</a:t>
                      </a:r>
                      <a:endParaRPr lang="en-IN" sz="1800" b="0">
                        <a:effectLst/>
                        <a:latin typeface="Calibri" panose="020F0502020204030204" pitchFamily="34" charset="0"/>
                      </a:endParaRPr>
                    </a:p>
                  </a:txBody>
                  <a:tcPr marL="10263" marR="10263" marT="0" marB="0" anchor="b"/>
                </a:tc>
                <a:extLst>
                  <a:ext uri="{0D108BD9-81ED-4DB2-BD59-A6C34878D82A}">
                    <a16:rowId xmlns:a16="http://schemas.microsoft.com/office/drawing/2014/main" val="1998088683"/>
                  </a:ext>
                </a:extLst>
              </a:tr>
              <a:tr h="686282">
                <a:tc>
                  <a:txBody>
                    <a:bodyPr/>
                    <a:lstStyle/>
                    <a:p>
                      <a:pPr algn="r" rtl="0" fontAlgn="b"/>
                      <a:r>
                        <a:rPr lang="en-IN" sz="1800">
                          <a:effectLst/>
                        </a:rPr>
                        <a:t>200</a:t>
                      </a:r>
                      <a:endParaRPr lang="en-IN" sz="1800" b="0">
                        <a:effectLst/>
                        <a:latin typeface="Calibri" panose="020F0502020204030204" pitchFamily="34" charset="0"/>
                      </a:endParaRPr>
                    </a:p>
                  </a:txBody>
                  <a:tcPr marL="10263" marR="10263" marT="0" marB="0" anchor="b"/>
                </a:tc>
                <a:tc>
                  <a:txBody>
                    <a:bodyPr/>
                    <a:lstStyle/>
                    <a:p>
                      <a:pPr algn="r" rtl="0" fontAlgn="b"/>
                      <a:r>
                        <a:rPr lang="en-IN" sz="1800">
                          <a:effectLst/>
                        </a:rPr>
                        <a:t>2613</a:t>
                      </a:r>
                      <a:endParaRPr lang="en-IN" sz="1800" b="0">
                        <a:effectLst/>
                        <a:latin typeface="Calibri" panose="020F0502020204030204" pitchFamily="34" charset="0"/>
                      </a:endParaRPr>
                    </a:p>
                  </a:txBody>
                  <a:tcPr marL="10263" marR="10263" marT="0" marB="0" anchor="b"/>
                </a:tc>
                <a:tc>
                  <a:txBody>
                    <a:bodyPr/>
                    <a:lstStyle/>
                    <a:p>
                      <a:pPr rtl="0" fontAlgn="b"/>
                      <a:r>
                        <a:rPr lang="en-IN" sz="1800">
                          <a:effectLst/>
                        </a:rPr>
                        <a:t>Raquel</a:t>
                      </a:r>
                      <a:endParaRPr lang="en-IN" sz="1800" b="0">
                        <a:effectLst/>
                        <a:latin typeface="Calibri" panose="020F0502020204030204" pitchFamily="34" charset="0"/>
                      </a:endParaRPr>
                    </a:p>
                  </a:txBody>
                  <a:tcPr marL="10263" marR="10263" marT="0" marB="0" anchor="b"/>
                </a:tc>
                <a:tc>
                  <a:txBody>
                    <a:bodyPr/>
                    <a:lstStyle/>
                    <a:p>
                      <a:pPr rtl="0" fontAlgn="b"/>
                      <a:r>
                        <a:rPr lang="en-IN" sz="1800">
                          <a:effectLst/>
                        </a:rPr>
                        <a:t>Sales</a:t>
                      </a:r>
                      <a:endParaRPr lang="en-IN" sz="1800" b="0">
                        <a:effectLst/>
                        <a:latin typeface="Calibri" panose="020F0502020204030204" pitchFamily="34" charset="0"/>
                      </a:endParaRPr>
                    </a:p>
                  </a:txBody>
                  <a:tcPr marL="10263" marR="10263" marT="0" marB="0" anchor="b"/>
                </a:tc>
                <a:tc>
                  <a:txBody>
                    <a:bodyPr/>
                    <a:lstStyle/>
                    <a:p>
                      <a:pPr rtl="0" fontAlgn="b"/>
                      <a:r>
                        <a:rPr lang="en-IN" sz="1800">
                          <a:effectLst/>
                        </a:rPr>
                        <a:t>Fully Meets</a:t>
                      </a:r>
                      <a:endParaRPr lang="en-IN" sz="1800" b="0">
                        <a:effectLst/>
                        <a:latin typeface="Calibri" panose="020F0502020204030204" pitchFamily="34" charset="0"/>
                      </a:endParaRPr>
                    </a:p>
                  </a:txBody>
                  <a:tcPr marL="10263" marR="10263" marT="0" marB="0" anchor="b"/>
                </a:tc>
                <a:tc>
                  <a:txBody>
                    <a:bodyPr/>
                    <a:lstStyle/>
                    <a:p>
                      <a:pPr algn="r" rtl="0" fontAlgn="b"/>
                      <a:r>
                        <a:rPr lang="en-IN" sz="1800">
                          <a:effectLst/>
                        </a:rPr>
                        <a:t>5</a:t>
                      </a:r>
                      <a:endParaRPr lang="en-IN" sz="1800" b="0">
                        <a:effectLst/>
                        <a:latin typeface="Calibri" panose="020F0502020204030204" pitchFamily="34" charset="0"/>
                      </a:endParaRPr>
                    </a:p>
                  </a:txBody>
                  <a:tcPr marL="10263" marR="10263" marT="0" marB="0" anchor="b"/>
                </a:tc>
                <a:extLst>
                  <a:ext uri="{0D108BD9-81ED-4DB2-BD59-A6C34878D82A}">
                    <a16:rowId xmlns:a16="http://schemas.microsoft.com/office/drawing/2014/main" val="1412064929"/>
                  </a:ext>
                </a:extLst>
              </a:tr>
              <a:tr h="686282">
                <a:tc>
                  <a:txBody>
                    <a:bodyPr/>
                    <a:lstStyle/>
                    <a:p>
                      <a:pPr algn="r" rtl="0" fontAlgn="b"/>
                      <a:r>
                        <a:rPr lang="en-IN" sz="1800">
                          <a:effectLst/>
                        </a:rPr>
                        <a:t>201</a:t>
                      </a:r>
                      <a:endParaRPr lang="en-IN" sz="1800" b="0">
                        <a:effectLst/>
                        <a:latin typeface="Calibri" panose="020F0502020204030204" pitchFamily="34" charset="0"/>
                      </a:endParaRPr>
                    </a:p>
                  </a:txBody>
                  <a:tcPr marL="10263" marR="10263" marT="0" marB="0" anchor="b"/>
                </a:tc>
                <a:tc>
                  <a:txBody>
                    <a:bodyPr/>
                    <a:lstStyle/>
                    <a:p>
                      <a:pPr algn="r" rtl="0" fontAlgn="b"/>
                      <a:r>
                        <a:rPr lang="en-IN" sz="1800">
                          <a:effectLst/>
                        </a:rPr>
                        <a:t>2614</a:t>
                      </a:r>
                      <a:endParaRPr lang="en-IN" sz="1800" b="0">
                        <a:effectLst/>
                        <a:latin typeface="Calibri" panose="020F0502020204030204" pitchFamily="34" charset="0"/>
                      </a:endParaRPr>
                    </a:p>
                  </a:txBody>
                  <a:tcPr marL="10263" marR="10263" marT="0" marB="0" anchor="b"/>
                </a:tc>
                <a:tc>
                  <a:txBody>
                    <a:bodyPr/>
                    <a:lstStyle/>
                    <a:p>
                      <a:pPr rtl="0" fontAlgn="b"/>
                      <a:r>
                        <a:rPr lang="en-IN" sz="1800">
                          <a:effectLst/>
                        </a:rPr>
                        <a:t>Andy</a:t>
                      </a:r>
                      <a:endParaRPr lang="en-IN" sz="1800" b="0">
                        <a:effectLst/>
                        <a:latin typeface="Calibri" panose="020F0502020204030204" pitchFamily="34" charset="0"/>
                      </a:endParaRPr>
                    </a:p>
                  </a:txBody>
                  <a:tcPr marL="10263" marR="10263" marT="0" marB="0" anchor="b"/>
                </a:tc>
                <a:tc>
                  <a:txBody>
                    <a:bodyPr/>
                    <a:lstStyle/>
                    <a:p>
                      <a:pPr rtl="0" fontAlgn="b"/>
                      <a:r>
                        <a:rPr lang="en-IN" sz="1800">
                          <a:effectLst/>
                        </a:rPr>
                        <a:t>Sales</a:t>
                      </a:r>
                      <a:endParaRPr lang="en-IN" sz="1800" b="0">
                        <a:effectLst/>
                        <a:latin typeface="Calibri" panose="020F0502020204030204" pitchFamily="34" charset="0"/>
                      </a:endParaRPr>
                    </a:p>
                  </a:txBody>
                  <a:tcPr marL="10263" marR="10263" marT="0" marB="0" anchor="b"/>
                </a:tc>
                <a:tc>
                  <a:txBody>
                    <a:bodyPr/>
                    <a:lstStyle/>
                    <a:p>
                      <a:pPr rtl="0" fontAlgn="b"/>
                      <a:r>
                        <a:rPr lang="en-IN" sz="1800">
                          <a:effectLst/>
                        </a:rPr>
                        <a:t>Fully Meets</a:t>
                      </a:r>
                      <a:endParaRPr lang="en-IN" sz="1800" b="0">
                        <a:effectLst/>
                        <a:latin typeface="Calibri" panose="020F0502020204030204" pitchFamily="34" charset="0"/>
                      </a:endParaRPr>
                    </a:p>
                  </a:txBody>
                  <a:tcPr marL="10263" marR="10263" marT="0" marB="0" anchor="b"/>
                </a:tc>
                <a:tc>
                  <a:txBody>
                    <a:bodyPr/>
                    <a:lstStyle/>
                    <a:p>
                      <a:pPr algn="r" rtl="0" fontAlgn="b"/>
                      <a:r>
                        <a:rPr lang="en-IN" sz="1800">
                          <a:effectLst/>
                        </a:rPr>
                        <a:t>5</a:t>
                      </a:r>
                      <a:endParaRPr lang="en-IN" sz="1800" b="0">
                        <a:effectLst/>
                        <a:latin typeface="Calibri" panose="020F0502020204030204" pitchFamily="34" charset="0"/>
                      </a:endParaRPr>
                    </a:p>
                  </a:txBody>
                  <a:tcPr marL="10263" marR="10263" marT="0" marB="0" anchor="b"/>
                </a:tc>
                <a:extLst>
                  <a:ext uri="{0D108BD9-81ED-4DB2-BD59-A6C34878D82A}">
                    <a16:rowId xmlns:a16="http://schemas.microsoft.com/office/drawing/2014/main" val="18323616"/>
                  </a:ext>
                </a:extLst>
              </a:tr>
              <a:tr h="686282">
                <a:tc>
                  <a:txBody>
                    <a:bodyPr/>
                    <a:lstStyle/>
                    <a:p>
                      <a:pPr algn="r" rtl="0" fontAlgn="b"/>
                      <a:r>
                        <a:rPr lang="en-IN" sz="1800">
                          <a:effectLst/>
                        </a:rPr>
                        <a:t>202</a:t>
                      </a:r>
                      <a:endParaRPr lang="en-IN" sz="1800" b="0">
                        <a:effectLst/>
                        <a:latin typeface="Calibri" panose="020F0502020204030204" pitchFamily="34" charset="0"/>
                      </a:endParaRPr>
                    </a:p>
                  </a:txBody>
                  <a:tcPr marL="10263" marR="10263" marT="0" marB="0" anchor="b"/>
                </a:tc>
                <a:tc>
                  <a:txBody>
                    <a:bodyPr/>
                    <a:lstStyle/>
                    <a:p>
                      <a:pPr algn="r" rtl="0" fontAlgn="b"/>
                      <a:r>
                        <a:rPr lang="en-IN" sz="1800">
                          <a:effectLst/>
                        </a:rPr>
                        <a:t>2615</a:t>
                      </a:r>
                      <a:endParaRPr lang="en-IN" sz="1800" b="0">
                        <a:effectLst/>
                        <a:latin typeface="Calibri" panose="020F0502020204030204" pitchFamily="34" charset="0"/>
                      </a:endParaRPr>
                    </a:p>
                  </a:txBody>
                  <a:tcPr marL="10263" marR="10263" marT="0" marB="0" anchor="b"/>
                </a:tc>
                <a:tc>
                  <a:txBody>
                    <a:bodyPr/>
                    <a:lstStyle/>
                    <a:p>
                      <a:pPr rtl="0" fontAlgn="b"/>
                      <a:r>
                        <a:rPr lang="en-IN" sz="1800">
                          <a:effectLst/>
                        </a:rPr>
                        <a:t>Patrick</a:t>
                      </a:r>
                      <a:endParaRPr lang="en-IN" sz="1800" b="0">
                        <a:effectLst/>
                        <a:latin typeface="Calibri" panose="020F0502020204030204" pitchFamily="34" charset="0"/>
                      </a:endParaRPr>
                    </a:p>
                  </a:txBody>
                  <a:tcPr marL="10263" marR="10263" marT="0" marB="0" anchor="b"/>
                </a:tc>
                <a:tc>
                  <a:txBody>
                    <a:bodyPr/>
                    <a:lstStyle/>
                    <a:p>
                      <a:pPr rtl="0" fontAlgn="b"/>
                      <a:r>
                        <a:rPr lang="en-IN" sz="1800">
                          <a:effectLst/>
                        </a:rPr>
                        <a:t>Sales</a:t>
                      </a:r>
                      <a:endParaRPr lang="en-IN" sz="1800" b="0">
                        <a:effectLst/>
                        <a:latin typeface="Calibri" panose="020F0502020204030204" pitchFamily="34" charset="0"/>
                      </a:endParaRPr>
                    </a:p>
                  </a:txBody>
                  <a:tcPr marL="10263" marR="10263" marT="0" marB="0" anchor="b"/>
                </a:tc>
                <a:tc>
                  <a:txBody>
                    <a:bodyPr/>
                    <a:lstStyle/>
                    <a:p>
                      <a:pPr rtl="0" fontAlgn="b"/>
                      <a:r>
                        <a:rPr lang="en-IN" sz="1800">
                          <a:effectLst/>
                        </a:rPr>
                        <a:t>Fully Meets</a:t>
                      </a:r>
                      <a:endParaRPr lang="en-IN" sz="1800" b="0">
                        <a:effectLst/>
                        <a:latin typeface="Calibri" panose="020F0502020204030204" pitchFamily="34" charset="0"/>
                      </a:endParaRPr>
                    </a:p>
                  </a:txBody>
                  <a:tcPr marL="10263" marR="10263" marT="0" marB="0" anchor="b"/>
                </a:tc>
                <a:tc>
                  <a:txBody>
                    <a:bodyPr/>
                    <a:lstStyle/>
                    <a:p>
                      <a:pPr algn="r" rtl="0" fontAlgn="b"/>
                      <a:r>
                        <a:rPr lang="en-IN" sz="1800">
                          <a:effectLst/>
                        </a:rPr>
                        <a:t>4</a:t>
                      </a:r>
                      <a:endParaRPr lang="en-IN" sz="1800" b="0">
                        <a:effectLst/>
                        <a:latin typeface="Calibri" panose="020F0502020204030204" pitchFamily="34" charset="0"/>
                      </a:endParaRPr>
                    </a:p>
                  </a:txBody>
                  <a:tcPr marL="10263" marR="10263" marT="0" marB="0" anchor="b"/>
                </a:tc>
                <a:extLst>
                  <a:ext uri="{0D108BD9-81ED-4DB2-BD59-A6C34878D82A}">
                    <a16:rowId xmlns:a16="http://schemas.microsoft.com/office/drawing/2014/main" val="3759987014"/>
                  </a:ext>
                </a:extLst>
              </a:tr>
            </a:tbl>
          </a:graphicData>
        </a:graphic>
      </p:graphicFrame>
      <p:pic>
        <p:nvPicPr>
          <p:cNvPr id="12" name="Picture 11">
            <a:extLst>
              <a:ext uri="{FF2B5EF4-FFF2-40B4-BE49-F238E27FC236}">
                <a16:creationId xmlns:a16="http://schemas.microsoft.com/office/drawing/2014/main" id="{E59AFA48-6D0E-450F-3F69-7DE7363EF401}"/>
              </a:ext>
            </a:extLst>
          </p:cNvPr>
          <p:cNvPicPr>
            <a:picLocks noChangeAspect="1"/>
          </p:cNvPicPr>
          <p:nvPr/>
        </p:nvPicPr>
        <p:blipFill>
          <a:blip r:embed="rId3"/>
          <a:stretch>
            <a:fillRect/>
          </a:stretch>
        </p:blipFill>
        <p:spPr>
          <a:xfrm>
            <a:off x="97798" y="1275061"/>
            <a:ext cx="4975412" cy="3431409"/>
          </a:xfrm>
          <a:prstGeom prst="rect">
            <a:avLst/>
          </a:prstGeom>
        </p:spPr>
      </p:pic>
      <p:sp>
        <p:nvSpPr>
          <p:cNvPr id="17" name="TextBox 16">
            <a:extLst>
              <a:ext uri="{FF2B5EF4-FFF2-40B4-BE49-F238E27FC236}">
                <a16:creationId xmlns:a16="http://schemas.microsoft.com/office/drawing/2014/main" id="{A9772155-6F0D-1A5E-EE89-22AD6290D50A}"/>
              </a:ext>
            </a:extLst>
          </p:cNvPr>
          <p:cNvSpPr txBox="1"/>
          <p:nvPr/>
        </p:nvSpPr>
        <p:spPr>
          <a:xfrm>
            <a:off x="495326" y="5403723"/>
            <a:ext cx="10030384" cy="646331"/>
          </a:xfrm>
          <a:prstGeom prst="rect">
            <a:avLst/>
          </a:prstGeom>
          <a:noFill/>
        </p:spPr>
        <p:txBody>
          <a:bodyPr wrap="square">
            <a:spAutoFit/>
          </a:bodyPr>
          <a:lstStyle/>
          <a:p>
            <a:r>
              <a:rPr lang="en-US"/>
              <a:t>INTERPRETATIONThe process of assigning meaning to the collected information and determining the conclusions, significance, and implications of the findings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2C08172-00B9-4C45-AE1B-F0C3F88E4043}"/>
              </a:ext>
            </a:extLst>
          </p:cNvPr>
          <p:cNvSpPr txBox="1"/>
          <p:nvPr/>
        </p:nvSpPr>
        <p:spPr>
          <a:xfrm>
            <a:off x="631031" y="1726793"/>
            <a:ext cx="8521898" cy="2585323"/>
          </a:xfrm>
          <a:prstGeom prst="rect">
            <a:avLst/>
          </a:prstGeom>
          <a:noFill/>
        </p:spPr>
        <p:txBody>
          <a:bodyPr wrap="square">
            <a:spAutoFit/>
          </a:bodyPr>
          <a:lstStyle/>
          <a:p>
            <a:r>
              <a:rPr lang="en-US"/>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extLst>
      <p:ext uri="{BB962C8B-B14F-4D97-AF65-F5344CB8AC3E}">
        <p14:creationId xmlns:p14="http://schemas.microsoft.com/office/powerpoint/2010/main" val="2986442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C282E-ABCF-4F62-1BB8-0B8B1C8519CB}"/>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435515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D45A21D-6278-AD4C-A825-D40995E32BF2}"/>
              </a:ext>
            </a:extLst>
          </p:cNvPr>
          <p:cNvSpPr txBox="1"/>
          <p:nvPr/>
        </p:nvSpPr>
        <p:spPr>
          <a:xfrm>
            <a:off x="1526977" y="2274838"/>
            <a:ext cx="6101952" cy="2308324"/>
          </a:xfrm>
          <a:prstGeom prst="rect">
            <a:avLst/>
          </a:prstGeom>
          <a:noFill/>
        </p:spPr>
        <p:txBody>
          <a:bodyPr wrap="square">
            <a:spAutoFit/>
          </a:bodyPr>
          <a:lstStyle/>
          <a:p>
            <a:r>
              <a:rPr lang="en-GB"/>
              <a:t>A</a:t>
            </a:r>
            <a:r>
              <a:rPr lang="en-US"/>
              <a:t>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274094" y="3269397"/>
            <a:ext cx="6641305"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6BE436C-65A9-744D-AC54-B141BCD9A97D}"/>
              </a:ext>
            </a:extLst>
          </p:cNvPr>
          <p:cNvSpPr txBox="1"/>
          <p:nvPr/>
        </p:nvSpPr>
        <p:spPr>
          <a:xfrm>
            <a:off x="892969" y="2047756"/>
            <a:ext cx="7608094" cy="2862322"/>
          </a:xfrm>
          <a:prstGeom prst="rect">
            <a:avLst/>
          </a:prstGeom>
          <a:noFill/>
        </p:spPr>
        <p:txBody>
          <a:bodyPr wrap="square">
            <a:spAutoFit/>
          </a:bodyPr>
          <a:lstStyle/>
          <a:p>
            <a:r>
              <a:rPr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B885065-2A66-314D-9751-D5E62230051A}"/>
              </a:ext>
            </a:extLst>
          </p:cNvPr>
          <p:cNvSpPr txBox="1"/>
          <p:nvPr/>
        </p:nvSpPr>
        <p:spPr>
          <a:xfrm>
            <a:off x="1571625" y="2238375"/>
            <a:ext cx="7581304" cy="1200329"/>
          </a:xfrm>
          <a:prstGeom prst="rect">
            <a:avLst/>
          </a:prstGeom>
          <a:noFill/>
        </p:spPr>
        <p:txBody>
          <a:bodyPr wrap="square">
            <a:spAutoFit/>
          </a:bodyPr>
          <a:lstStyle/>
          <a:p>
            <a:r>
              <a:rPr lang="en-US"/>
              <a:t>Human Resources (HR) Managers:</a:t>
            </a:r>
            <a:endParaRPr lang="en-GB"/>
          </a:p>
          <a:p>
            <a:r>
              <a:rPr lang="en-US"/>
              <a:t>Department Managers/Supervisors:</a:t>
            </a:r>
            <a:endParaRPr lang="en-GB"/>
          </a:p>
          <a:p>
            <a:r>
              <a:rPr lang="en-US"/>
              <a:t>Senior Management/Executives:</a:t>
            </a:r>
            <a:endParaRPr lang="en-GB"/>
          </a:p>
          <a:p>
            <a:r>
              <a:rPr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E9ACAD5-32A4-EF4B-9103-B4AD9DFAE5FD}"/>
              </a:ext>
            </a:extLst>
          </p:cNvPr>
          <p:cNvSpPr txBox="1"/>
          <p:nvPr/>
        </p:nvSpPr>
        <p:spPr>
          <a:xfrm>
            <a:off x="3050976" y="1726793"/>
            <a:ext cx="6581179" cy="3139321"/>
          </a:xfrm>
          <a:prstGeom prst="rect">
            <a:avLst/>
          </a:prstGeom>
          <a:noFill/>
        </p:spPr>
        <p:txBody>
          <a:bodyPr wrap="square">
            <a:spAutoFit/>
          </a:bodyPr>
          <a:lstStyle/>
          <a:p>
            <a:r>
              <a:rPr lang="en-US"/>
              <a:t>Data-Driven Insights: Enables managers to makeinformed decisions based on accurate, real-time performance data.</a:t>
            </a:r>
            <a:endParaRPr lang="en-GB"/>
          </a:p>
          <a:p>
            <a:r>
              <a:rPr lang="en-US"/>
              <a:t>Improved Efficiency: Automates the data collection and analysis process, saving time and reducing manualerrors.</a:t>
            </a:r>
            <a:endParaRPr lang="en-GB"/>
          </a:p>
          <a:p>
            <a:r>
              <a:rPr lang="en-US"/>
              <a:t>Enhanced Employee Development: Identifies training needs and development opportunities, leading to a more skilled workforce.</a:t>
            </a:r>
            <a:endParaRPr lang="en-GB"/>
          </a:p>
          <a:p>
            <a:r>
              <a:rPr lang="en-US"/>
              <a:t>Better Performance Management: Helps in recognizing top performers and addressing underperformance, ultimately improving overall productivity.</a:t>
            </a:r>
            <a:endParaRPr lang="en-GB"/>
          </a:p>
          <a:p>
            <a:r>
              <a:rPr lang="en-US"/>
              <a:t>Cost-Effective Solution: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C13F721-B1D3-1F4F-A716-FBD972889A4F}"/>
              </a:ext>
            </a:extLst>
          </p:cNvPr>
          <p:cNvSpPr txBox="1"/>
          <p:nvPr/>
        </p:nvSpPr>
        <p:spPr>
          <a:xfrm>
            <a:off x="755332" y="1311295"/>
            <a:ext cx="9067324" cy="2862322"/>
          </a:xfrm>
          <a:prstGeom prst="rect">
            <a:avLst/>
          </a:prstGeom>
          <a:noFill/>
        </p:spPr>
        <p:txBody>
          <a:bodyPr wrap="square">
            <a:spAutoFit/>
          </a:bodyPr>
          <a:lstStyle/>
          <a:p>
            <a:r>
              <a:rPr lang="en-US"/>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695451"/>
            <a:ext cx="9239250" cy="4832092"/>
          </a:xfrm>
          <a:prstGeom prst="rect">
            <a:avLst/>
          </a:prstGeom>
          <a:noFill/>
        </p:spPr>
        <p:txBody>
          <a:bodyPr wrap="square" rtlCol="0">
            <a:spAutoFit/>
          </a:bodyPr>
          <a:lstStyle/>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1.Accessibility Empowerment: Redefines accessiblity with hands-free interaction</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2. Seamless Tech Integration Deep leaming meets everyday computing tasks</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3. Precision and Efficiency Boost: Real-time accuracy enhances productivity.</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Praveen Kumar</cp:lastModifiedBy>
  <cp:revision>16</cp:revision>
  <dcterms:created xsi:type="dcterms:W3CDTF">2024-03-29T15:07:22Z</dcterms:created>
  <dcterms:modified xsi:type="dcterms:W3CDTF">2024-09-19T04:57:26Z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