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78" r:id="rId5"/>
    <p:sldId id="279" r:id="rId6"/>
    <p:sldId id="280" r:id="rId7"/>
    <p:sldId id="281" r:id="rId8"/>
    <p:sldId id="282" r:id="rId9"/>
    <p:sldId id="283" r:id="rId10"/>
    <p:sldId id="285" r:id="rId11"/>
    <p:sldId id="284" r:id="rId12"/>
    <p:sldId id="277" r:id="rId13"/>
  </p:sldIdLst>
  <p:sldSz cx="12192000" cy="685800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8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1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1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panose="020B0604020202020204"/>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panose="020B0604020202020204"/>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panose="020B0604020202020204"/>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5"/>
          <p:cNvPicPr/>
          <p:nvPr/>
        </p:nvPicPr>
        <p:blipFill>
          <a:blip r:embed="rId13"/>
          <a:stretch>
            <a:fillRect/>
          </a:stretch>
        </p:blipFill>
        <p:spPr>
          <a:xfrm>
            <a:off x="8814240" y="6185160"/>
            <a:ext cx="3224520" cy="672120"/>
          </a:xfrm>
          <a:prstGeom prst="rect">
            <a:avLst/>
          </a:prstGeom>
          <a:ln>
            <a:noFill/>
          </a:ln>
        </p:spPr>
      </p:pic>
      <p:sp>
        <p:nvSpPr>
          <p:cNvPr id="4" name="PlaceHolder 1"/>
          <p:cNvSpPr>
            <a:spLocks noGrp="1"/>
          </p:cNvSpPr>
          <p:nvPr>
            <p:ph type="title"/>
          </p:nvPr>
        </p:nvSpPr>
        <p:spPr>
          <a:xfrm>
            <a:off x="609480" y="273240"/>
            <a:ext cx="10972080" cy="1145160"/>
          </a:xfrm>
          <a:prstGeom prst="rect">
            <a:avLst/>
          </a:prstGeom>
        </p:spPr>
        <p:txBody>
          <a:bodyPr lIns="0" tIns="0" rIns="0" bIns="0" anchor="ctr">
            <a:spAutoFit/>
          </a:bodyPr>
          <a:lstStyle/>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Picture 4"/>
          <p:cNvPicPr/>
          <p:nvPr/>
        </p:nvPicPr>
        <p:blipFill>
          <a:blip r:embed="rId13"/>
          <a:stretch>
            <a:fillRect/>
          </a:stretch>
        </p:blipFill>
        <p:spPr>
          <a:xfrm>
            <a:off x="8814240" y="6185160"/>
            <a:ext cx="3224520" cy="672120"/>
          </a:xfrm>
          <a:prstGeom prst="rect">
            <a:avLst/>
          </a:prstGeom>
          <a:ln>
            <a:noFill/>
          </a:ln>
        </p:spPr>
      </p:pic>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80"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Google Shape;98;p1"/>
          <p:cNvPicPr/>
          <p:nvPr/>
        </p:nvPicPr>
        <p:blipFill>
          <a:blip r:embed="rId1"/>
          <a:stretch>
            <a:fillRect/>
          </a:stretch>
        </p:blipFill>
        <p:spPr>
          <a:xfrm>
            <a:off x="678240" y="-14400"/>
            <a:ext cx="10546560" cy="5923800"/>
          </a:xfrm>
          <a:prstGeom prst="rect">
            <a:avLst/>
          </a:prstGeom>
          <a:ln>
            <a:noFill/>
          </a:ln>
        </p:spPr>
      </p:pic>
      <p:sp>
        <p:nvSpPr>
          <p:cNvPr id="118" name="CustomShape 1"/>
          <p:cNvSpPr/>
          <p:nvPr/>
        </p:nvSpPr>
        <p:spPr>
          <a:xfrm>
            <a:off x="1185480" y="2954880"/>
            <a:ext cx="93528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1" strike="noStrike" spc="-1" dirty="0">
                <a:solidFill>
                  <a:srgbClr val="000000"/>
                </a:solidFill>
                <a:latin typeface="Calibri" panose="020F0502020204030204"/>
                <a:ea typeface="DejaVu Sans"/>
              </a:rPr>
              <a:t> </a:t>
            </a:r>
            <a:r>
              <a:rPr lang="en-US" sz="4000" b="1" spc="-1" dirty="0">
                <a:solidFill>
                  <a:srgbClr val="000000"/>
                </a:solidFill>
                <a:latin typeface="Calibri" panose="020F0502020204030204"/>
              </a:rPr>
              <a:t>Bug Fixes in Note Taking App</a:t>
            </a:r>
            <a:endParaRPr lang="en-IN" sz="4000" b="0" strike="noStrike" spc="-1" dirty="0">
              <a:latin typeface="Arial" panose="020B0604020202020204"/>
            </a:endParaRPr>
          </a:p>
        </p:txBody>
      </p:sp>
      <p:sp>
        <p:nvSpPr>
          <p:cNvPr id="119" name="CustomShape 2"/>
          <p:cNvSpPr/>
          <p:nvPr/>
        </p:nvSpPr>
        <p:spPr>
          <a:xfrm>
            <a:off x="1640520" y="4586760"/>
            <a:ext cx="918828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2400" spc="-1" dirty="0"/>
              <a:t>A summary of the improvements made</a:t>
            </a:r>
            <a:endParaRPr lang="en-IN" sz="2400" b="0" strike="noStrike" spc="-1" dirty="0">
              <a:latin typeface="Arial" panose="020B0604020202020204"/>
            </a:endParaRPr>
          </a:p>
        </p:txBody>
      </p:sp>
      <p:sp>
        <p:nvSpPr>
          <p:cNvPr id="120" name="CustomShape 3"/>
          <p:cNvSpPr/>
          <p:nvPr/>
        </p:nvSpPr>
        <p:spPr>
          <a:xfrm>
            <a:off x="3614040" y="5700240"/>
            <a:ext cx="8577000" cy="115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700" b="0" strike="noStrike" spc="-1">
                <a:solidFill>
                  <a:srgbClr val="000000"/>
                </a:solidFill>
                <a:latin typeface="Arial" panose="020B0604020202020204"/>
                <a:ea typeface="Arial" panose="020B0604020202020204"/>
              </a:rPr>
              <a:t>By</a:t>
            </a:r>
            <a:endParaRPr lang="en-IN" sz="1700" b="0" strike="noStrike" spc="-1">
              <a:latin typeface="Arial" panose="020B0604020202020204"/>
            </a:endParaRPr>
          </a:p>
          <a:p>
            <a:pPr algn="ctr">
              <a:lnSpc>
                <a:spcPct val="100000"/>
              </a:lnSpc>
            </a:pPr>
            <a:r>
              <a:rPr lang="en-IN" sz="1700" b="0" strike="noStrike" spc="-1">
                <a:latin typeface="Arial" panose="020B0604020202020204"/>
              </a:rPr>
              <a:t>K.Praveen kumar</a:t>
            </a:r>
            <a:endParaRPr lang="en-IN" sz="1700" b="0" strike="noStrike" spc="-1">
              <a:latin typeface="Arial" panose="020B0604020202020204"/>
            </a:endParaRPr>
          </a:p>
          <a:p>
            <a:pPr algn="ctr">
              <a:lnSpc>
                <a:spcPct val="100000"/>
              </a:lnSpc>
            </a:pPr>
            <a:r>
              <a:rPr lang="en-IN" sz="1700" b="0" strike="noStrike" spc="-1">
                <a:solidFill>
                  <a:srgbClr val="000000"/>
                </a:solidFill>
                <a:latin typeface="Arial" panose="020B0604020202020204"/>
                <a:ea typeface="Arial" panose="020B0604020202020204"/>
              </a:rPr>
              <a:t>(BATCH NO-258)</a:t>
            </a:r>
            <a:endParaRPr lang="en-IN" sz="17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Google Shape;116;p16"/>
          <p:cNvPicPr/>
          <p:nvPr/>
        </p:nvPicPr>
        <p:blipFill>
          <a:blip r:embed="rId1"/>
          <a:stretch>
            <a:fillRect/>
          </a:stretch>
        </p:blipFill>
        <p:spPr>
          <a:xfrm>
            <a:off x="6466680" y="1850760"/>
            <a:ext cx="4465080" cy="2833560"/>
          </a:xfrm>
          <a:prstGeom prst="rect">
            <a:avLst/>
          </a:prstGeom>
          <a:ln>
            <a:noFill/>
          </a:ln>
        </p:spPr>
      </p:pic>
      <p:sp>
        <p:nvSpPr>
          <p:cNvPr id="167" name="CustomShape 1"/>
          <p:cNvSpPr/>
          <p:nvPr/>
        </p:nvSpPr>
        <p:spPr>
          <a:xfrm>
            <a:off x="1244520" y="2997360"/>
            <a:ext cx="366120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4400" b="0" strike="noStrike" spc="-1">
                <a:solidFill>
                  <a:srgbClr val="C00000"/>
                </a:solidFill>
                <a:latin typeface="Libre Baskerville"/>
                <a:ea typeface="Libre Baskerville"/>
              </a:rPr>
              <a:t>THANK YOU</a:t>
            </a:r>
            <a:endParaRPr lang="en-IN"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8337"/>
            <a:ext cx="12031579" cy="7109639"/>
          </a:xfrm>
          <a:prstGeom prst="rect">
            <a:avLst/>
          </a:prstGeom>
          <a:noFill/>
        </p:spPr>
        <p:txBody>
          <a:bodyPr wrap="square" rtlCol="0">
            <a:spAutoFit/>
          </a:bodyPr>
          <a:lstStyle/>
          <a:p>
            <a:r>
              <a:rPr lang="en-US" sz="2400" b="1" dirty="0" smtClean="0"/>
              <a:t>Scenario:</a:t>
            </a:r>
            <a:endParaRPr lang="en-US" sz="2400" b="1" dirty="0" smtClean="0"/>
          </a:p>
          <a:p>
            <a:endParaRPr lang="en-US" dirty="0" smtClean="0"/>
          </a:p>
          <a:p>
            <a:pPr algn="just"/>
            <a:r>
              <a:rPr lang="en-US" sz="2000" dirty="0" smtClean="0"/>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sz="2000" dirty="0" smtClean="0"/>
          </a:p>
          <a:p>
            <a:pPr algn="just"/>
            <a:endParaRPr lang="en-US" sz="2000" dirty="0"/>
          </a:p>
          <a:p>
            <a:pPr algn="just"/>
            <a:r>
              <a:rPr lang="en-US" sz="2400" b="1" dirty="0" smtClean="0"/>
              <a:t>Task:</a:t>
            </a:r>
            <a:endParaRPr lang="en-US" sz="2400" b="1" dirty="0" smtClean="0"/>
          </a:p>
          <a:p>
            <a:pPr algn="just"/>
            <a:endParaRPr lang="en-US" sz="2000" dirty="0" smtClean="0"/>
          </a:p>
          <a:p>
            <a:pPr algn="just"/>
            <a:r>
              <a:rPr lang="en-US" sz="2000" dirty="0" smtClean="0"/>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2000" dirty="0" smtClean="0"/>
          </a:p>
          <a:p>
            <a:pPr algn="just"/>
            <a:endParaRPr lang="en-US" sz="2000" dirty="0" smtClean="0"/>
          </a:p>
          <a:p>
            <a:pPr algn="just"/>
            <a:r>
              <a:rPr lang="en-US" sz="2400" b="1" dirty="0" smtClean="0"/>
              <a:t>More Details:</a:t>
            </a:r>
            <a:endParaRPr lang="en-US" sz="2400" b="1" dirty="0" smtClean="0"/>
          </a:p>
          <a:p>
            <a:pPr algn="just"/>
            <a:endParaRPr lang="en-US" sz="2400" b="1" dirty="0" smtClean="0"/>
          </a:p>
          <a:p>
            <a:pPr algn="just"/>
            <a:r>
              <a:rPr lang="en-US" sz="2000" dirty="0" smtClean="0"/>
              <a:t>The application's home route contains a text field and a button. Users can add a note, and all the notes should be displayed as an unordered list below the text field on the same page.</a:t>
            </a:r>
            <a:endParaRPr lang="en-US" sz="2000" dirty="0" smtClean="0"/>
          </a:p>
          <a:p>
            <a:pPr algn="just"/>
            <a:endParaRPr lang="en-US" sz="2000" dirty="0" smtClean="0"/>
          </a:p>
          <a:p>
            <a:pPr algn="just"/>
            <a:endParaRPr lang="en-US" sz="2000"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8547"/>
            <a:ext cx="10684042" cy="6370975"/>
          </a:xfrm>
          <a:prstGeom prst="rect">
            <a:avLst/>
          </a:prstGeom>
          <a:noFill/>
        </p:spPr>
        <p:txBody>
          <a:bodyPr wrap="square" rtlCol="0">
            <a:spAutoFit/>
          </a:bodyPr>
          <a:lstStyle/>
          <a:p>
            <a:r>
              <a:rPr lang="en-IN" sz="2400" b="1" dirty="0" smtClean="0"/>
              <a:t>All work is done on visual studio and then first step is to open it</a:t>
            </a:r>
            <a:endParaRPr lang="en-IN" sz="2400" b="1" dirty="0" smtClean="0"/>
          </a:p>
          <a:p>
            <a:r>
              <a:rPr lang="en-IN" sz="2400" b="1" dirty="0" smtClean="0"/>
              <a:t>And go to the note app folder and open it in studio and do follow steps to fix bugs in it and all this done terminal by using python and flask frame work.</a:t>
            </a:r>
            <a:endParaRPr lang="en-IN" sz="2400" b="1" dirty="0" smtClean="0"/>
          </a:p>
          <a:p>
            <a:endParaRPr lang="en-IN" sz="2400" b="1" dirty="0"/>
          </a:p>
          <a:p>
            <a:r>
              <a:rPr lang="en-IN" sz="2400" b="1" dirty="0" smtClean="0"/>
              <a:t>Mandatory steps: </a:t>
            </a:r>
            <a:endParaRPr lang="en-IN" sz="2400" dirty="0" smtClean="0"/>
          </a:p>
          <a:p>
            <a:endParaRPr lang="en-IN" sz="2400" dirty="0" smtClean="0"/>
          </a:p>
          <a:p>
            <a:r>
              <a:rPr lang="en-IN" sz="2400" b="1" dirty="0"/>
              <a:t> </a:t>
            </a:r>
            <a:r>
              <a:rPr lang="en-IN" sz="2400" b="1" dirty="0" smtClean="0"/>
              <a:t>        </a:t>
            </a:r>
            <a:r>
              <a:rPr lang="en-IN" sz="2400" b="1" dirty="0" smtClean="0">
                <a:sym typeface="Wingdings" panose="05000000000000000000" pitchFamily="2" charset="2"/>
              </a:rPr>
              <a:t>  create</a:t>
            </a:r>
            <a:r>
              <a:rPr lang="en-IN" sz="2400" dirty="0" smtClean="0">
                <a:sym typeface="Wingdings" panose="05000000000000000000" pitchFamily="2" charset="2"/>
              </a:rPr>
              <a:t> a virtual environment in note app folder by running this code.</a:t>
            </a:r>
            <a:endParaRPr lang="en-IN" sz="2400" dirty="0" smtClean="0">
              <a:sym typeface="Wingdings" panose="05000000000000000000" pitchFamily="2" charset="2"/>
            </a:endParaRPr>
          </a:p>
          <a:p>
            <a:r>
              <a:rPr lang="en-IN" sz="2400" dirty="0">
                <a:sym typeface="Wingdings" panose="05000000000000000000" pitchFamily="2" charset="2"/>
              </a:rPr>
              <a:t> </a:t>
            </a:r>
            <a:r>
              <a:rPr lang="en-IN" sz="2400" dirty="0" smtClean="0">
                <a:sym typeface="Wingdings" panose="05000000000000000000" pitchFamily="2" charset="2"/>
              </a:rPr>
              <a:t>              </a:t>
            </a:r>
            <a:r>
              <a:rPr lang="en-IN" sz="2400" b="1" u="sng" dirty="0" smtClean="0">
                <a:sym typeface="Wingdings" panose="05000000000000000000" pitchFamily="2" charset="2"/>
              </a:rPr>
              <a:t>python –m </a:t>
            </a:r>
            <a:r>
              <a:rPr lang="en-IN" sz="2400" b="1" u="sng" dirty="0" err="1" smtClean="0">
                <a:sym typeface="Wingdings" panose="05000000000000000000" pitchFamily="2" charset="2"/>
              </a:rPr>
              <a:t>venv</a:t>
            </a:r>
            <a:r>
              <a:rPr lang="en-IN" sz="2400" b="1" u="sng" dirty="0" smtClean="0">
                <a:sym typeface="Wingdings" panose="05000000000000000000" pitchFamily="2" charset="2"/>
              </a:rPr>
              <a:t> .</a:t>
            </a:r>
            <a:r>
              <a:rPr lang="en-IN" sz="2400" b="1" u="sng" dirty="0" err="1" smtClean="0">
                <a:sym typeface="Wingdings" panose="05000000000000000000" pitchFamily="2" charset="2"/>
              </a:rPr>
              <a:t>env_note</a:t>
            </a:r>
            <a:r>
              <a:rPr lang="en-IN" sz="2400" b="1" u="sng" dirty="0" smtClean="0">
                <a:sym typeface="Wingdings" panose="05000000000000000000" pitchFamily="2" charset="2"/>
              </a:rPr>
              <a:t> .</a:t>
            </a:r>
            <a:endParaRPr lang="en-IN" sz="2400" u="sng" dirty="0" smtClean="0">
              <a:sym typeface="Wingdings" panose="05000000000000000000" pitchFamily="2" charset="2"/>
            </a:endParaRPr>
          </a:p>
          <a:p>
            <a:endParaRPr lang="en-IN" sz="2400" dirty="0" smtClean="0">
              <a:sym typeface="Wingdings" panose="05000000000000000000" pitchFamily="2" charset="2"/>
            </a:endParaRPr>
          </a:p>
          <a:p>
            <a:r>
              <a:rPr lang="en-IN" sz="2400" b="1" dirty="0" smtClean="0">
                <a:sym typeface="Wingdings" panose="05000000000000000000" pitchFamily="2" charset="2"/>
              </a:rPr>
              <a:t>         </a:t>
            </a:r>
            <a:r>
              <a:rPr lang="en-IN" sz="2400" b="1" dirty="0" smtClean="0">
                <a:sym typeface="Wingdings" panose="05000000000000000000" pitchFamily="2" charset="2"/>
              </a:rPr>
              <a:t>  activate</a:t>
            </a:r>
            <a:r>
              <a:rPr lang="en-IN" sz="2400" dirty="0" smtClean="0">
                <a:sym typeface="Wingdings" panose="05000000000000000000" pitchFamily="2" charset="2"/>
              </a:rPr>
              <a:t> the virtual environment</a:t>
            </a:r>
            <a:r>
              <a:rPr lang="en-IN" sz="2400" b="1" dirty="0" smtClean="0">
                <a:sym typeface="Wingdings" panose="05000000000000000000" pitchFamily="2" charset="2"/>
              </a:rPr>
              <a:t>   </a:t>
            </a:r>
            <a:r>
              <a:rPr lang="en-IN" sz="2400" dirty="0" smtClean="0">
                <a:sym typeface="Wingdings" panose="05000000000000000000" pitchFamily="2" charset="2"/>
              </a:rPr>
              <a:t>by running this code</a:t>
            </a:r>
            <a:endParaRPr lang="en-IN" sz="2400" dirty="0" smtClean="0">
              <a:sym typeface="Wingdings" panose="05000000000000000000" pitchFamily="2" charset="2"/>
            </a:endParaRPr>
          </a:p>
          <a:p>
            <a:r>
              <a:rPr lang="en-IN" sz="2400" b="1" dirty="0">
                <a:sym typeface="Wingdings" panose="05000000000000000000" pitchFamily="2" charset="2"/>
              </a:rPr>
              <a:t> </a:t>
            </a:r>
            <a:r>
              <a:rPr lang="en-IN" sz="2400" b="1" dirty="0" smtClean="0">
                <a:sym typeface="Wingdings" panose="05000000000000000000" pitchFamily="2" charset="2"/>
              </a:rPr>
              <a:t>           </a:t>
            </a:r>
            <a:r>
              <a:rPr lang="en-IN" sz="2400" b="1" u="sng" dirty="0" smtClean="0">
                <a:sym typeface="Wingdings" panose="05000000000000000000" pitchFamily="2" charset="2"/>
              </a:rPr>
              <a:t>.</a:t>
            </a:r>
            <a:r>
              <a:rPr lang="en-IN" sz="2400" b="1" u="sng" dirty="0" err="1" smtClean="0">
                <a:sym typeface="Wingdings" panose="05000000000000000000" pitchFamily="2" charset="2"/>
              </a:rPr>
              <a:t>env_note</a:t>
            </a:r>
            <a:r>
              <a:rPr lang="en-IN" sz="2400" b="1" u="sng" dirty="0" smtClean="0">
                <a:sym typeface="Wingdings" panose="05000000000000000000" pitchFamily="2" charset="2"/>
              </a:rPr>
              <a:t>\Scripts\activate </a:t>
            </a:r>
            <a:r>
              <a:rPr lang="en-IN" sz="2400" u="sng" dirty="0" smtClean="0">
                <a:sym typeface="Wingdings" panose="05000000000000000000" pitchFamily="2" charset="2"/>
              </a:rPr>
              <a:t> </a:t>
            </a:r>
            <a:r>
              <a:rPr lang="en-IN" sz="2400" dirty="0" smtClean="0">
                <a:sym typeface="Wingdings" panose="05000000000000000000" pitchFamily="2" charset="2"/>
              </a:rPr>
              <a:t>in terminal (</a:t>
            </a:r>
            <a:r>
              <a:rPr lang="en-IN" sz="2400" dirty="0" err="1" smtClean="0">
                <a:sym typeface="Wingdings" panose="05000000000000000000" pitchFamily="2" charset="2"/>
              </a:rPr>
              <a:t>cmd</a:t>
            </a:r>
            <a:r>
              <a:rPr lang="en-IN" sz="2400" dirty="0" smtClean="0">
                <a:sym typeface="Wingdings" panose="05000000000000000000" pitchFamily="2" charset="2"/>
              </a:rPr>
              <a:t>) on visual studio.</a:t>
            </a:r>
            <a:r>
              <a:rPr lang="en-IN" sz="2400" b="1" dirty="0" smtClean="0">
                <a:sym typeface="Wingdings" panose="05000000000000000000" pitchFamily="2" charset="2"/>
              </a:rPr>
              <a:t>       </a:t>
            </a:r>
            <a:endParaRPr lang="en-IN" sz="2400" b="1" dirty="0" smtClean="0">
              <a:sym typeface="Wingdings" panose="05000000000000000000" pitchFamily="2" charset="2"/>
            </a:endParaRPr>
          </a:p>
          <a:p>
            <a:r>
              <a:rPr lang="en-IN" sz="2400" b="1" dirty="0">
                <a:sym typeface="Wingdings" panose="05000000000000000000" pitchFamily="2" charset="2"/>
              </a:rPr>
              <a:t> </a:t>
            </a:r>
            <a:endParaRPr lang="en-IN" sz="2400" b="1" dirty="0" smtClean="0"/>
          </a:p>
          <a:p>
            <a:r>
              <a:rPr lang="en-IN" sz="2400" b="1" dirty="0" smtClean="0">
                <a:sym typeface="Wingdings" panose="05000000000000000000" pitchFamily="2" charset="2"/>
              </a:rPr>
              <a:t>           Run </a:t>
            </a:r>
            <a:r>
              <a:rPr lang="en-IN" sz="2400" dirty="0" smtClean="0">
                <a:sym typeface="Wingdings" panose="05000000000000000000" pitchFamily="2" charset="2"/>
              </a:rPr>
              <a:t>the app.py file to check how was web interface once and we run</a:t>
            </a:r>
            <a:endParaRPr lang="en-IN" sz="2400" dirty="0" smtClean="0">
              <a:sym typeface="Wingdings" panose="05000000000000000000" pitchFamily="2" charset="2"/>
            </a:endParaRPr>
          </a:p>
          <a:p>
            <a:r>
              <a:rPr lang="en-IN" sz="2400" b="1" dirty="0">
                <a:sym typeface="Wingdings" panose="05000000000000000000" pitchFamily="2" charset="2"/>
              </a:rPr>
              <a:t> </a:t>
            </a:r>
            <a:r>
              <a:rPr lang="en-IN" sz="2400" b="1" dirty="0" smtClean="0">
                <a:sym typeface="Wingdings" panose="05000000000000000000" pitchFamily="2" charset="2"/>
              </a:rPr>
              <a:t>              </a:t>
            </a:r>
            <a:r>
              <a:rPr lang="en-IN" sz="2400" dirty="0" smtClean="0">
                <a:sym typeface="Wingdings" panose="05000000000000000000" pitchFamily="2" charset="2"/>
              </a:rPr>
              <a:t>this after all bugs fixing also.</a:t>
            </a:r>
            <a:endParaRPr lang="en-IN" sz="2400" b="1" dirty="0" smtClean="0"/>
          </a:p>
          <a:p>
            <a:r>
              <a:rPr lang="en-IN" sz="2400" b="1" dirty="0" smtClean="0">
                <a:sym typeface="Wingdings" panose="05000000000000000000" pitchFamily="2" charset="2"/>
              </a:rPr>
              <a:t>    </a:t>
            </a:r>
            <a:endParaRPr lang="en-IN" sz="2400" b="1" dirty="0" smtClean="0"/>
          </a:p>
          <a:p>
            <a:endParaRPr lang="en-IN"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9103"/>
            <a:ext cx="10684042" cy="6124754"/>
          </a:xfrm>
          <a:prstGeom prst="rect">
            <a:avLst/>
          </a:prstGeom>
          <a:noFill/>
        </p:spPr>
        <p:txBody>
          <a:bodyPr wrap="square" rtlCol="0">
            <a:spAutoFit/>
          </a:bodyPr>
          <a:lstStyle/>
          <a:p>
            <a:r>
              <a:rPr lang="en-US" sz="2400" b="1" dirty="0" smtClean="0"/>
              <a:t>Bug 1: Form Submission Issue</a:t>
            </a:r>
            <a:endParaRPr lang="en-US" sz="2400" b="1" dirty="0" smtClean="0"/>
          </a:p>
          <a:p>
            <a:endParaRPr lang="en-US" sz="2400" b="1" dirty="0" smtClean="0"/>
          </a:p>
          <a:p>
            <a:r>
              <a:rPr lang="en-US" sz="2400" b="1" dirty="0" smtClean="0"/>
              <a:t>Description:</a:t>
            </a:r>
            <a:endParaRPr lang="en-US" sz="2400" b="1" dirty="0" smtClean="0"/>
          </a:p>
          <a:p>
            <a:r>
              <a:rPr lang="en-US" sz="2000" dirty="0" smtClean="0"/>
              <a:t>    Users were unable to submit notes using the form on the home page.</a:t>
            </a:r>
            <a:endParaRPr lang="en-US" sz="2000" dirty="0" smtClean="0"/>
          </a:p>
          <a:p>
            <a:endParaRPr lang="en-US" sz="2400" b="1" dirty="0" smtClean="0"/>
          </a:p>
          <a:p>
            <a:r>
              <a:rPr lang="en-US" sz="2400" b="1" dirty="0" smtClean="0"/>
              <a:t>Bug Identification:</a:t>
            </a:r>
            <a:endParaRPr lang="en-US" sz="2400" b="1" dirty="0" smtClean="0"/>
          </a:p>
          <a:p>
            <a:r>
              <a:rPr lang="en-US" sz="2000" dirty="0" smtClean="0"/>
              <a:t>    The form in the HTML template lacked a specified action attribute, causing it to default to  an empty action.</a:t>
            </a:r>
            <a:endParaRPr lang="en-US" sz="2000" dirty="0" smtClean="0"/>
          </a:p>
          <a:p>
            <a:endParaRPr lang="en-US" sz="2400" b="1" dirty="0" smtClean="0"/>
          </a:p>
          <a:p>
            <a:r>
              <a:rPr lang="en-US" sz="2400" b="1" dirty="0" smtClean="0"/>
              <a:t>Fix Applied:</a:t>
            </a:r>
            <a:endParaRPr lang="en-US" sz="2400" b="1" dirty="0" smtClean="0"/>
          </a:p>
          <a:p>
            <a:r>
              <a:rPr lang="en-US" sz="2400" b="1" dirty="0"/>
              <a:t> </a:t>
            </a:r>
            <a:r>
              <a:rPr lang="en-US" sz="2400" b="1" dirty="0" smtClean="0"/>
              <a:t>   </a:t>
            </a:r>
            <a:r>
              <a:rPr lang="en-US" sz="2000" dirty="0" smtClean="0"/>
              <a:t>Modified the form tag in the HTML template to include action="/" method="post".</a:t>
            </a:r>
            <a:endParaRPr lang="en-US" sz="2000" dirty="0" smtClean="0"/>
          </a:p>
          <a:p>
            <a:r>
              <a:rPr lang="en-US" sz="2000" dirty="0" smtClean="0"/>
              <a:t>     Ensured the form properly submits data to the root URL using the POST method.</a:t>
            </a:r>
            <a:endParaRPr lang="en-US" sz="2000" dirty="0" smtClean="0"/>
          </a:p>
          <a:p>
            <a:endParaRPr lang="en-US" sz="2400" b="1" dirty="0"/>
          </a:p>
          <a:p>
            <a:r>
              <a:rPr lang="en-US" sz="2400" b="1" dirty="0" smtClean="0"/>
              <a:t>Result:</a:t>
            </a:r>
            <a:endParaRPr lang="en-US" sz="2400" b="1" dirty="0" smtClean="0"/>
          </a:p>
          <a:p>
            <a:r>
              <a:rPr lang="en-US" sz="2400" b="1" dirty="0"/>
              <a:t> </a:t>
            </a:r>
            <a:r>
              <a:rPr lang="en-US" sz="2400" b="1" dirty="0" smtClean="0"/>
              <a:t>    </a:t>
            </a:r>
            <a:r>
              <a:rPr lang="en-US" sz="2000" dirty="0" smtClean="0"/>
              <a:t>Users can now successfully submit notes through the form on the home page.</a:t>
            </a:r>
            <a:endParaRPr lang="en-IN" sz="2000" dirty="0" smtClean="0"/>
          </a:p>
          <a:p>
            <a:endParaRPr lang="en-IN" sz="2400" b="1" dirty="0"/>
          </a:p>
          <a:p>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436" y="304800"/>
            <a:ext cx="11065164" cy="4893647"/>
          </a:xfrm>
          <a:prstGeom prst="rect">
            <a:avLst/>
          </a:prstGeom>
          <a:noFill/>
        </p:spPr>
        <p:txBody>
          <a:bodyPr wrap="square" rtlCol="0">
            <a:spAutoFit/>
          </a:bodyPr>
          <a:lstStyle/>
          <a:p>
            <a:r>
              <a:rPr lang="en-US" sz="2400" b="1" dirty="0" smtClean="0"/>
              <a:t>Bug 2: Note Validation and Empty Submission</a:t>
            </a:r>
            <a:endParaRPr lang="en-US" sz="2400" b="1" dirty="0" smtClean="0"/>
          </a:p>
          <a:p>
            <a:r>
              <a:rPr lang="en-US" sz="2400" b="1" dirty="0" smtClean="0"/>
              <a:t>Description:</a:t>
            </a:r>
            <a:endParaRPr lang="en-US" sz="2400" b="1" dirty="0" smtClean="0"/>
          </a:p>
          <a:p>
            <a:r>
              <a:rPr lang="en-US" sz="2000" dirty="0" smtClean="0"/>
              <a:t>    Users were able to submit empty notes, leading to unwanted entries in the notes list.</a:t>
            </a:r>
            <a:endParaRPr lang="en-US" sz="2000" dirty="0" smtClean="0"/>
          </a:p>
          <a:p>
            <a:endParaRPr lang="en-US" sz="2400" b="1" dirty="0" smtClean="0"/>
          </a:p>
          <a:p>
            <a:r>
              <a:rPr lang="en-US" sz="2400" b="1" dirty="0" smtClean="0"/>
              <a:t>Bug Identification:</a:t>
            </a:r>
            <a:endParaRPr lang="en-US" dirty="0" smtClean="0"/>
          </a:p>
          <a:p>
            <a:r>
              <a:rPr lang="en-US" sz="2000" dirty="0"/>
              <a:t> </a:t>
            </a:r>
            <a:r>
              <a:rPr lang="en-US" sz="2000" dirty="0" smtClean="0"/>
              <a:t>   The Flask route did not check whether the submitted note was empty before appending it to the notes list</a:t>
            </a:r>
            <a:r>
              <a:rPr lang="en-US" dirty="0" smtClean="0"/>
              <a:t>.</a:t>
            </a:r>
            <a:endParaRPr lang="en-US" dirty="0" smtClean="0"/>
          </a:p>
          <a:p>
            <a:endParaRPr lang="en-US" sz="2400" b="1" dirty="0" smtClean="0"/>
          </a:p>
          <a:p>
            <a:r>
              <a:rPr lang="en-US" sz="2400" b="1" dirty="0" smtClean="0"/>
              <a:t>Fix Applied:</a:t>
            </a:r>
            <a:endParaRPr lang="en-US" sz="2400" b="1" dirty="0" smtClean="0"/>
          </a:p>
          <a:p>
            <a:r>
              <a:rPr lang="en-US" sz="2000" dirty="0" smtClean="0"/>
              <a:t>    Implemented a check in the Flask route using if note: before appending the note to the list.</a:t>
            </a:r>
            <a:endParaRPr lang="en-US" sz="2000" dirty="0" smtClean="0"/>
          </a:p>
          <a:p>
            <a:r>
              <a:rPr lang="en-US" sz="2000" dirty="0" smtClean="0"/>
              <a:t>Ensured that only non-empty notes are added to the list.</a:t>
            </a:r>
            <a:endParaRPr lang="en-US" sz="2000" dirty="0" smtClean="0"/>
          </a:p>
          <a:p>
            <a:endParaRPr lang="en-US" sz="2400" b="1" dirty="0" smtClean="0"/>
          </a:p>
          <a:p>
            <a:r>
              <a:rPr lang="en-US" sz="2400" b="1" dirty="0" smtClean="0"/>
              <a:t>Result:</a:t>
            </a:r>
            <a:endParaRPr lang="en-US" sz="2400" b="1" dirty="0" smtClean="0"/>
          </a:p>
          <a:p>
            <a:r>
              <a:rPr lang="en-US" sz="2000" dirty="0" smtClean="0"/>
              <a:t>      Empty notes are no longer added to the list, maintaining data integrity</a:t>
            </a:r>
            <a:r>
              <a:rPr lang="en-US" dirty="0" smtClean="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108" y="286328"/>
            <a:ext cx="8515927" cy="4216539"/>
          </a:xfrm>
          <a:prstGeom prst="rect">
            <a:avLst/>
          </a:prstGeom>
          <a:noFill/>
        </p:spPr>
        <p:txBody>
          <a:bodyPr wrap="square" rtlCol="0">
            <a:spAutoFit/>
          </a:bodyPr>
          <a:lstStyle/>
          <a:p>
            <a:r>
              <a:rPr lang="en-US" sz="2400" b="1" dirty="0" smtClean="0"/>
              <a:t>Additional Improvements:</a:t>
            </a:r>
            <a:endParaRPr lang="en-US" sz="2400" b="1" dirty="0" smtClean="0"/>
          </a:p>
          <a:p>
            <a:endParaRPr lang="en-US" sz="2400" b="1" dirty="0" smtClean="0"/>
          </a:p>
          <a:p>
            <a:r>
              <a:rPr lang="en-US" sz="2000" b="1" dirty="0" smtClean="0"/>
              <a:t>Form Button Type Attribute:</a:t>
            </a:r>
            <a:endParaRPr lang="en-US" sz="2000" b="1" dirty="0" smtClean="0"/>
          </a:p>
          <a:p>
            <a:endParaRPr lang="en-US" sz="2000" b="1" dirty="0"/>
          </a:p>
          <a:p>
            <a:r>
              <a:rPr lang="en-US" sz="2400" b="1" dirty="0" smtClean="0"/>
              <a:t>Description:</a:t>
            </a:r>
            <a:endParaRPr lang="en-US" sz="2400" b="1" dirty="0" smtClean="0"/>
          </a:p>
          <a:p>
            <a:r>
              <a:rPr lang="en-US" sz="2000" dirty="0" smtClean="0"/>
              <a:t>     The form button lacked a specified type attribute.</a:t>
            </a:r>
            <a:endParaRPr lang="en-US" sz="2000" dirty="0" smtClean="0"/>
          </a:p>
          <a:p>
            <a:endParaRPr lang="en-US" sz="2400" b="1" dirty="0" smtClean="0"/>
          </a:p>
          <a:p>
            <a:r>
              <a:rPr lang="en-US" sz="2400" b="1" dirty="0" smtClean="0"/>
              <a:t>Fix Applied:</a:t>
            </a:r>
            <a:endParaRPr lang="en-US" sz="2400" b="1" dirty="0" smtClean="0"/>
          </a:p>
          <a:p>
            <a:r>
              <a:rPr lang="en-US" sz="2000" dirty="0" smtClean="0"/>
              <a:t>       Added type="submit" to the form button in the HTML template.</a:t>
            </a:r>
            <a:endParaRPr lang="en-US" sz="2000" dirty="0" smtClean="0"/>
          </a:p>
          <a:p>
            <a:endParaRPr lang="en-US" sz="2400" dirty="0" smtClean="0"/>
          </a:p>
          <a:p>
            <a:r>
              <a:rPr lang="en-US" sz="2400" b="1" dirty="0" smtClean="0"/>
              <a:t>Result:</a:t>
            </a:r>
            <a:endParaRPr lang="en-US" sz="2400" b="1" dirty="0" smtClean="0"/>
          </a:p>
          <a:p>
            <a:r>
              <a:rPr lang="en-US" sz="2000" dirty="0" smtClean="0"/>
              <a:t>      Ensured proper form submission behavior</a:t>
            </a:r>
            <a:r>
              <a:rPr lang="en-US" dirty="0" smtClean="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793846" y="87619"/>
            <a:ext cx="5084117" cy="5426490"/>
          </a:xfrm>
          <a:prstGeom prst="rect">
            <a:avLst/>
          </a:prstGeom>
        </p:spPr>
      </p:pic>
      <p:pic>
        <p:nvPicPr>
          <p:cNvPr id="3" name="Picture 2"/>
          <p:cNvPicPr>
            <a:picLocks noChangeAspect="1"/>
          </p:cNvPicPr>
          <p:nvPr/>
        </p:nvPicPr>
        <p:blipFill>
          <a:blip r:embed="rId2"/>
          <a:stretch>
            <a:fillRect/>
          </a:stretch>
        </p:blipFill>
        <p:spPr>
          <a:xfrm>
            <a:off x="304078" y="154416"/>
            <a:ext cx="6207558" cy="5359693"/>
          </a:xfrm>
          <a:prstGeom prst="rect">
            <a:avLst/>
          </a:prstGeom>
        </p:spPr>
      </p:pic>
      <p:sp>
        <p:nvSpPr>
          <p:cNvPr id="4" name="TextBox 3"/>
          <p:cNvSpPr txBox="1"/>
          <p:nvPr/>
        </p:nvSpPr>
        <p:spPr>
          <a:xfrm>
            <a:off x="304078" y="5828145"/>
            <a:ext cx="5293158" cy="646331"/>
          </a:xfrm>
          <a:prstGeom prst="rect">
            <a:avLst/>
          </a:prstGeom>
          <a:noFill/>
        </p:spPr>
        <p:txBody>
          <a:bodyPr wrap="square" rtlCol="0">
            <a:spAutoFit/>
          </a:bodyPr>
          <a:lstStyle/>
          <a:p>
            <a:r>
              <a:rPr lang="en-IN" b="1" dirty="0" smtClean="0">
                <a:solidFill>
                  <a:schemeClr val="accent2">
                    <a:lumMod val="75000"/>
                  </a:schemeClr>
                </a:solidFill>
              </a:rPr>
              <a:t>Before fixing bugs the code snippets of the note app web application</a:t>
            </a:r>
            <a:endParaRPr lang="en-IN" b="1" dirty="0">
              <a:solidFill>
                <a:schemeClr val="accent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912183" y="177883"/>
            <a:ext cx="5058144" cy="5142262"/>
          </a:xfrm>
          <a:prstGeom prst="rect">
            <a:avLst/>
          </a:prstGeom>
        </p:spPr>
      </p:pic>
      <p:pic>
        <p:nvPicPr>
          <p:cNvPr id="3" name="Picture 2"/>
          <p:cNvPicPr>
            <a:picLocks noChangeAspect="1"/>
          </p:cNvPicPr>
          <p:nvPr/>
        </p:nvPicPr>
        <p:blipFill>
          <a:blip r:embed="rId2"/>
          <a:stretch>
            <a:fillRect/>
          </a:stretch>
        </p:blipFill>
        <p:spPr>
          <a:xfrm>
            <a:off x="279021" y="140938"/>
            <a:ext cx="6491233" cy="5142262"/>
          </a:xfrm>
          <a:prstGeom prst="rect">
            <a:avLst/>
          </a:prstGeom>
        </p:spPr>
      </p:pic>
      <p:sp>
        <p:nvSpPr>
          <p:cNvPr id="4" name="TextBox 3"/>
          <p:cNvSpPr txBox="1"/>
          <p:nvPr/>
        </p:nvSpPr>
        <p:spPr>
          <a:xfrm>
            <a:off x="565349" y="5966691"/>
            <a:ext cx="5512178" cy="369332"/>
          </a:xfrm>
          <a:prstGeom prst="rect">
            <a:avLst/>
          </a:prstGeom>
          <a:noFill/>
        </p:spPr>
        <p:txBody>
          <a:bodyPr wrap="square" rtlCol="0">
            <a:spAutoFit/>
          </a:bodyPr>
          <a:lstStyle/>
          <a:p>
            <a:r>
              <a:rPr lang="en-IN" b="1" dirty="0" smtClean="0">
                <a:solidFill>
                  <a:schemeClr val="accent2">
                    <a:lumMod val="75000"/>
                  </a:schemeClr>
                </a:solidFill>
              </a:rPr>
              <a:t>After fixing the code snippet bugs success fully</a:t>
            </a:r>
            <a:endParaRPr lang="en-IN" b="1" dirty="0">
              <a:solidFill>
                <a:schemeClr val="accent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775855" y="258618"/>
            <a:ext cx="10649527" cy="2484582"/>
          </a:xfrm>
          <a:prstGeom prst="rect">
            <a:avLst/>
          </a:prstGeom>
        </p:spPr>
      </p:pic>
      <p:pic>
        <p:nvPicPr>
          <p:cNvPr id="3" name="Picture 2"/>
          <p:cNvPicPr>
            <a:picLocks noChangeAspect="1"/>
          </p:cNvPicPr>
          <p:nvPr/>
        </p:nvPicPr>
        <p:blipFill>
          <a:blip r:embed="rId2"/>
          <a:stretch>
            <a:fillRect/>
          </a:stretch>
        </p:blipFill>
        <p:spPr>
          <a:xfrm>
            <a:off x="775855" y="3581454"/>
            <a:ext cx="10649527" cy="2459127"/>
          </a:xfrm>
          <a:prstGeom prst="rect">
            <a:avLst/>
          </a:prstGeom>
        </p:spPr>
      </p:pic>
      <p:sp>
        <p:nvSpPr>
          <p:cNvPr id="4" name="TextBox 3"/>
          <p:cNvSpPr txBox="1"/>
          <p:nvPr/>
        </p:nvSpPr>
        <p:spPr>
          <a:xfrm>
            <a:off x="849745" y="2909455"/>
            <a:ext cx="10326255" cy="369332"/>
          </a:xfrm>
          <a:prstGeom prst="rect">
            <a:avLst/>
          </a:prstGeom>
          <a:noFill/>
        </p:spPr>
        <p:txBody>
          <a:bodyPr wrap="square" rtlCol="0">
            <a:spAutoFit/>
          </a:bodyPr>
          <a:lstStyle/>
          <a:p>
            <a:r>
              <a:rPr lang="en-IN" b="1" dirty="0" smtClean="0">
                <a:solidFill>
                  <a:schemeClr val="accent2">
                    <a:lumMod val="75000"/>
                  </a:schemeClr>
                </a:solidFill>
              </a:rPr>
              <a:t>Before bug fixing and After fixing easy to add notes</a:t>
            </a:r>
            <a:endParaRPr lang="en-IN" b="1" dirty="0">
              <a:solidFill>
                <a:schemeClr val="accent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3110</Words>
  <Application>WPS Presentation</Application>
  <PresentationFormat>Widescreen</PresentationFormat>
  <Paragraphs>91</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10</vt:i4>
      </vt:variant>
    </vt:vector>
  </HeadingPairs>
  <TitlesOfParts>
    <vt:vector size="24" baseType="lpstr">
      <vt:lpstr>Arial</vt:lpstr>
      <vt:lpstr>SimSun</vt:lpstr>
      <vt:lpstr>Wingdings</vt:lpstr>
      <vt:lpstr>Arial</vt:lpstr>
      <vt:lpstr>Symbol</vt:lpstr>
      <vt:lpstr>Calibri</vt:lpstr>
      <vt:lpstr>DejaVu Sans</vt:lpstr>
      <vt:lpstr>Calibri</vt:lpstr>
      <vt:lpstr>Libre Baskerville</vt:lpstr>
      <vt:lpstr>Segoe Print</vt:lpstr>
      <vt:lpstr>Microsoft YaHei</vt:lpstr>
      <vt:lpstr>Arial Unicode MS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praveen kongara</cp:lastModifiedBy>
  <cp:revision>46</cp:revision>
  <dcterms:created xsi:type="dcterms:W3CDTF">2022-11-21T18:07:00Z</dcterms:created>
  <dcterms:modified xsi:type="dcterms:W3CDTF">2024-03-02T06:35:21Z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ICV">
    <vt:lpwstr>3F29BDD0D8A147BF849A8B6003AC472D</vt:lpwstr>
  </property>
  <property fmtid="{D5CDD505-2E9C-101B-9397-08002B2CF9AE}" pid="13" name="KSOProductBuildVer">
    <vt:lpwstr>1033-11.2.0.11225</vt:lpwstr>
  </property>
</Properties>
</file>