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Lat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007cc56ef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007cc56ef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007cc56e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007cc56e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007cc56ef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007cc56ef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007cc56e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007cc56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6007cc56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007cc56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6007cc56e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007cc56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007cc56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007cc56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6007cc56ef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007cc56ef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6007cc56e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007cc56e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6007cc56e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007cc56e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007cc56ef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007cc56ef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blockgeeks.com/guides/smart-contracts/"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aeternity/tutorials/blob/master/how-to-write-unit-test-1.md"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2" y="744575"/>
            <a:ext cx="6331200" cy="16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Decentralized Applications</a:t>
            </a:r>
            <a:endParaRPr sz="36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Blockchain</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3600">
              <a:latin typeface="Times New Roman"/>
              <a:ea typeface="Times New Roman"/>
              <a:cs typeface="Times New Roman"/>
              <a:sym typeface="Times New Roman"/>
            </a:endParaRPr>
          </a:p>
        </p:txBody>
      </p:sp>
      <p:sp>
        <p:nvSpPr>
          <p:cNvPr id="135" name="Google Shape;135;p13"/>
          <p:cNvSpPr txBox="1"/>
          <p:nvPr>
            <p:ph idx="1" type="subTitle"/>
          </p:nvPr>
        </p:nvSpPr>
        <p:spPr>
          <a:xfrm>
            <a:off x="311700" y="236847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Praveen Singh Rathore</a:t>
            </a:r>
            <a:endParaRPr b="1" sz="1800">
              <a:solidFill>
                <a:srgbClr val="FFFFFF"/>
              </a:solidFill>
            </a:endParaRPr>
          </a:p>
          <a:p>
            <a:pPr indent="0" lvl="0" marL="0" rtl="0" algn="r">
              <a:spcBef>
                <a:spcPts val="0"/>
              </a:spcBef>
              <a:spcAft>
                <a:spcPts val="0"/>
              </a:spcAft>
              <a:buNone/>
            </a:pPr>
            <a:r>
              <a:rPr b="1" lang="en" sz="1800">
                <a:solidFill>
                  <a:srgbClr val="FFFFFF"/>
                </a:solidFill>
              </a:rPr>
              <a:t>	20314802717</a:t>
            </a:r>
            <a:endParaRPr b="1" sz="1800">
              <a:solidFill>
                <a:srgbClr val="FFFFFF"/>
              </a:solidFill>
            </a:endParaRPr>
          </a:p>
          <a:p>
            <a:pPr indent="0" lvl="0" marL="0" rtl="0" algn="r">
              <a:spcBef>
                <a:spcPts val="0"/>
              </a:spcBef>
              <a:spcAft>
                <a:spcPts val="0"/>
              </a:spcAft>
              <a:buNone/>
            </a:pPr>
            <a:r>
              <a:rPr b="1" lang="en" sz="1800">
                <a:solidFill>
                  <a:srgbClr val="FFFFFF"/>
                </a:solidFill>
              </a:rPr>
              <a:t>C-5</a:t>
            </a:r>
            <a:endParaRPr b="1" sz="1800">
              <a:solidFill>
                <a:srgbClr val="FFFFFF"/>
              </a:solidFill>
            </a:endParaRPr>
          </a:p>
          <a:p>
            <a:pPr indent="0" lvl="0" marL="0" rtl="0" algn="r">
              <a:spcBef>
                <a:spcPts val="0"/>
              </a:spcBef>
              <a:spcAft>
                <a:spcPts val="0"/>
              </a:spcAft>
              <a:buNone/>
            </a:pPr>
            <a:r>
              <a:rPr b="1" lang="en" sz="1800">
                <a:solidFill>
                  <a:srgbClr val="FFFFFF"/>
                </a:solidFill>
              </a:rPr>
              <a:t>Computer Science Engineering</a:t>
            </a:r>
            <a:endParaRPr b="1" sz="1800">
              <a:solidFill>
                <a:srgbClr val="FFFFFF"/>
              </a:solidFill>
            </a:endParaRPr>
          </a:p>
        </p:txBody>
      </p:sp>
      <p:pic>
        <p:nvPicPr>
          <p:cNvPr id="136" name="Google Shape;136;p13"/>
          <p:cNvPicPr preferRelativeResize="0"/>
          <p:nvPr/>
        </p:nvPicPr>
        <p:blipFill>
          <a:blip r:embed="rId3">
            <a:alphaModFix/>
          </a:blip>
          <a:stretch>
            <a:fillRect/>
          </a:stretch>
        </p:blipFill>
        <p:spPr>
          <a:xfrm>
            <a:off x="7679713" y="66500"/>
            <a:ext cx="1152587" cy="8296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Basic Truffle Commands</a:t>
            </a:r>
            <a:endParaRPr>
              <a:solidFill>
                <a:schemeClr val="accent2"/>
              </a:solidFill>
            </a:endParaRPr>
          </a:p>
          <a:p>
            <a:pPr indent="0" lvl="0" marL="0" rtl="0" algn="l">
              <a:spcBef>
                <a:spcPts val="0"/>
              </a:spcBef>
              <a:spcAft>
                <a:spcPts val="0"/>
              </a:spcAft>
              <a:buNone/>
            </a:pPr>
            <a:r>
              <a:t/>
            </a:r>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FFFFFF"/>
                </a:solidFill>
                <a:latin typeface="Times New Roman"/>
                <a:ea typeface="Times New Roman"/>
                <a:cs typeface="Times New Roman"/>
                <a:sym typeface="Times New Roman"/>
              </a:rPr>
              <a:t>t</a:t>
            </a:r>
            <a:r>
              <a:rPr b="1" lang="en" sz="1400">
                <a:solidFill>
                  <a:srgbClr val="FFFFFF"/>
                </a:solidFill>
                <a:latin typeface="Times New Roman"/>
                <a:ea typeface="Times New Roman"/>
                <a:cs typeface="Times New Roman"/>
                <a:sym typeface="Times New Roman"/>
              </a:rPr>
              <a:t>ruffle init </a:t>
            </a:r>
            <a:r>
              <a:rPr b="1" lang="en" sz="1400">
                <a:solidFill>
                  <a:schemeClr val="accent2"/>
                </a:solidFill>
                <a:latin typeface="Times New Roman"/>
                <a:ea typeface="Times New Roman"/>
                <a:cs typeface="Times New Roman"/>
                <a:sym typeface="Times New Roman"/>
              </a:rPr>
              <a:t>- </a:t>
            </a:r>
            <a:r>
              <a:rPr lang="en" sz="1300">
                <a:solidFill>
                  <a:schemeClr val="accent2"/>
                </a:solidFill>
                <a:latin typeface="Times New Roman"/>
                <a:ea typeface="Times New Roman"/>
                <a:cs typeface="Times New Roman"/>
                <a:sym typeface="Times New Roman"/>
              </a:rPr>
              <a:t>Initializing a template or a base directory structure for a Dapp .</a:t>
            </a:r>
            <a:endParaRPr sz="1300">
              <a:solidFill>
                <a:schemeClr val="accent2"/>
              </a:solidFill>
              <a:latin typeface="Times New Roman"/>
              <a:ea typeface="Times New Roman"/>
              <a:cs typeface="Times New Roman"/>
              <a:sym typeface="Times New Roman"/>
            </a:endParaRPr>
          </a:p>
          <a:p>
            <a:pPr indent="0" lvl="0" marL="0" rtl="0" algn="l">
              <a:spcBef>
                <a:spcPts val="1600"/>
              </a:spcBef>
              <a:spcAft>
                <a:spcPts val="0"/>
              </a:spcAft>
              <a:buNone/>
            </a:pPr>
            <a:r>
              <a:rPr b="1" lang="en" sz="1400">
                <a:solidFill>
                  <a:srgbClr val="FFFFFF"/>
                </a:solidFill>
                <a:latin typeface="Times New Roman"/>
                <a:ea typeface="Times New Roman"/>
                <a:cs typeface="Times New Roman"/>
                <a:sym typeface="Times New Roman"/>
              </a:rPr>
              <a:t>t</a:t>
            </a:r>
            <a:r>
              <a:rPr b="1" lang="en" sz="1400">
                <a:solidFill>
                  <a:srgbClr val="FFFFFF"/>
                </a:solidFill>
                <a:latin typeface="Times New Roman"/>
                <a:ea typeface="Times New Roman"/>
                <a:cs typeface="Times New Roman"/>
                <a:sym typeface="Times New Roman"/>
              </a:rPr>
              <a:t>ruffle compile</a:t>
            </a:r>
            <a:r>
              <a:rPr lang="en" sz="1300">
                <a:solidFill>
                  <a:schemeClr val="accent2"/>
                </a:solidFill>
                <a:latin typeface="Times New Roman"/>
                <a:ea typeface="Times New Roman"/>
                <a:cs typeface="Times New Roman"/>
                <a:sym typeface="Times New Roman"/>
              </a:rPr>
              <a:t> - This command is used smart contract compilation on the truffle Ide using terminal.</a:t>
            </a:r>
            <a:endParaRPr sz="1300">
              <a:solidFill>
                <a:schemeClr val="accent2"/>
              </a:solidFill>
              <a:latin typeface="Times New Roman"/>
              <a:ea typeface="Times New Roman"/>
              <a:cs typeface="Times New Roman"/>
              <a:sym typeface="Times New Roman"/>
            </a:endParaRPr>
          </a:p>
          <a:p>
            <a:pPr indent="0" lvl="0" marL="0" rtl="0" algn="l">
              <a:spcBef>
                <a:spcPts val="1600"/>
              </a:spcBef>
              <a:spcAft>
                <a:spcPts val="0"/>
              </a:spcAft>
              <a:buNone/>
            </a:pPr>
            <a:r>
              <a:rPr b="1" lang="en" sz="1400">
                <a:solidFill>
                  <a:srgbClr val="FFFFFF"/>
                </a:solidFill>
                <a:latin typeface="Times New Roman"/>
                <a:ea typeface="Times New Roman"/>
                <a:cs typeface="Times New Roman"/>
                <a:sym typeface="Times New Roman"/>
              </a:rPr>
              <a:t>t</a:t>
            </a:r>
            <a:r>
              <a:rPr b="1" lang="en" sz="1400">
                <a:solidFill>
                  <a:srgbClr val="FFFFFF"/>
                </a:solidFill>
                <a:latin typeface="Times New Roman"/>
                <a:ea typeface="Times New Roman"/>
                <a:cs typeface="Times New Roman"/>
                <a:sym typeface="Times New Roman"/>
              </a:rPr>
              <a:t>ruffle develop</a:t>
            </a:r>
            <a:r>
              <a:rPr lang="en" sz="1300">
                <a:solidFill>
                  <a:schemeClr val="accent2"/>
                </a:solidFill>
                <a:latin typeface="Times New Roman"/>
                <a:ea typeface="Times New Roman"/>
                <a:cs typeface="Times New Roman"/>
                <a:sym typeface="Times New Roman"/>
              </a:rPr>
              <a:t> -  This command generates a </a:t>
            </a:r>
            <a:r>
              <a:rPr b="1" lang="en" sz="1300">
                <a:solidFill>
                  <a:schemeClr val="accent2"/>
                </a:solidFill>
                <a:latin typeface="Times New Roman"/>
                <a:ea typeface="Times New Roman"/>
                <a:cs typeface="Times New Roman"/>
                <a:sym typeface="Times New Roman"/>
              </a:rPr>
              <a:t>Test Blockchain Server (Accounts)</a:t>
            </a:r>
            <a:r>
              <a:rPr lang="en" sz="1300">
                <a:solidFill>
                  <a:schemeClr val="accent2"/>
                </a:solidFill>
                <a:latin typeface="Times New Roman"/>
                <a:ea typeface="Times New Roman"/>
                <a:cs typeface="Times New Roman"/>
                <a:sym typeface="Times New Roman"/>
              </a:rPr>
              <a:t>.</a:t>
            </a:r>
            <a:endParaRPr sz="1300">
              <a:solidFill>
                <a:schemeClr val="accent2"/>
              </a:solidFill>
              <a:latin typeface="Times New Roman"/>
              <a:ea typeface="Times New Roman"/>
              <a:cs typeface="Times New Roman"/>
              <a:sym typeface="Times New Roman"/>
            </a:endParaRPr>
          </a:p>
          <a:p>
            <a:pPr indent="0" lvl="0" marL="0" rtl="0" algn="l">
              <a:spcBef>
                <a:spcPts val="1600"/>
              </a:spcBef>
              <a:spcAft>
                <a:spcPts val="0"/>
              </a:spcAft>
              <a:buNone/>
            </a:pPr>
            <a:r>
              <a:rPr b="1" lang="en" sz="1400">
                <a:solidFill>
                  <a:srgbClr val="FFFFFF"/>
                </a:solidFill>
                <a:latin typeface="Times New Roman"/>
                <a:ea typeface="Times New Roman"/>
                <a:cs typeface="Times New Roman"/>
                <a:sym typeface="Times New Roman"/>
              </a:rPr>
              <a:t>t</a:t>
            </a:r>
            <a:r>
              <a:rPr b="1" lang="en" sz="1400">
                <a:solidFill>
                  <a:srgbClr val="FFFFFF"/>
                </a:solidFill>
                <a:latin typeface="Times New Roman"/>
                <a:ea typeface="Times New Roman"/>
                <a:cs typeface="Times New Roman"/>
                <a:sym typeface="Times New Roman"/>
              </a:rPr>
              <a:t>ruffle migrate</a:t>
            </a:r>
            <a:r>
              <a:rPr lang="en" sz="1300">
                <a:solidFill>
                  <a:schemeClr val="accent2"/>
                </a:solidFill>
                <a:latin typeface="Times New Roman"/>
                <a:ea typeface="Times New Roman"/>
                <a:cs typeface="Times New Roman"/>
                <a:sym typeface="Times New Roman"/>
              </a:rPr>
              <a:t> - This command is used to </a:t>
            </a:r>
            <a:r>
              <a:rPr b="1" lang="en" sz="1300">
                <a:solidFill>
                  <a:schemeClr val="accent2"/>
                </a:solidFill>
                <a:latin typeface="Times New Roman"/>
                <a:ea typeface="Times New Roman"/>
                <a:cs typeface="Times New Roman"/>
                <a:sym typeface="Times New Roman"/>
              </a:rPr>
              <a:t>Deploy the compiled smart contracts to the test blockchain server</a:t>
            </a:r>
            <a:r>
              <a:rPr lang="en" sz="1300">
                <a:solidFill>
                  <a:schemeClr val="accent2"/>
                </a:solidFill>
                <a:latin typeface="Times New Roman"/>
                <a:ea typeface="Times New Roman"/>
                <a:cs typeface="Times New Roman"/>
                <a:sym typeface="Times New Roman"/>
              </a:rPr>
              <a:t>. Often we use the command </a:t>
            </a:r>
            <a:r>
              <a:rPr b="1" lang="en" sz="1300">
                <a:solidFill>
                  <a:schemeClr val="accent2"/>
                </a:solidFill>
                <a:latin typeface="Times New Roman"/>
                <a:ea typeface="Times New Roman"/>
                <a:cs typeface="Times New Roman"/>
                <a:sym typeface="Times New Roman"/>
              </a:rPr>
              <a:t>truffle migrate--reset </a:t>
            </a:r>
            <a:r>
              <a:rPr lang="en" sz="1300">
                <a:solidFill>
                  <a:schemeClr val="accent2"/>
                </a:solidFill>
                <a:latin typeface="Times New Roman"/>
                <a:ea typeface="Times New Roman"/>
                <a:cs typeface="Times New Roman"/>
                <a:sym typeface="Times New Roman"/>
              </a:rPr>
              <a:t>in order to overwrite any previously migrated contract on to the test server. This being a testing environment overwriting of the smart contract is allowed whereas it cannot be edited, i.e., it is immutable when deployed on a public blockchain.</a:t>
            </a:r>
            <a:endParaRPr sz="1300">
              <a:solidFill>
                <a:schemeClr val="accent2"/>
              </a:solidFill>
              <a:latin typeface="Times New Roman"/>
              <a:ea typeface="Times New Roman"/>
              <a:cs typeface="Times New Roman"/>
              <a:sym typeface="Times New Roman"/>
            </a:endParaRPr>
          </a:p>
          <a:p>
            <a:pPr indent="0" lvl="0" marL="0" rtl="0" algn="l">
              <a:spcBef>
                <a:spcPts val="1600"/>
              </a:spcBef>
              <a:spcAft>
                <a:spcPts val="0"/>
              </a:spcAft>
              <a:buNone/>
            </a:pPr>
            <a:r>
              <a:rPr b="1" lang="en" sz="1400">
                <a:solidFill>
                  <a:srgbClr val="FFFFFF"/>
                </a:solidFill>
                <a:latin typeface="Times New Roman"/>
                <a:ea typeface="Times New Roman"/>
                <a:cs typeface="Times New Roman"/>
                <a:sym typeface="Times New Roman"/>
              </a:rPr>
              <a:t>truffle test </a:t>
            </a:r>
            <a:r>
              <a:rPr b="1" lang="en" sz="1400">
                <a:solidFill>
                  <a:schemeClr val="accent2"/>
                </a:solidFill>
                <a:latin typeface="Times New Roman"/>
                <a:ea typeface="Times New Roman"/>
                <a:cs typeface="Times New Roman"/>
                <a:sym typeface="Times New Roman"/>
              </a:rPr>
              <a:t>- </a:t>
            </a:r>
            <a:r>
              <a:rPr lang="en" sz="1300">
                <a:solidFill>
                  <a:schemeClr val="accent2"/>
                </a:solidFill>
                <a:latin typeface="Times New Roman"/>
                <a:ea typeface="Times New Roman"/>
                <a:cs typeface="Times New Roman"/>
                <a:sym typeface="Times New Roman"/>
              </a:rPr>
              <a:t>This command is used to create a testing environment for the deployed smart contract. A test file containing Positive and Negative tests, in this case coded in Javascript, should existin the base directory of the smart contract.</a:t>
            </a:r>
            <a:endParaRPr sz="1300">
              <a:solidFill>
                <a:schemeClr val="accent2"/>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300">
              <a:solidFill>
                <a:schemeClr val="accent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311700" y="334175"/>
            <a:ext cx="8520600" cy="5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MetaMask</a:t>
            </a:r>
            <a:endParaRPr>
              <a:solidFill>
                <a:schemeClr val="accent2"/>
              </a:solidFill>
            </a:endParaRPr>
          </a:p>
        </p:txBody>
      </p:sp>
      <p:sp>
        <p:nvSpPr>
          <p:cNvPr id="201" name="Google Shape;201;p23"/>
          <p:cNvSpPr txBox="1"/>
          <p:nvPr>
            <p:ph idx="1" type="body"/>
          </p:nvPr>
        </p:nvSpPr>
        <p:spPr>
          <a:xfrm>
            <a:off x="311700" y="966225"/>
            <a:ext cx="8520600" cy="3602700"/>
          </a:xfrm>
          <a:prstGeom prst="rect">
            <a:avLst/>
          </a:prstGeom>
        </p:spPr>
        <p:txBody>
          <a:bodyPr anchorCtr="0" anchor="t" bIns="91425" lIns="91425" spcFirstLastPara="1" rIns="91425" wrap="square" tIns="91425">
            <a:noAutofit/>
          </a:bodyPr>
          <a:lstStyle/>
          <a:p>
            <a:pPr indent="0" lvl="0" marL="0" rtl="0" algn="just">
              <a:lnSpc>
                <a:spcPct val="100000"/>
              </a:lnSpc>
              <a:spcBef>
                <a:spcPts val="1000"/>
              </a:spcBef>
              <a:spcAft>
                <a:spcPts val="0"/>
              </a:spcAft>
              <a:buClr>
                <a:schemeClr val="dk1"/>
              </a:buClr>
              <a:buSzPts val="1100"/>
              <a:buFont typeface="Arial"/>
              <a:buNone/>
            </a:pPr>
            <a:r>
              <a:rPr lang="en" sz="1300">
                <a:solidFill>
                  <a:schemeClr val="accent2"/>
                </a:solidFill>
                <a:latin typeface="Times New Roman"/>
                <a:ea typeface="Times New Roman"/>
                <a:cs typeface="Times New Roman"/>
                <a:sym typeface="Times New Roman"/>
              </a:rPr>
              <a:t>MetaMask is an easy-to-use browser plugin (for Google-Chrome, Firefox and Brave browser), that provides a graphical user interface to make Ethereum transactions. It allows you to run Ethereum DApps on your browser without running a full Ethereum node on your system. Basically, MetaMask acts as a bridge between Ethereum Blockchain and the browser. MetaMask is open-source and provides the following exciting features:</a:t>
            </a:r>
            <a:endParaRPr sz="1300">
              <a:solidFill>
                <a:schemeClr val="accent2"/>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chemeClr val="accent2"/>
              </a:buClr>
              <a:buSzPts val="1300"/>
              <a:buFont typeface="Times New Roman"/>
              <a:buChar char="●"/>
            </a:pPr>
            <a:r>
              <a:rPr lang="en" sz="1300">
                <a:solidFill>
                  <a:schemeClr val="accent2"/>
                </a:solidFill>
                <a:latin typeface="Times New Roman"/>
                <a:ea typeface="Times New Roman"/>
                <a:cs typeface="Times New Roman"/>
                <a:sym typeface="Times New Roman"/>
              </a:rPr>
              <a:t>You can change the code of MetaMask to make it what you want it to be</a:t>
            </a:r>
            <a:endParaRPr sz="1300">
              <a:solidFill>
                <a:schemeClr val="accent2"/>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chemeClr val="accent2"/>
              </a:buClr>
              <a:buSzPts val="1300"/>
              <a:buFont typeface="Times New Roman"/>
              <a:buChar char="●"/>
            </a:pPr>
            <a:r>
              <a:rPr lang="en" sz="1300">
                <a:solidFill>
                  <a:schemeClr val="accent2"/>
                </a:solidFill>
                <a:latin typeface="Times New Roman"/>
                <a:ea typeface="Times New Roman"/>
                <a:cs typeface="Times New Roman"/>
                <a:sym typeface="Times New Roman"/>
              </a:rPr>
              <a:t>Provides built-in coin purchasing</a:t>
            </a:r>
            <a:endParaRPr sz="1300">
              <a:solidFill>
                <a:schemeClr val="accent2"/>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chemeClr val="accent2"/>
              </a:buClr>
              <a:buSzPts val="1300"/>
              <a:buFont typeface="Times New Roman"/>
              <a:buChar char="●"/>
            </a:pPr>
            <a:r>
              <a:rPr lang="en" sz="1300">
                <a:solidFill>
                  <a:schemeClr val="accent2"/>
                </a:solidFill>
                <a:latin typeface="Times New Roman"/>
                <a:ea typeface="Times New Roman"/>
                <a:cs typeface="Times New Roman"/>
                <a:sym typeface="Times New Roman"/>
              </a:rPr>
              <a:t>Local-key Storage</a:t>
            </a:r>
            <a:endParaRPr sz="13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2"/>
              </a:solidFill>
            </a:endParaRPr>
          </a:p>
          <a:p>
            <a:pPr indent="0" lvl="0" marL="0" rtl="0" algn="just">
              <a:lnSpc>
                <a:spcPct val="100000"/>
              </a:lnSpc>
              <a:spcBef>
                <a:spcPts val="1600"/>
              </a:spcBef>
              <a:spcAft>
                <a:spcPts val="0"/>
              </a:spcAft>
              <a:buNone/>
            </a:pPr>
            <a:r>
              <a:rPr lang="en" sz="1300">
                <a:solidFill>
                  <a:schemeClr val="accent2"/>
                </a:solidFill>
                <a:latin typeface="Times New Roman"/>
                <a:ea typeface="Times New Roman"/>
                <a:cs typeface="Times New Roman"/>
                <a:sym typeface="Times New Roman"/>
              </a:rPr>
              <a:t>MetaMask in simple words is basically a wallet. A wallet in</a:t>
            </a:r>
            <a:endParaRPr sz="1300">
              <a:solidFill>
                <a:schemeClr val="accent2"/>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300">
                <a:solidFill>
                  <a:schemeClr val="accent2"/>
                </a:solidFill>
                <a:latin typeface="Times New Roman"/>
                <a:ea typeface="Times New Roman"/>
                <a:cs typeface="Times New Roman"/>
                <a:sym typeface="Times New Roman"/>
              </a:rPr>
              <a:t>Blockchain is used to store the user’s credentials. </a:t>
            </a:r>
            <a:endParaRPr sz="1300">
              <a:solidFill>
                <a:schemeClr val="accent2"/>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chemeClr val="accent2"/>
              </a:solidFill>
            </a:endParaRPr>
          </a:p>
          <a:p>
            <a:pPr indent="0" lvl="0" marL="0" rtl="0" algn="l">
              <a:spcBef>
                <a:spcPts val="1600"/>
              </a:spcBef>
              <a:spcAft>
                <a:spcPts val="0"/>
              </a:spcAft>
              <a:buNone/>
            </a:pPr>
            <a:r>
              <a:t/>
            </a:r>
            <a:endParaRPr sz="1300">
              <a:solidFill>
                <a:schemeClr val="accent2"/>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chemeClr val="accent2"/>
              </a:solidFill>
            </a:endParaRPr>
          </a:p>
        </p:txBody>
      </p:sp>
      <p:pic>
        <p:nvPicPr>
          <p:cNvPr descr="MetaMask Installation - Truffle Ethereum tutorial - Edureka" id="202" name="Google Shape;202;p23"/>
          <p:cNvPicPr preferRelativeResize="0"/>
          <p:nvPr/>
        </p:nvPicPr>
        <p:blipFill>
          <a:blip r:embed="rId3">
            <a:alphaModFix/>
          </a:blip>
          <a:stretch>
            <a:fillRect/>
          </a:stretch>
        </p:blipFill>
        <p:spPr>
          <a:xfrm>
            <a:off x="4518725" y="2516275"/>
            <a:ext cx="4562324" cy="258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4294967295" type="body"/>
          </p:nvPr>
        </p:nvSpPr>
        <p:spPr>
          <a:xfrm>
            <a:off x="311700" y="1108900"/>
            <a:ext cx="8520600" cy="3416400"/>
          </a:xfrm>
          <a:prstGeom prst="rect">
            <a:avLst/>
          </a:prstGeom>
        </p:spPr>
        <p:txBody>
          <a:bodyPr anchorCtr="0" anchor="t" bIns="91425" lIns="91425" spcFirstLastPara="1" rIns="91425" wrap="square" tIns="91425">
            <a:noAutofit/>
          </a:bodyPr>
          <a:lstStyle/>
          <a:p>
            <a:pPr indent="0" lvl="0" marL="1828800" rtl="0" algn="l">
              <a:spcBef>
                <a:spcPts val="0"/>
              </a:spcBef>
              <a:spcAft>
                <a:spcPts val="1600"/>
              </a:spcAft>
              <a:buNone/>
            </a:pPr>
            <a:r>
              <a:rPr b="1" lang="en" sz="7300">
                <a:solidFill>
                  <a:schemeClr val="accent2"/>
                </a:solidFill>
                <a:latin typeface="Times New Roman"/>
                <a:ea typeface="Times New Roman"/>
                <a:cs typeface="Times New Roman"/>
                <a:sym typeface="Times New Roman"/>
              </a:rPr>
              <a:t>ThankYou !!</a:t>
            </a:r>
            <a:endParaRPr b="1" sz="7300">
              <a:solidFill>
                <a:schemeClr val="accent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Contents</a:t>
            </a:r>
            <a:endParaRPr>
              <a:solidFill>
                <a:schemeClr val="accent2"/>
              </a:solidFill>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2"/>
              </a:buClr>
              <a:buSzPts val="1300"/>
              <a:buAutoNum type="arabicPeriod"/>
            </a:pPr>
            <a:r>
              <a:rPr lang="en">
                <a:solidFill>
                  <a:schemeClr val="accent2"/>
                </a:solidFill>
              </a:rPr>
              <a:t>Blockchain</a:t>
            </a:r>
            <a:endParaRPr>
              <a:solidFill>
                <a:schemeClr val="accent2"/>
              </a:solidFill>
            </a:endParaRPr>
          </a:p>
          <a:p>
            <a:pPr indent="-311150" lvl="0" marL="457200" rtl="0" algn="l">
              <a:spcBef>
                <a:spcPts val="0"/>
              </a:spcBef>
              <a:spcAft>
                <a:spcPts val="0"/>
              </a:spcAft>
              <a:buClr>
                <a:schemeClr val="accent2"/>
              </a:buClr>
              <a:buSzPts val="1300"/>
              <a:buAutoNum type="arabicPeriod"/>
            </a:pPr>
            <a:r>
              <a:rPr lang="en">
                <a:solidFill>
                  <a:schemeClr val="accent2"/>
                </a:solidFill>
              </a:rPr>
              <a:t>Types of Blockchain</a:t>
            </a:r>
            <a:endParaRPr>
              <a:solidFill>
                <a:schemeClr val="accent2"/>
              </a:solidFill>
            </a:endParaRPr>
          </a:p>
          <a:p>
            <a:pPr indent="-311150" lvl="0" marL="457200" rtl="0" algn="l">
              <a:spcBef>
                <a:spcPts val="0"/>
              </a:spcBef>
              <a:spcAft>
                <a:spcPts val="0"/>
              </a:spcAft>
              <a:buClr>
                <a:schemeClr val="accent2"/>
              </a:buClr>
              <a:buSzPts val="1300"/>
              <a:buAutoNum type="arabicPeriod"/>
            </a:pPr>
            <a:r>
              <a:rPr lang="en">
                <a:solidFill>
                  <a:schemeClr val="accent2"/>
                </a:solidFill>
              </a:rPr>
              <a:t>Truffle IDE</a:t>
            </a:r>
            <a:endParaRPr>
              <a:solidFill>
                <a:schemeClr val="accent2"/>
              </a:solidFill>
            </a:endParaRPr>
          </a:p>
          <a:p>
            <a:pPr indent="-311150" lvl="0" marL="457200" rtl="0" algn="l">
              <a:spcBef>
                <a:spcPts val="0"/>
              </a:spcBef>
              <a:spcAft>
                <a:spcPts val="0"/>
              </a:spcAft>
              <a:buClr>
                <a:schemeClr val="accent2"/>
              </a:buClr>
              <a:buSzPts val="1300"/>
              <a:buAutoNum type="arabicPeriod"/>
            </a:pPr>
            <a:r>
              <a:rPr lang="en">
                <a:solidFill>
                  <a:schemeClr val="accent2"/>
                </a:solidFill>
              </a:rPr>
              <a:t>Smart Contracts</a:t>
            </a:r>
            <a:endParaRPr>
              <a:solidFill>
                <a:schemeClr val="accent2"/>
              </a:solidFill>
            </a:endParaRPr>
          </a:p>
          <a:p>
            <a:pPr indent="-311150" lvl="0" marL="457200" rtl="0" algn="l">
              <a:spcBef>
                <a:spcPts val="0"/>
              </a:spcBef>
              <a:spcAft>
                <a:spcPts val="0"/>
              </a:spcAft>
              <a:buClr>
                <a:schemeClr val="accent2"/>
              </a:buClr>
              <a:buSzPts val="1300"/>
              <a:buAutoNum type="arabicPeriod"/>
            </a:pPr>
            <a:r>
              <a:rPr lang="en">
                <a:solidFill>
                  <a:schemeClr val="accent2"/>
                </a:solidFill>
              </a:rPr>
              <a:t>Solidity and Remix IDE</a:t>
            </a:r>
            <a:endParaRPr>
              <a:solidFill>
                <a:schemeClr val="accent2"/>
              </a:solidFill>
            </a:endParaRPr>
          </a:p>
          <a:p>
            <a:pPr indent="-311150" lvl="0" marL="457200" rtl="0" algn="l">
              <a:spcBef>
                <a:spcPts val="0"/>
              </a:spcBef>
              <a:spcAft>
                <a:spcPts val="0"/>
              </a:spcAft>
              <a:buClr>
                <a:schemeClr val="accent2"/>
              </a:buClr>
              <a:buSzPts val="1300"/>
              <a:buAutoNum type="arabicPeriod"/>
            </a:pPr>
            <a:r>
              <a:rPr lang="en">
                <a:solidFill>
                  <a:schemeClr val="accent2"/>
                </a:solidFill>
              </a:rPr>
              <a:t>Testing Smart Contracts</a:t>
            </a:r>
            <a:endParaRPr>
              <a:solidFill>
                <a:schemeClr val="accent2"/>
              </a:solidFill>
            </a:endParaRPr>
          </a:p>
          <a:p>
            <a:pPr indent="-311150" lvl="0" marL="457200" rtl="0" algn="l">
              <a:spcBef>
                <a:spcPts val="0"/>
              </a:spcBef>
              <a:spcAft>
                <a:spcPts val="0"/>
              </a:spcAft>
              <a:buClr>
                <a:schemeClr val="accent2"/>
              </a:buClr>
              <a:buSzPts val="1300"/>
              <a:buAutoNum type="arabicPeriod"/>
            </a:pPr>
            <a:r>
              <a:rPr lang="en">
                <a:solidFill>
                  <a:schemeClr val="accent2"/>
                </a:solidFill>
              </a:rPr>
              <a:t>Basic Truffle Commands</a:t>
            </a:r>
            <a:endParaRPr>
              <a:solidFill>
                <a:schemeClr val="accent2"/>
              </a:solidFill>
            </a:endParaRPr>
          </a:p>
          <a:p>
            <a:pPr indent="-311150" lvl="0" marL="457200" rtl="0" algn="l">
              <a:spcBef>
                <a:spcPts val="0"/>
              </a:spcBef>
              <a:spcAft>
                <a:spcPts val="0"/>
              </a:spcAft>
              <a:buClr>
                <a:schemeClr val="accent2"/>
              </a:buClr>
              <a:buSzPts val="1300"/>
              <a:buAutoNum type="arabicPeriod"/>
            </a:pPr>
            <a:r>
              <a:rPr lang="en">
                <a:solidFill>
                  <a:schemeClr val="accent2"/>
                </a:solidFill>
              </a:rPr>
              <a:t>MetaMask</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a:t>
            </a:r>
            <a:endParaRPr/>
          </a:p>
          <a:p>
            <a:pPr indent="0" lvl="0" marL="0" rtl="0" algn="l">
              <a:spcBef>
                <a:spcPts val="0"/>
              </a:spcBef>
              <a:spcAft>
                <a:spcPts val="0"/>
              </a:spcAft>
              <a:buNone/>
            </a:pPr>
            <a:r>
              <a:t/>
            </a:r>
            <a:endParaRPr/>
          </a:p>
        </p:txBody>
      </p:sp>
      <p:sp>
        <p:nvSpPr>
          <p:cNvPr id="148" name="Google Shape;148;p15"/>
          <p:cNvSpPr txBox="1"/>
          <p:nvPr>
            <p:ph idx="1" type="body"/>
          </p:nvPr>
        </p:nvSpPr>
        <p:spPr>
          <a:xfrm>
            <a:off x="1297500" y="1527375"/>
            <a:ext cx="7038900" cy="2911200"/>
          </a:xfrm>
          <a:prstGeom prst="rect">
            <a:avLst/>
          </a:prstGeom>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lang="en" sz="1200">
                <a:solidFill>
                  <a:schemeClr val="accent2"/>
                </a:solidFill>
                <a:latin typeface="Times New Roman"/>
                <a:ea typeface="Times New Roman"/>
                <a:cs typeface="Times New Roman"/>
                <a:sym typeface="Times New Roman"/>
              </a:rPr>
              <a:t>A blockchain is, in the simplest of terms, a time-stamped series of immutable record of data that is managed by a cluster of computers not owned by any single entity. Each of these blocks of data (i.e. block) are secured and bound to each other using cryptographic principles (i.e. chain).</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200">
                <a:solidFill>
                  <a:schemeClr val="accent2"/>
                </a:solidFill>
                <a:latin typeface="Times New Roman"/>
                <a:ea typeface="Times New Roman"/>
                <a:cs typeface="Times New Roman"/>
                <a:sym typeface="Times New Roman"/>
              </a:rPr>
              <a:t>The blockchain network has no central authority — it is the very definition of a democratized system. Since it is a shared and immutable ledger, the information in it is open for anyone and everyone to see. Hence, anything that is built on the blockchain is by its very nature transparent and everyone involved is accountable for their actions.</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sz="1300">
                <a:solidFill>
                  <a:schemeClr val="dk1"/>
                </a:solidFill>
                <a:latin typeface="Times New Roman"/>
                <a:ea typeface="Times New Roman"/>
                <a:cs typeface="Times New Roman"/>
                <a:sym typeface="Times New Roman"/>
              </a:rPr>
              <a:t>The Three Pillars of Blockchain Technology</a:t>
            </a:r>
            <a:endParaRPr b="1" sz="130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200">
                <a:solidFill>
                  <a:schemeClr val="dk1"/>
                </a:solidFill>
                <a:latin typeface="Times New Roman"/>
                <a:ea typeface="Times New Roman"/>
                <a:cs typeface="Times New Roman"/>
                <a:sym typeface="Times New Roman"/>
              </a:rPr>
              <a:t>The three main properties of Blockchain Technology which has helped it gain widespread acclaim are as follows:</a:t>
            </a:r>
            <a:endParaRPr sz="1200">
              <a:solidFill>
                <a:schemeClr val="dk1"/>
              </a:solidFill>
              <a:latin typeface="Times New Roman"/>
              <a:ea typeface="Times New Roman"/>
              <a:cs typeface="Times New Roman"/>
              <a:sym typeface="Times New Roman"/>
            </a:endParaRPr>
          </a:p>
          <a:p>
            <a:pPr indent="-304800" lvl="0" marL="457200" rtl="0" algn="just">
              <a:lnSpc>
                <a:spcPct val="100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Decentralization</a:t>
            </a:r>
            <a:endParaRPr sz="1200">
              <a:solidFill>
                <a:schemeClr val="dk1"/>
              </a:solidFill>
              <a:latin typeface="Times New Roman"/>
              <a:ea typeface="Times New Roman"/>
              <a:cs typeface="Times New Roman"/>
              <a:sym typeface="Times New Roman"/>
            </a:endParaRPr>
          </a:p>
          <a:p>
            <a:pPr indent="-304800" lvl="0" marL="457200" rtl="0" algn="just">
              <a:lnSpc>
                <a:spcPct val="100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Transparency                         </a:t>
            </a:r>
            <a:endParaRPr sz="1200">
              <a:solidFill>
                <a:schemeClr val="dk1"/>
              </a:solidFill>
              <a:latin typeface="Times New Roman"/>
              <a:ea typeface="Times New Roman"/>
              <a:cs typeface="Times New Roman"/>
              <a:sym typeface="Times New Roman"/>
            </a:endParaRPr>
          </a:p>
          <a:p>
            <a:pPr indent="-304800" lvl="0" marL="457200" rtl="0" algn="just">
              <a:lnSpc>
                <a:spcPct val="100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Immutability</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solidFill>
                <a:srgbClr val="4C1130"/>
              </a:solidFill>
            </a:endParaRPr>
          </a:p>
        </p:txBody>
      </p:sp>
      <p:pic>
        <p:nvPicPr>
          <p:cNvPr descr="blockchain" id="149" name="Google Shape;149;p15"/>
          <p:cNvPicPr preferRelativeResize="0"/>
          <p:nvPr/>
        </p:nvPicPr>
        <p:blipFill>
          <a:blip r:embed="rId3">
            <a:alphaModFix/>
          </a:blip>
          <a:stretch>
            <a:fillRect/>
          </a:stretch>
        </p:blipFill>
        <p:spPr>
          <a:xfrm>
            <a:off x="2072425" y="3645875"/>
            <a:ext cx="5594350" cy="119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311700" y="254400"/>
            <a:ext cx="8520600" cy="7632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solidFill>
                  <a:schemeClr val="accent2"/>
                </a:solidFill>
              </a:rPr>
              <a:t>Types Of Blockchain</a:t>
            </a:r>
            <a:endParaRPr>
              <a:solidFill>
                <a:schemeClr val="accent2"/>
              </a:solidFill>
            </a:endParaRPr>
          </a:p>
        </p:txBody>
      </p:sp>
      <p:sp>
        <p:nvSpPr>
          <p:cNvPr id="160" name="Google Shape;160;p17"/>
          <p:cNvSpPr txBox="1"/>
          <p:nvPr>
            <p:ph idx="1" type="body"/>
          </p:nvPr>
        </p:nvSpPr>
        <p:spPr>
          <a:xfrm>
            <a:off x="311700" y="930125"/>
            <a:ext cx="8520600" cy="3638700"/>
          </a:xfrm>
          <a:prstGeom prst="rect">
            <a:avLst/>
          </a:prstGeom>
        </p:spPr>
        <p:txBody>
          <a:bodyPr anchorCtr="0" anchor="t" bIns="91425" lIns="91425" spcFirstLastPara="1" rIns="91425" wrap="square" tIns="91425">
            <a:noAutofit/>
          </a:bodyPr>
          <a:lstStyle/>
          <a:p>
            <a:pPr indent="9525" lvl="0" marL="904875" rtl="0" algn="l">
              <a:lnSpc>
                <a:spcPct val="150000"/>
              </a:lnSpc>
              <a:spcBef>
                <a:spcPts val="1000"/>
              </a:spcBef>
              <a:spcAft>
                <a:spcPts val="0"/>
              </a:spcAft>
              <a:buClr>
                <a:schemeClr val="dk1"/>
              </a:buClr>
              <a:buSzPts val="1100"/>
              <a:buFont typeface="Arial"/>
              <a:buNone/>
            </a:pPr>
            <a:r>
              <a:rPr lang="en" sz="1100">
                <a:solidFill>
                  <a:schemeClr val="accent2"/>
                </a:solidFill>
                <a:latin typeface="Open Sans"/>
                <a:ea typeface="Open Sans"/>
                <a:cs typeface="Open Sans"/>
                <a:sym typeface="Open Sans"/>
              </a:rPr>
              <a:t>There are basically two types of blockchains-</a:t>
            </a:r>
            <a:endParaRPr sz="1100">
              <a:solidFill>
                <a:schemeClr val="accent2"/>
              </a:solidFill>
              <a:latin typeface="Open Sans"/>
              <a:ea typeface="Open Sans"/>
              <a:cs typeface="Open Sans"/>
              <a:sym typeface="Open Sans"/>
            </a:endParaRPr>
          </a:p>
          <a:p>
            <a:pPr indent="0" lvl="0" marL="0" rtl="0" algn="just">
              <a:lnSpc>
                <a:spcPct val="100000"/>
              </a:lnSpc>
              <a:spcBef>
                <a:spcPts val="1000"/>
              </a:spcBef>
              <a:spcAft>
                <a:spcPts val="0"/>
              </a:spcAft>
              <a:buClr>
                <a:schemeClr val="dk1"/>
              </a:buClr>
              <a:buSzPts val="1100"/>
              <a:buFont typeface="Arial"/>
              <a:buNone/>
            </a:pPr>
            <a:r>
              <a:rPr b="1" lang="en" sz="1200">
                <a:solidFill>
                  <a:srgbClr val="FFFFFF"/>
                </a:solidFill>
                <a:latin typeface="Times New Roman"/>
                <a:ea typeface="Times New Roman"/>
                <a:cs typeface="Times New Roman"/>
                <a:sym typeface="Times New Roman"/>
              </a:rPr>
              <a:t>Public Blockchain</a:t>
            </a:r>
            <a:r>
              <a:rPr lang="en" sz="1200">
                <a:solidFill>
                  <a:schemeClr val="accent2"/>
                </a:solidFill>
                <a:latin typeface="Times New Roman"/>
                <a:ea typeface="Times New Roman"/>
                <a:cs typeface="Times New Roman"/>
                <a:sym typeface="Times New Roman"/>
              </a:rPr>
              <a:t> </a:t>
            </a:r>
            <a:r>
              <a:rPr lang="en" sz="1300">
                <a:solidFill>
                  <a:schemeClr val="accent2"/>
                </a:solidFill>
                <a:latin typeface="Times New Roman"/>
                <a:ea typeface="Times New Roman"/>
                <a:cs typeface="Times New Roman"/>
                <a:sym typeface="Times New Roman"/>
              </a:rPr>
              <a:t>like </a:t>
            </a:r>
            <a:r>
              <a:rPr lang="en" sz="1300">
                <a:solidFill>
                  <a:srgbClr val="FFFFFF"/>
                </a:solidFill>
                <a:latin typeface="Times New Roman"/>
                <a:ea typeface="Times New Roman"/>
                <a:cs typeface="Times New Roman"/>
                <a:sym typeface="Times New Roman"/>
              </a:rPr>
              <a:t>Ethereum </a:t>
            </a:r>
            <a:r>
              <a:rPr lang="en" sz="1300">
                <a:solidFill>
                  <a:schemeClr val="accent2"/>
                </a:solidFill>
                <a:latin typeface="Times New Roman"/>
                <a:ea typeface="Times New Roman"/>
                <a:cs typeface="Times New Roman"/>
                <a:sym typeface="Times New Roman"/>
              </a:rPr>
              <a:t>and </a:t>
            </a:r>
            <a:r>
              <a:rPr lang="en" sz="1300">
                <a:solidFill>
                  <a:srgbClr val="FFFFFF"/>
                </a:solidFill>
                <a:latin typeface="Times New Roman"/>
                <a:ea typeface="Times New Roman"/>
                <a:cs typeface="Times New Roman"/>
                <a:sym typeface="Times New Roman"/>
              </a:rPr>
              <a:t>Bitcoin</a:t>
            </a:r>
            <a:r>
              <a:rPr lang="en" sz="1300">
                <a:solidFill>
                  <a:schemeClr val="accent2"/>
                </a:solidFill>
                <a:latin typeface="Open Sans"/>
                <a:ea typeface="Open Sans"/>
                <a:cs typeface="Open Sans"/>
                <a:sym typeface="Open Sans"/>
              </a:rPr>
              <a:t>.</a:t>
            </a:r>
            <a:r>
              <a:rPr lang="en" sz="1300">
                <a:solidFill>
                  <a:schemeClr val="accent2"/>
                </a:solidFill>
                <a:latin typeface="Times New Roman"/>
                <a:ea typeface="Times New Roman"/>
                <a:cs typeface="Times New Roman"/>
                <a:sym typeface="Times New Roman"/>
              </a:rPr>
              <a:t> In the pursuit of decentralization, public blockchains are completely open and allow anyone to participate by verifying or adding data to the blockchain (a process called </a:t>
            </a:r>
            <a:r>
              <a:rPr b="1" lang="en" sz="1300">
                <a:solidFill>
                  <a:schemeClr val="accent2"/>
                </a:solidFill>
                <a:latin typeface="Times New Roman"/>
                <a:ea typeface="Times New Roman"/>
                <a:cs typeface="Times New Roman"/>
                <a:sym typeface="Times New Roman"/>
              </a:rPr>
              <a:t>'mining</a:t>
            </a:r>
            <a:r>
              <a:rPr lang="en" sz="1300">
                <a:solidFill>
                  <a:schemeClr val="accent2"/>
                </a:solidFill>
                <a:latin typeface="Times New Roman"/>
                <a:ea typeface="Times New Roman"/>
                <a:cs typeface="Times New Roman"/>
                <a:sym typeface="Times New Roman"/>
              </a:rPr>
              <a:t>').</a:t>
            </a:r>
            <a:endParaRPr sz="1300">
              <a:solidFill>
                <a:schemeClr val="accent2"/>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b="1" lang="en" sz="1200">
                <a:solidFill>
                  <a:schemeClr val="accent2"/>
                </a:solidFill>
                <a:latin typeface="Times New Roman"/>
                <a:ea typeface="Times New Roman"/>
                <a:cs typeface="Times New Roman"/>
                <a:sym typeface="Times New Roman"/>
              </a:rPr>
              <a:t>Private Blockchain</a:t>
            </a:r>
            <a:r>
              <a:rPr lang="en" sz="1200">
                <a:solidFill>
                  <a:schemeClr val="accent2"/>
                </a:solidFill>
                <a:latin typeface="Times New Roman"/>
                <a:ea typeface="Times New Roman"/>
                <a:cs typeface="Times New Roman"/>
                <a:sym typeface="Times New Roman"/>
              </a:rPr>
              <a:t> l</a:t>
            </a:r>
            <a:r>
              <a:rPr lang="en" sz="1300">
                <a:solidFill>
                  <a:schemeClr val="accent2"/>
                </a:solidFill>
                <a:latin typeface="Times New Roman"/>
                <a:ea typeface="Times New Roman"/>
                <a:cs typeface="Times New Roman"/>
                <a:sym typeface="Times New Roman"/>
              </a:rPr>
              <a:t>ike Hyperledger and R3 Corda. For participation in Private Blockchain a </a:t>
            </a:r>
            <a:r>
              <a:rPr b="1" lang="en" sz="1300">
                <a:solidFill>
                  <a:schemeClr val="accent2"/>
                </a:solidFill>
                <a:latin typeface="Times New Roman"/>
                <a:ea typeface="Times New Roman"/>
                <a:cs typeface="Times New Roman"/>
                <a:sym typeface="Times New Roman"/>
              </a:rPr>
              <a:t>Membership</a:t>
            </a:r>
            <a:r>
              <a:rPr b="1" lang="en" sz="1300">
                <a:solidFill>
                  <a:schemeClr val="accent2"/>
                </a:solidFill>
                <a:latin typeface="Times New Roman"/>
                <a:ea typeface="Times New Roman"/>
                <a:cs typeface="Times New Roman"/>
                <a:sym typeface="Times New Roman"/>
              </a:rPr>
              <a:t> Service </a:t>
            </a:r>
            <a:r>
              <a:rPr lang="en" sz="1300">
                <a:solidFill>
                  <a:schemeClr val="accent2"/>
                </a:solidFill>
                <a:latin typeface="Times New Roman"/>
                <a:ea typeface="Times New Roman"/>
                <a:cs typeface="Times New Roman"/>
                <a:sym typeface="Times New Roman"/>
              </a:rPr>
              <a:t>is</a:t>
            </a:r>
            <a:r>
              <a:rPr lang="en" sz="1300">
                <a:solidFill>
                  <a:schemeClr val="dk1"/>
                </a:solidFill>
                <a:latin typeface="Times New Roman"/>
                <a:ea typeface="Times New Roman"/>
                <a:cs typeface="Times New Roman"/>
                <a:sym typeface="Times New Roman"/>
              </a:rPr>
              <a:t> required.</a:t>
            </a:r>
            <a:endParaRPr sz="11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t/>
            </a:r>
            <a:endParaRPr sz="1100">
              <a:solidFill>
                <a:schemeClr val="dk1"/>
              </a:solidFill>
              <a:latin typeface="Open Sans"/>
              <a:ea typeface="Open Sans"/>
              <a:cs typeface="Open Sans"/>
              <a:sym typeface="Open Sans"/>
            </a:endParaRPr>
          </a:p>
          <a:p>
            <a:pPr indent="0" lvl="0" marL="0" rtl="0" algn="l">
              <a:spcBef>
                <a:spcPts val="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4619850" y="2379450"/>
            <a:ext cx="2632173" cy="2716349"/>
          </a:xfrm>
          <a:prstGeom prst="rect">
            <a:avLst/>
          </a:prstGeom>
          <a:noFill/>
          <a:ln>
            <a:noFill/>
          </a:ln>
        </p:spPr>
      </p:pic>
      <p:pic>
        <p:nvPicPr>
          <p:cNvPr id="162" name="Google Shape;162;p17"/>
          <p:cNvPicPr preferRelativeResize="0"/>
          <p:nvPr/>
        </p:nvPicPr>
        <p:blipFill>
          <a:blip r:embed="rId4">
            <a:alphaModFix/>
          </a:blip>
          <a:stretch>
            <a:fillRect/>
          </a:stretch>
        </p:blipFill>
        <p:spPr>
          <a:xfrm>
            <a:off x="1743950" y="2379450"/>
            <a:ext cx="2691224" cy="2716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Truffle IDE</a:t>
            </a:r>
            <a:endParaRPr>
              <a:solidFill>
                <a:schemeClr val="accent2"/>
              </a:solidFill>
            </a:endParaRPr>
          </a:p>
        </p:txBody>
      </p:sp>
      <p:sp>
        <p:nvSpPr>
          <p:cNvPr id="168" name="Google Shape;168;p18"/>
          <p:cNvSpPr txBox="1"/>
          <p:nvPr>
            <p:ph idx="1" type="body"/>
          </p:nvPr>
        </p:nvSpPr>
        <p:spPr>
          <a:xfrm>
            <a:off x="311700" y="11047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sz="1400">
              <a:solidFill>
                <a:schemeClr val="accent2"/>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400">
                <a:solidFill>
                  <a:schemeClr val="accent2"/>
                </a:solidFill>
                <a:latin typeface="Times New Roman"/>
                <a:ea typeface="Times New Roman"/>
                <a:cs typeface="Times New Roman"/>
                <a:sym typeface="Times New Roman"/>
              </a:rPr>
              <a:t>It is a Development Environment, Testing Framework and Asset pipeline for Ethereum Blockchains.</a:t>
            </a:r>
            <a:endParaRPr sz="1400">
              <a:solidFill>
                <a:schemeClr val="accent2"/>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400">
                <a:solidFill>
                  <a:schemeClr val="accent2"/>
                </a:solidFill>
                <a:highlight>
                  <a:srgbClr val="FFFFFF"/>
                </a:highlight>
              </a:rPr>
              <a:t> </a:t>
            </a:r>
            <a:r>
              <a:rPr lang="en" sz="1400">
                <a:solidFill>
                  <a:schemeClr val="accent2"/>
                </a:solidFill>
                <a:latin typeface="Times New Roman"/>
                <a:ea typeface="Times New Roman"/>
                <a:cs typeface="Times New Roman"/>
                <a:sym typeface="Times New Roman"/>
              </a:rPr>
              <a:t>With Truffle, you get: Built-in smart contract compilation, linking, deployment and binary management.</a:t>
            </a:r>
            <a:endParaRPr sz="1400">
              <a:solidFill>
                <a:schemeClr val="accent2"/>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400">
                <a:solidFill>
                  <a:schemeClr val="accent2"/>
                </a:solidFill>
                <a:latin typeface="Times New Roman"/>
                <a:ea typeface="Times New Roman"/>
                <a:cs typeface="Times New Roman"/>
                <a:sym typeface="Times New Roman"/>
              </a:rPr>
              <a:t>Steps for development of Decentralized Applications.</a:t>
            </a:r>
            <a:endParaRPr sz="1400">
              <a:solidFill>
                <a:schemeClr val="accent2"/>
              </a:solidFill>
              <a:latin typeface="Times New Roman"/>
              <a:ea typeface="Times New Roman"/>
              <a:cs typeface="Times New Roman"/>
              <a:sym typeface="Times New Roman"/>
            </a:endParaRPr>
          </a:p>
          <a:p>
            <a:pPr indent="-317500" lvl="0" marL="457200" rtl="0" algn="just">
              <a:lnSpc>
                <a:spcPct val="100000"/>
              </a:lnSpc>
              <a:spcBef>
                <a:spcPts val="1600"/>
              </a:spcBef>
              <a:spcAft>
                <a:spcPts val="0"/>
              </a:spcAft>
              <a:buClr>
                <a:schemeClr val="accent2"/>
              </a:buClr>
              <a:buSzPts val="1400"/>
              <a:buFont typeface="Times New Roman"/>
              <a:buChar char="●"/>
            </a:pPr>
            <a:r>
              <a:rPr lang="en" sz="1400">
                <a:solidFill>
                  <a:schemeClr val="accent2"/>
                </a:solidFill>
                <a:latin typeface="Times New Roman"/>
                <a:ea typeface="Times New Roman"/>
                <a:cs typeface="Times New Roman"/>
                <a:sym typeface="Times New Roman"/>
              </a:rPr>
              <a:t>Install Truffle IDE on your system.</a:t>
            </a:r>
            <a:endParaRPr sz="1400">
              <a:solidFill>
                <a:schemeClr val="accent2"/>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accent2"/>
              </a:buClr>
              <a:buSzPts val="1400"/>
              <a:buFont typeface="Times New Roman"/>
              <a:buChar char="●"/>
            </a:pPr>
            <a:r>
              <a:rPr lang="en" sz="1400">
                <a:solidFill>
                  <a:schemeClr val="accent2"/>
                </a:solidFill>
                <a:latin typeface="Times New Roman"/>
                <a:ea typeface="Times New Roman"/>
                <a:cs typeface="Times New Roman"/>
                <a:sym typeface="Times New Roman"/>
              </a:rPr>
              <a:t>Create Smart Contracts in Solidity using Remix IDE.</a:t>
            </a:r>
            <a:endParaRPr sz="1400">
              <a:solidFill>
                <a:schemeClr val="accent2"/>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accent2"/>
              </a:buClr>
              <a:buSzPts val="1400"/>
              <a:buFont typeface="Times New Roman"/>
              <a:buChar char="●"/>
            </a:pPr>
            <a:r>
              <a:rPr lang="en" sz="1400">
                <a:solidFill>
                  <a:schemeClr val="accent2"/>
                </a:solidFill>
                <a:latin typeface="Times New Roman"/>
                <a:ea typeface="Times New Roman"/>
                <a:cs typeface="Times New Roman"/>
                <a:sym typeface="Times New Roman"/>
              </a:rPr>
              <a:t>Create a Test file for your smart contract.</a:t>
            </a:r>
            <a:endParaRPr sz="1400">
              <a:solidFill>
                <a:schemeClr val="accent2"/>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accent2"/>
              </a:buClr>
              <a:buSzPts val="1400"/>
              <a:buFont typeface="Times New Roman"/>
              <a:buChar char="●"/>
            </a:pPr>
            <a:r>
              <a:rPr lang="en" sz="1400">
                <a:solidFill>
                  <a:schemeClr val="accent2"/>
                </a:solidFill>
                <a:latin typeface="Times New Roman"/>
                <a:ea typeface="Times New Roman"/>
                <a:cs typeface="Times New Roman"/>
                <a:sym typeface="Times New Roman"/>
              </a:rPr>
              <a:t>Perform Smart contract testing </a:t>
            </a:r>
            <a:endParaRPr sz="1400">
              <a:solidFill>
                <a:schemeClr val="accent2"/>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accent2"/>
              </a:buClr>
              <a:buSzPts val="1400"/>
              <a:buFont typeface="Times New Roman"/>
              <a:buChar char="●"/>
            </a:pPr>
            <a:r>
              <a:rPr lang="en" sz="1400">
                <a:solidFill>
                  <a:schemeClr val="accent2"/>
                </a:solidFill>
                <a:latin typeface="Times New Roman"/>
                <a:ea typeface="Times New Roman"/>
                <a:cs typeface="Times New Roman"/>
                <a:sym typeface="Times New Roman"/>
              </a:rPr>
              <a:t>Install MetaMask plug-in on your browser.</a:t>
            </a:r>
            <a:endParaRPr sz="1400">
              <a:solidFill>
                <a:schemeClr val="accent2"/>
              </a:solidFill>
              <a:latin typeface="Times New Roman"/>
              <a:ea typeface="Times New Roman"/>
              <a:cs typeface="Times New Roman"/>
              <a:sym typeface="Times New Roman"/>
            </a:endParaRPr>
          </a:p>
          <a:p>
            <a:pPr indent="0" lvl="0" marL="457200" rtl="0" algn="just">
              <a:lnSpc>
                <a:spcPct val="100000"/>
              </a:lnSpc>
              <a:spcBef>
                <a:spcPts val="1600"/>
              </a:spcBef>
              <a:spcAft>
                <a:spcPts val="0"/>
              </a:spcAft>
              <a:buNone/>
            </a:pPr>
            <a:r>
              <a:t/>
            </a:r>
            <a:endParaRPr sz="1400">
              <a:solidFill>
                <a:schemeClr val="accent2"/>
              </a:solidFill>
              <a:latin typeface="Times New Roman"/>
              <a:ea typeface="Times New Roman"/>
              <a:cs typeface="Times New Roman"/>
              <a:sym typeface="Times New Roman"/>
            </a:endParaRPr>
          </a:p>
          <a:p>
            <a:pPr indent="0" lvl="0" marL="457200" rtl="0" algn="just">
              <a:lnSpc>
                <a:spcPct val="100000"/>
              </a:lnSpc>
              <a:spcBef>
                <a:spcPts val="1600"/>
              </a:spcBef>
              <a:spcAft>
                <a:spcPts val="1600"/>
              </a:spcAft>
              <a:buNone/>
            </a:pPr>
            <a:r>
              <a:t/>
            </a:r>
            <a:endParaRPr sz="1400">
              <a:solidFill>
                <a:schemeClr val="accent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311700" y="152550"/>
            <a:ext cx="8520600" cy="6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Contracts</a:t>
            </a:r>
            <a:endParaRPr/>
          </a:p>
          <a:p>
            <a:pPr indent="0" lvl="0" marL="0" rtl="0" algn="l">
              <a:spcBef>
                <a:spcPts val="0"/>
              </a:spcBef>
              <a:spcAft>
                <a:spcPts val="0"/>
              </a:spcAft>
              <a:buNone/>
            </a:pPr>
            <a:r>
              <a:t/>
            </a:r>
            <a:endParaRPr/>
          </a:p>
        </p:txBody>
      </p:sp>
      <p:sp>
        <p:nvSpPr>
          <p:cNvPr id="174" name="Google Shape;174;p19"/>
          <p:cNvSpPr txBox="1"/>
          <p:nvPr>
            <p:ph idx="1" type="body"/>
          </p:nvPr>
        </p:nvSpPr>
        <p:spPr>
          <a:xfrm>
            <a:off x="311700" y="794975"/>
            <a:ext cx="8520600" cy="3774000"/>
          </a:xfrm>
          <a:prstGeom prst="rect">
            <a:avLst/>
          </a:prstGeom>
        </p:spPr>
        <p:txBody>
          <a:bodyPr anchorCtr="0" anchor="t" bIns="91425" lIns="91425" spcFirstLastPara="1" rIns="91425" wrap="square" tIns="91425">
            <a:noAutofit/>
          </a:bodyPr>
          <a:lstStyle/>
          <a:p>
            <a:pPr indent="0" lvl="0" marL="0" rtl="0" algn="just">
              <a:lnSpc>
                <a:spcPct val="100000"/>
              </a:lnSpc>
              <a:spcBef>
                <a:spcPts val="1000"/>
              </a:spcBef>
              <a:spcAft>
                <a:spcPts val="0"/>
              </a:spcAft>
              <a:buClr>
                <a:schemeClr val="dk1"/>
              </a:buClr>
              <a:buSzPts val="1100"/>
              <a:buFont typeface="Arial"/>
              <a:buNone/>
            </a:pPr>
            <a:r>
              <a:rPr lang="en" sz="1400" u="sng">
                <a:solidFill>
                  <a:srgbClr val="FFFFFF"/>
                </a:solidFill>
                <a:latin typeface="Times New Roman"/>
                <a:ea typeface="Times New Roman"/>
                <a:cs typeface="Times New Roman"/>
                <a:sym typeface="Times New Roman"/>
                <a:hlinkClick r:id="rId3">
                  <a:extLst>
                    <a:ext uri="{A12FA001-AC4F-418D-AE19-62706E023703}">
                      <ahyp:hlinkClr val="tx"/>
                    </a:ext>
                  </a:extLst>
                </a:hlinkClick>
              </a:rPr>
              <a:t>Smart contracts</a:t>
            </a:r>
            <a:r>
              <a:rPr lang="en" sz="1400">
                <a:solidFill>
                  <a:schemeClr val="accent2"/>
                </a:solidFill>
                <a:latin typeface="Times New Roman"/>
                <a:ea typeface="Times New Roman"/>
                <a:cs typeface="Times New Roman"/>
                <a:sym typeface="Times New Roman"/>
              </a:rPr>
              <a:t> are a term that was coined by Nick Szabo in 1994. Smart contracts are the programs that we write on the blockchain and let us interact with it. The most powerful feature of a smart contract is the fact that once it is deployed on to the blockchain, it is immutable and you cannot go back and edit the programs.</a:t>
            </a:r>
            <a:r>
              <a:rPr lang="en" sz="1200">
                <a:solidFill>
                  <a:schemeClr val="accent2"/>
                </a:solidFill>
                <a:latin typeface="Times New Roman"/>
                <a:ea typeface="Times New Roman"/>
                <a:cs typeface="Times New Roman"/>
                <a:sym typeface="Times New Roman"/>
              </a:rPr>
              <a:t> </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t/>
            </a:r>
            <a:endParaRPr sz="1200">
              <a:solidFill>
                <a:schemeClr val="accent2"/>
              </a:solidFill>
              <a:latin typeface="Times New Roman"/>
              <a:ea typeface="Times New Roman"/>
              <a:cs typeface="Times New Roman"/>
              <a:sym typeface="Times New Roman"/>
            </a:endParaRPr>
          </a:p>
        </p:txBody>
      </p:sp>
      <p:pic>
        <p:nvPicPr>
          <p:cNvPr descr="What are smart contract. A beginners guide" id="175" name="Google Shape;175;p19"/>
          <p:cNvPicPr preferRelativeResize="0"/>
          <p:nvPr/>
        </p:nvPicPr>
        <p:blipFill>
          <a:blip r:embed="rId4">
            <a:alphaModFix/>
          </a:blip>
          <a:stretch>
            <a:fillRect/>
          </a:stretch>
        </p:blipFill>
        <p:spPr>
          <a:xfrm>
            <a:off x="2397312" y="1953100"/>
            <a:ext cx="4349374" cy="306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111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Solidity and Remix IDE</a:t>
            </a:r>
            <a:endParaRPr/>
          </a:p>
          <a:p>
            <a:pPr indent="0" lvl="0" marL="0" rtl="0" algn="l">
              <a:spcBef>
                <a:spcPts val="0"/>
              </a:spcBef>
              <a:spcAft>
                <a:spcPts val="0"/>
              </a:spcAft>
              <a:buNone/>
            </a:pPr>
            <a:r>
              <a:t/>
            </a:r>
            <a:endParaRPr/>
          </a:p>
        </p:txBody>
      </p:sp>
      <p:sp>
        <p:nvSpPr>
          <p:cNvPr id="181" name="Google Shape;181;p20"/>
          <p:cNvSpPr txBox="1"/>
          <p:nvPr>
            <p:ph idx="1" type="body"/>
          </p:nvPr>
        </p:nvSpPr>
        <p:spPr>
          <a:xfrm>
            <a:off x="311700" y="683850"/>
            <a:ext cx="8520600" cy="3885000"/>
          </a:xfrm>
          <a:prstGeom prst="rect">
            <a:avLst/>
          </a:prstGeom>
        </p:spPr>
        <p:txBody>
          <a:bodyPr anchorCtr="0" anchor="t" bIns="91425" lIns="91425" spcFirstLastPara="1" rIns="91425" wrap="square" tIns="91425">
            <a:noAutofit/>
          </a:bodyPr>
          <a:lstStyle/>
          <a:p>
            <a:pPr indent="9525" lvl="0" marL="904875" rtl="0" algn="just">
              <a:lnSpc>
                <a:spcPct val="100000"/>
              </a:lnSpc>
              <a:spcBef>
                <a:spcPts val="100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The ethereum foundation has released a cloud based IDE called Remix that is a simple way to get started.You see a screen on the left that lets you write code. The right hand side lets you deploy your code on the blockchain and lets you interact with the functions that you have written.</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The simplest thing to do in any programming language is declare and write variables so let's see an example of how to do that: </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pragma solidity ^0.4.0;</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contract SimpleStorage {</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   uint storedData;</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   function set(uint x) {</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       storedData = x;</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   }</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   function get() constant returns (uint retVal) {</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       return storedData;</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   }</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a:t>
            </a:r>
            <a:endParaRPr sz="1200">
              <a:solidFill>
                <a:schemeClr val="accent2"/>
              </a:solidFill>
              <a:latin typeface="Times New Roman"/>
              <a:ea typeface="Times New Roman"/>
              <a:cs typeface="Times New Roman"/>
              <a:sym typeface="Times New Roman"/>
            </a:endParaRPr>
          </a:p>
          <a:p>
            <a:pPr indent="0" lvl="0" marL="0" rtl="0" algn="l">
              <a:spcBef>
                <a:spcPts val="0"/>
              </a:spcBef>
              <a:spcAft>
                <a:spcPts val="1600"/>
              </a:spcAft>
              <a:buNone/>
            </a:pPr>
            <a:r>
              <a:t/>
            </a:r>
            <a:endParaRPr>
              <a:solidFill>
                <a:schemeClr val="accent2"/>
              </a:solidFill>
            </a:endParaRPr>
          </a:p>
        </p:txBody>
      </p:sp>
      <p:pic>
        <p:nvPicPr>
          <p:cNvPr descr="How To Code A Decentralized Applications or Dapps" id="182" name="Google Shape;182;p20"/>
          <p:cNvPicPr preferRelativeResize="0"/>
          <p:nvPr/>
        </p:nvPicPr>
        <p:blipFill>
          <a:blip r:embed="rId3">
            <a:alphaModFix/>
          </a:blip>
          <a:stretch>
            <a:fillRect/>
          </a:stretch>
        </p:blipFill>
        <p:spPr>
          <a:xfrm>
            <a:off x="3680975" y="1840850"/>
            <a:ext cx="5281825" cy="303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224250" y="185700"/>
            <a:ext cx="8520600" cy="5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for smart Contracts</a:t>
            </a:r>
            <a:endParaRPr/>
          </a:p>
          <a:p>
            <a:pPr indent="0" lvl="0" marL="0" rtl="0" algn="l">
              <a:spcBef>
                <a:spcPts val="0"/>
              </a:spcBef>
              <a:spcAft>
                <a:spcPts val="0"/>
              </a:spcAft>
              <a:buNone/>
            </a:pPr>
            <a:r>
              <a:t/>
            </a:r>
            <a:endParaRPr/>
          </a:p>
        </p:txBody>
      </p:sp>
      <p:sp>
        <p:nvSpPr>
          <p:cNvPr id="188" name="Google Shape;188;p21"/>
          <p:cNvSpPr txBox="1"/>
          <p:nvPr>
            <p:ph idx="1" type="body"/>
          </p:nvPr>
        </p:nvSpPr>
        <p:spPr>
          <a:xfrm>
            <a:off x="406150" y="730575"/>
            <a:ext cx="8520600" cy="3967500"/>
          </a:xfrm>
          <a:prstGeom prst="rect">
            <a:avLst/>
          </a:prstGeom>
        </p:spPr>
        <p:txBody>
          <a:bodyPr anchorCtr="0" anchor="t" bIns="91425" lIns="91425" spcFirstLastPara="1" rIns="91425" wrap="square" tIns="91425">
            <a:noAutofit/>
          </a:bodyPr>
          <a:lstStyle/>
          <a:p>
            <a:pPr indent="457200" lvl="0" marL="914400" rtl="0" algn="just">
              <a:lnSpc>
                <a:spcPct val="100000"/>
              </a:lnSpc>
              <a:spcBef>
                <a:spcPts val="0"/>
              </a:spcBef>
              <a:spcAft>
                <a:spcPts val="0"/>
              </a:spcAft>
              <a:buNone/>
            </a:pPr>
            <a:r>
              <a:rPr lang="en" sz="1200">
                <a:solidFill>
                  <a:schemeClr val="accent2"/>
                </a:solidFill>
                <a:latin typeface="Times New Roman"/>
                <a:ea typeface="Times New Roman"/>
                <a:cs typeface="Times New Roman"/>
                <a:sym typeface="Times New Roman"/>
              </a:rPr>
              <a:t>Testing is one of the most important — yet overlooked — aspect of the development of smart contract. Whenever you create a smart contract you have to make sure that it’s working properly and testing is the best way for using the contract in different situations without any risk.</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The only way to fix a bug on a deployed smart contract is to deploy a new version of that contract; the old version with the bug will be still on the blockchain and it will remain there forever.</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200">
                <a:solidFill>
                  <a:schemeClr val="accent2"/>
                </a:solidFill>
                <a:latin typeface="Times New Roman"/>
                <a:ea typeface="Times New Roman"/>
                <a:cs typeface="Times New Roman"/>
                <a:sym typeface="Times New Roman"/>
              </a:rPr>
              <a:t>So testing the smart contract before deploying it will</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200">
                <a:solidFill>
                  <a:schemeClr val="accent2"/>
                </a:solidFill>
                <a:latin typeface="Times New Roman"/>
                <a:ea typeface="Times New Roman"/>
                <a:cs typeface="Times New Roman"/>
                <a:sym typeface="Times New Roman"/>
              </a:rPr>
              <a:t> make sure your functions will have the expected behavior.</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200">
                <a:solidFill>
                  <a:schemeClr val="accent2"/>
                </a:solidFill>
                <a:latin typeface="Times New Roman"/>
                <a:ea typeface="Times New Roman"/>
                <a:cs typeface="Times New Roman"/>
                <a:sym typeface="Times New Roman"/>
              </a:rPr>
              <a:t>Positive testing determines that your application works as </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200">
                <a:solidFill>
                  <a:schemeClr val="accent2"/>
                </a:solidFill>
                <a:latin typeface="Times New Roman"/>
                <a:ea typeface="Times New Roman"/>
                <a:cs typeface="Times New Roman"/>
                <a:sym typeface="Times New Roman"/>
              </a:rPr>
              <a:t>expected. If an error is encountered during positive testing, </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200">
                <a:solidFill>
                  <a:schemeClr val="accent2"/>
                </a:solidFill>
                <a:latin typeface="Times New Roman"/>
                <a:ea typeface="Times New Roman"/>
                <a:cs typeface="Times New Roman"/>
                <a:sym typeface="Times New Roman"/>
              </a:rPr>
              <a:t>the test fails. </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200">
                <a:solidFill>
                  <a:schemeClr val="accent2"/>
                </a:solidFill>
                <a:latin typeface="Times New Roman"/>
                <a:ea typeface="Times New Roman"/>
                <a:cs typeface="Times New Roman"/>
                <a:sym typeface="Times New Roman"/>
              </a:rPr>
              <a:t>This strategy is shown in the </a:t>
            </a:r>
            <a:r>
              <a:rPr lang="en" sz="1200">
                <a:solidFill>
                  <a:schemeClr val="accent2"/>
                </a:solidFill>
                <a:uFill>
                  <a:noFill/>
                </a:uFill>
                <a:latin typeface="Times New Roman"/>
                <a:ea typeface="Times New Roman"/>
                <a:cs typeface="Times New Roman"/>
                <a:sym typeface="Times New Roman"/>
                <a:hlinkClick r:id="rId3">
                  <a:extLst>
                    <a:ext uri="{A12FA001-AC4F-418D-AE19-62706E023703}">
                      <ahyp:hlinkClr val="tx"/>
                    </a:ext>
                  </a:extLst>
                </a:hlinkClick>
              </a:rPr>
              <a:t>first part</a:t>
            </a:r>
            <a:r>
              <a:rPr lang="en" sz="1200">
                <a:solidFill>
                  <a:schemeClr val="accent2"/>
                </a:solidFill>
                <a:latin typeface="Times New Roman"/>
                <a:ea typeface="Times New Roman"/>
                <a:cs typeface="Times New Roman"/>
                <a:sym typeface="Times New Roman"/>
              </a:rPr>
              <a:t> of the tutorial.</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200">
                <a:solidFill>
                  <a:schemeClr val="accent2"/>
                </a:solidFill>
                <a:latin typeface="Times New Roman"/>
                <a:ea typeface="Times New Roman"/>
                <a:cs typeface="Times New Roman"/>
                <a:sym typeface="Times New Roman"/>
              </a:rPr>
              <a:t>Negative testing ensures that your application can gracefully</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200">
                <a:solidFill>
                  <a:schemeClr val="accent2"/>
                </a:solidFill>
                <a:latin typeface="Times New Roman"/>
                <a:ea typeface="Times New Roman"/>
                <a:cs typeface="Times New Roman"/>
                <a:sym typeface="Times New Roman"/>
              </a:rPr>
              <a:t> handle invalid input or unexpected user behavior. </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t/>
            </a:r>
            <a:endParaRPr sz="1200">
              <a:solidFill>
                <a:schemeClr val="accent2"/>
              </a:solidFill>
              <a:latin typeface="Times New Roman"/>
              <a:ea typeface="Times New Roman"/>
              <a:cs typeface="Times New Roman"/>
              <a:sym typeface="Times New Roman"/>
            </a:endParaRPr>
          </a:p>
          <a:p>
            <a:pPr indent="0" lvl="0" marL="0" rtl="0" algn="just">
              <a:lnSpc>
                <a:spcPct val="100000"/>
              </a:lnSpc>
              <a:spcBef>
                <a:spcPts val="1200"/>
              </a:spcBef>
              <a:spcAft>
                <a:spcPts val="1600"/>
              </a:spcAft>
              <a:buNone/>
            </a:pPr>
            <a:r>
              <a:t/>
            </a:r>
            <a:endParaRPr sz="1200">
              <a:solidFill>
                <a:schemeClr val="accent2"/>
              </a:solidFill>
              <a:latin typeface="Times New Roman"/>
              <a:ea typeface="Times New Roman"/>
              <a:cs typeface="Times New Roman"/>
              <a:sym typeface="Times New Roman"/>
            </a:endParaRPr>
          </a:p>
        </p:txBody>
      </p:sp>
      <p:pic>
        <p:nvPicPr>
          <p:cNvPr id="189" name="Google Shape;189;p21"/>
          <p:cNvPicPr preferRelativeResize="0"/>
          <p:nvPr/>
        </p:nvPicPr>
        <p:blipFill>
          <a:blip r:embed="rId4">
            <a:alphaModFix/>
          </a:blip>
          <a:stretch>
            <a:fillRect/>
          </a:stretch>
        </p:blipFill>
        <p:spPr>
          <a:xfrm>
            <a:off x="4417000" y="2302950"/>
            <a:ext cx="4555050" cy="257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