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EE852-FE2E-4622-A423-84F7B1F0F910}" type="doc">
      <dgm:prSet loTypeId="urn:microsoft.com/office/officeart/2005/8/layout/arrow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8BCDC7D-F007-482A-919D-F02C7BC5BB80}">
      <dgm:prSet phldrT="[Text]"/>
      <dgm:spPr/>
      <dgm:t>
        <a:bodyPr/>
        <a:lstStyle/>
        <a:p>
          <a:r>
            <a:rPr lang="en-US" dirty="0" smtClean="0"/>
            <a:t>Time Series Models</a:t>
          </a:r>
          <a:endParaRPr lang="en-US" dirty="0"/>
        </a:p>
      </dgm:t>
    </dgm:pt>
    <dgm:pt modelId="{E0C4C1B2-A6AD-465D-B92E-4ECC984DC02F}" type="parTrans" cxnId="{D953A231-05CE-492A-8B09-4BB62527619E}">
      <dgm:prSet/>
      <dgm:spPr/>
      <dgm:t>
        <a:bodyPr/>
        <a:lstStyle/>
        <a:p>
          <a:endParaRPr lang="en-US"/>
        </a:p>
      </dgm:t>
    </dgm:pt>
    <dgm:pt modelId="{71D55BE2-099B-4143-8A5C-AFE8CAED3DF7}" type="sibTrans" cxnId="{D953A231-05CE-492A-8B09-4BB62527619E}">
      <dgm:prSet/>
      <dgm:spPr/>
      <dgm:t>
        <a:bodyPr/>
        <a:lstStyle/>
        <a:p>
          <a:endParaRPr lang="en-US"/>
        </a:p>
      </dgm:t>
    </dgm:pt>
    <dgm:pt modelId="{E23B21BD-9B97-49F6-ADB0-243CFD001DFF}">
      <dgm:prSet phldrT="[Text]"/>
      <dgm:spPr/>
      <dgm:t>
        <a:bodyPr/>
        <a:lstStyle/>
        <a:p>
          <a:r>
            <a:rPr lang="en-US" dirty="0" smtClean="0"/>
            <a:t>Classification </a:t>
          </a:r>
          <a:r>
            <a:rPr lang="en-US" dirty="0" smtClean="0"/>
            <a:t>Models</a:t>
          </a:r>
          <a:endParaRPr lang="en-US" dirty="0"/>
        </a:p>
      </dgm:t>
    </dgm:pt>
    <dgm:pt modelId="{BBC752D3-637F-44B1-9953-5B7050755570}" type="parTrans" cxnId="{0D83073B-05E9-4CC8-AB35-8D177AEA3041}">
      <dgm:prSet/>
      <dgm:spPr/>
      <dgm:t>
        <a:bodyPr/>
        <a:lstStyle/>
        <a:p>
          <a:endParaRPr lang="en-US"/>
        </a:p>
      </dgm:t>
    </dgm:pt>
    <dgm:pt modelId="{46F81471-375B-48E0-A2DC-2BCE05C86617}" type="sibTrans" cxnId="{0D83073B-05E9-4CC8-AB35-8D177AEA3041}">
      <dgm:prSet/>
      <dgm:spPr/>
      <dgm:t>
        <a:bodyPr/>
        <a:lstStyle/>
        <a:p>
          <a:endParaRPr lang="en-US"/>
        </a:p>
      </dgm:t>
    </dgm:pt>
    <dgm:pt modelId="{2D0D7655-B716-4CB3-B2E7-2C9C1E9D6032}" type="pres">
      <dgm:prSet presAssocID="{DDAEE852-FE2E-4622-A423-84F7B1F0F91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8E525F-928B-4B40-B139-1E6640B885D1}" type="pres">
      <dgm:prSet presAssocID="{B8BCDC7D-F007-482A-919D-F02C7BC5BB80}" presName="arrow" presStyleLbl="node1" presStyleIdx="0" presStyleCnt="2" custRadScaleRad="120510" custRadScaleInc="1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1C8CE-0E3C-4364-86F4-E2190D2BADBA}" type="pres">
      <dgm:prSet presAssocID="{E23B21BD-9B97-49F6-ADB0-243CFD001DFF}" presName="arrow" presStyleLbl="node1" presStyleIdx="1" presStyleCnt="2" custRadScaleRad="100729" custRadScaleInc="-7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137C6-543F-4582-8DFD-8333798E3511}" type="presOf" srcId="{B8BCDC7D-F007-482A-919D-F02C7BC5BB80}" destId="{3F8E525F-928B-4B40-B139-1E6640B885D1}" srcOrd="0" destOrd="0" presId="urn:microsoft.com/office/officeart/2005/8/layout/arrow1"/>
    <dgm:cxn modelId="{CFF80C6F-5D9D-4BDF-BFA0-85D382BAF06C}" type="presOf" srcId="{DDAEE852-FE2E-4622-A423-84F7B1F0F910}" destId="{2D0D7655-B716-4CB3-B2E7-2C9C1E9D6032}" srcOrd="0" destOrd="0" presId="urn:microsoft.com/office/officeart/2005/8/layout/arrow1"/>
    <dgm:cxn modelId="{D953A231-05CE-492A-8B09-4BB62527619E}" srcId="{DDAEE852-FE2E-4622-A423-84F7B1F0F910}" destId="{B8BCDC7D-F007-482A-919D-F02C7BC5BB80}" srcOrd="0" destOrd="0" parTransId="{E0C4C1B2-A6AD-465D-B92E-4ECC984DC02F}" sibTransId="{71D55BE2-099B-4143-8A5C-AFE8CAED3DF7}"/>
    <dgm:cxn modelId="{0D83073B-05E9-4CC8-AB35-8D177AEA3041}" srcId="{DDAEE852-FE2E-4622-A423-84F7B1F0F910}" destId="{E23B21BD-9B97-49F6-ADB0-243CFD001DFF}" srcOrd="1" destOrd="0" parTransId="{BBC752D3-637F-44B1-9953-5B7050755570}" sibTransId="{46F81471-375B-48E0-A2DC-2BCE05C86617}"/>
    <dgm:cxn modelId="{02F11F4C-F236-4994-909B-24763E07DF96}" type="presOf" srcId="{E23B21BD-9B97-49F6-ADB0-243CFD001DFF}" destId="{88C1C8CE-0E3C-4364-86F4-E2190D2BADBA}" srcOrd="0" destOrd="0" presId="urn:microsoft.com/office/officeart/2005/8/layout/arrow1"/>
    <dgm:cxn modelId="{4728BB78-35D0-4276-9312-E03943BB135E}" type="presParOf" srcId="{2D0D7655-B716-4CB3-B2E7-2C9C1E9D6032}" destId="{3F8E525F-928B-4B40-B139-1E6640B885D1}" srcOrd="0" destOrd="0" presId="urn:microsoft.com/office/officeart/2005/8/layout/arrow1"/>
    <dgm:cxn modelId="{7216C1E7-01C2-49A3-8815-3C3400B538C7}" type="presParOf" srcId="{2D0D7655-B716-4CB3-B2E7-2C9C1E9D6032}" destId="{88C1C8CE-0E3C-4364-86F4-E2190D2BADBA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E525F-928B-4B40-B139-1E6640B885D1}">
      <dsp:nvSpPr>
        <dsp:cNvPr id="0" name=""/>
        <dsp:cNvSpPr/>
      </dsp:nvSpPr>
      <dsp:spPr>
        <a:xfrm rot="16200000">
          <a:off x="0" y="0"/>
          <a:ext cx="2935867" cy="2935867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Time Series Models</a:t>
          </a:r>
          <a:endParaRPr lang="en-US" sz="2900" kern="1200" dirty="0"/>
        </a:p>
      </dsp:txBody>
      <dsp:txXfrm rot="5400000">
        <a:off x="513778" y="733966"/>
        <a:ext cx="2422090" cy="1467933"/>
      </dsp:txXfrm>
    </dsp:sp>
    <dsp:sp modelId="{88C1C8CE-0E3C-4364-86F4-E2190D2BADBA}">
      <dsp:nvSpPr>
        <dsp:cNvPr id="0" name=""/>
        <dsp:cNvSpPr/>
      </dsp:nvSpPr>
      <dsp:spPr>
        <a:xfrm rot="5400000">
          <a:off x="6300164" y="0"/>
          <a:ext cx="2935867" cy="2935867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Classification </a:t>
          </a:r>
          <a:r>
            <a:rPr lang="en-US" sz="2900" kern="1200" dirty="0" smtClean="0"/>
            <a:t>Models</a:t>
          </a:r>
          <a:endParaRPr lang="en-US" sz="2900" kern="1200" dirty="0"/>
        </a:p>
      </dsp:txBody>
      <dsp:txXfrm rot="-5400000">
        <a:off x="6300165" y="733967"/>
        <a:ext cx="2422090" cy="1467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0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4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BEA83-7211-4C86-84CD-9EE1DD74DEAB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76A3-E9D5-4FAA-9CDF-9A4F102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0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Problem Statement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6894" y="1543792"/>
            <a:ext cx="10676906" cy="463317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2015</a:t>
            </a:r>
            <a:endParaRPr lang="en-US" dirty="0" smtClean="0"/>
          </a:p>
          <a:p>
            <a:r>
              <a:rPr lang="en-US" dirty="0" smtClean="0"/>
              <a:t>2016</a:t>
            </a:r>
            <a:endParaRPr lang="en-US" dirty="0" smtClean="0"/>
          </a:p>
          <a:p>
            <a:r>
              <a:rPr lang="en-US" dirty="0" smtClean="0"/>
              <a:t>2017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458192" y="1925185"/>
            <a:ext cx="1282535" cy="3834346"/>
          </a:xfrm>
          <a:prstGeom prst="rightBrace">
            <a:avLst/>
          </a:prstGeom>
          <a:solidFill>
            <a:srgbClr val="92D050">
              <a:alpha val="51000"/>
            </a:srgbClr>
          </a:solidFill>
        </p:spPr>
        <p:style>
          <a:lnRef idx="1">
            <a:schemeClr val="accent1"/>
          </a:lnRef>
          <a:fillRef idx="1002">
            <a:schemeClr val="dk2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804048" y="3123026"/>
            <a:ext cx="3137095" cy="1252026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78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PREDICT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1143" y="2894450"/>
            <a:ext cx="2456075" cy="15193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Products</a:t>
            </a:r>
            <a:endParaRPr lang="en-US" sz="36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369" y="130628"/>
            <a:ext cx="4154563" cy="23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What Can we do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57504"/>
              </p:ext>
            </p:extLst>
          </p:nvPr>
        </p:nvGraphicFramePr>
        <p:xfrm>
          <a:off x="1026722" y="2201286"/>
          <a:ext cx="9236032" cy="2936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838205" y="3034146"/>
            <a:ext cx="1674421" cy="12469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 </a:t>
            </a:r>
          </a:p>
          <a:p>
            <a:pPr algn="ctr"/>
            <a:r>
              <a:rPr lang="en-US" dirty="0" smtClean="0"/>
              <a:t>2018</a:t>
            </a:r>
            <a:endParaRPr lang="en-US" dirty="0" smtClean="0"/>
          </a:p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512626" y="3592286"/>
            <a:ext cx="833252" cy="14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4004953" y="3583380"/>
            <a:ext cx="833252" cy="14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What we have done 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1690688"/>
            <a:ext cx="10736283" cy="448627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Probability of the number of products per zip code.</a:t>
            </a:r>
          </a:p>
          <a:p>
            <a:pPr lvl="4"/>
            <a:r>
              <a:rPr lang="en-US" sz="2000" dirty="0" smtClean="0">
                <a:solidFill>
                  <a:srgbClr val="FF0000"/>
                </a:solidFill>
              </a:rPr>
              <a:t>By taking the probability of products </a:t>
            </a:r>
            <a:r>
              <a:rPr lang="en-US" sz="2000" dirty="0" err="1" smtClean="0">
                <a:solidFill>
                  <a:srgbClr val="FF0000"/>
                </a:solidFill>
              </a:rPr>
              <a:t>acc</a:t>
            </a:r>
            <a:r>
              <a:rPr lang="en-US" sz="2000" dirty="0" smtClean="0">
                <a:solidFill>
                  <a:srgbClr val="FF0000"/>
                </a:solidFill>
              </a:rPr>
              <a:t> to zip code ,we have taken the account of Zip code dependency.</a:t>
            </a:r>
            <a:endParaRPr lang="en-US" dirty="0" smtClean="0"/>
          </a:p>
          <a:p>
            <a:r>
              <a:rPr lang="en-US" sz="2400" dirty="0" smtClean="0"/>
              <a:t>Probability of number of products</a:t>
            </a:r>
            <a:r>
              <a:rPr lang="en-US" dirty="0" smtClean="0"/>
              <a:t> per month.</a:t>
            </a:r>
          </a:p>
          <a:p>
            <a:pPr lvl="4"/>
            <a:r>
              <a:rPr lang="en-US" sz="2000" dirty="0">
                <a:solidFill>
                  <a:srgbClr val="FF0000"/>
                </a:solidFill>
              </a:rPr>
              <a:t>By taking the probability of products w.r.t month we have taken the account of seasonality of the products.</a:t>
            </a:r>
          </a:p>
          <a:p>
            <a:pPr marL="1828800" lvl="4" indent="0">
              <a:buNone/>
            </a:pPr>
            <a:endParaRPr lang="en-US" dirty="0" smtClean="0"/>
          </a:p>
          <a:p>
            <a:r>
              <a:rPr lang="en-US" sz="2400" dirty="0"/>
              <a:t>We have taken the total probabilities so that effect of seasonality and effect of zip code is taken into account.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4"/>
            <a:endParaRPr lang="en-US" dirty="0" smtClean="0">
              <a:solidFill>
                <a:srgbClr val="FF0000"/>
              </a:solidFill>
            </a:endParaRPr>
          </a:p>
          <a:p>
            <a:pPr lvl="4"/>
            <a:endParaRPr lang="en-US" dirty="0">
              <a:solidFill>
                <a:srgbClr val="FF0000"/>
              </a:solidFill>
            </a:endParaRPr>
          </a:p>
          <a:p>
            <a:pPr lvl="4"/>
            <a:endParaRPr lang="en-US" dirty="0" smtClean="0">
              <a:solidFill>
                <a:srgbClr val="FF0000"/>
              </a:solidFill>
            </a:endParaRPr>
          </a:p>
          <a:p>
            <a:pPr lvl="4"/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71" y="0"/>
            <a:ext cx="28384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4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Opportunities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5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Prediction </vt:lpstr>
      <vt:lpstr>Team Members</vt:lpstr>
      <vt:lpstr>Problem Statement</vt:lpstr>
      <vt:lpstr>What Can we do</vt:lpstr>
      <vt:lpstr>What we have done ?</vt:lpstr>
      <vt:lpstr>Opportunities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</dc:title>
  <dc:creator>hi</dc:creator>
  <cp:lastModifiedBy>hi</cp:lastModifiedBy>
  <cp:revision>5</cp:revision>
  <dcterms:created xsi:type="dcterms:W3CDTF">2018-06-08T19:51:28Z</dcterms:created>
  <dcterms:modified xsi:type="dcterms:W3CDTF">2018-06-08T20:16:48Z</dcterms:modified>
</cp:coreProperties>
</file>