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rot="10800000" flipV="1">
            <a:off x="1600200" y="2846941"/>
            <a:ext cx="7799414" cy="570669"/>
          </a:xfrm>
          <a:prstGeom prst="rect">
            <a:avLst/>
          </a:prstGeom>
        </p:spPr>
        <p:txBody>
          <a:bodyPr vert="horz" wrap="square" lIns="0" tIns="16510" rIns="0" bIns="0" rtlCol="0">
            <a:spAutoFit/>
          </a:bodyPr>
          <a:lstStyle/>
          <a:p>
            <a:pPr marL="12700">
              <a:lnSpc>
                <a:spcPct val="100000"/>
              </a:lnSpc>
              <a:spcBef>
                <a:spcPts val="130"/>
              </a:spcBef>
            </a:pPr>
            <a:r>
              <a:rPr lang="en-IN" sz="3600" b="1" dirty="0">
                <a:solidFill>
                  <a:schemeClr val="tx1">
                    <a:lumMod val="95000"/>
                    <a:lumOff val="5000"/>
                  </a:schemeClr>
                </a:solidFill>
                <a:latin typeface="Times New Roman" panose="02020603050405020304" pitchFamily="18" charset="0"/>
                <a:cs typeface="Times New Roman" panose="02020603050405020304" pitchFamily="18" charset="0"/>
              </a:rPr>
              <a:t>Student</a:t>
            </a:r>
            <a:r>
              <a:rPr lang="en-IN" sz="3600" b="1" spc="-114"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3600" b="1" spc="-20" dirty="0">
                <a:solidFill>
                  <a:schemeClr val="tx1">
                    <a:lumMod val="95000"/>
                    <a:lumOff val="5000"/>
                  </a:schemeClr>
                </a:solidFill>
                <a:latin typeface="Times New Roman" panose="02020603050405020304" pitchFamily="18" charset="0"/>
                <a:cs typeface="Times New Roman" panose="02020603050405020304" pitchFamily="18" charset="0"/>
              </a:rPr>
              <a:t>Name : </a:t>
            </a:r>
            <a:r>
              <a:rPr lang="en-IN" sz="3600" b="1" spc="-20" dirty="0">
                <a:solidFill>
                  <a:srgbClr val="FF0000"/>
                </a:solidFill>
                <a:latin typeface="Times New Roman" panose="02020603050405020304" pitchFamily="18" charset="0"/>
                <a:cs typeface="Times New Roman" panose="02020603050405020304" pitchFamily="18" charset="0"/>
              </a:rPr>
              <a:t>PRAVEEN S M</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838200" y="3978143"/>
            <a:ext cx="8610600" cy="505267"/>
          </a:xfrm>
          <a:prstGeom prst="rect">
            <a:avLst/>
          </a:prstGeom>
        </p:spPr>
        <p:txBody>
          <a:bodyPr vert="horz" wrap="square" lIns="0" tIns="12700" rIns="0" bIns="0" rtlCol="0">
            <a:spAutoFit/>
          </a:bodyPr>
          <a:lstStyle/>
          <a:p>
            <a:pPr marL="12700">
              <a:lnSpc>
                <a:spcPct val="100000"/>
              </a:lnSpc>
              <a:spcBef>
                <a:spcPts val="100"/>
              </a:spcBef>
            </a:pPr>
            <a:r>
              <a:rPr sz="3200" b="1" dirty="0">
                <a:solidFill>
                  <a:schemeClr val="tx1">
                    <a:lumMod val="95000"/>
                    <a:lumOff val="5000"/>
                  </a:schemeClr>
                </a:solidFill>
                <a:latin typeface="Times New Roman" panose="02020603050405020304" pitchFamily="18" charset="0"/>
                <a:cs typeface="Times New Roman" panose="02020603050405020304" pitchFamily="18" charset="0"/>
              </a:rPr>
              <a:t>Final</a:t>
            </a:r>
            <a:r>
              <a:rPr sz="3200" b="1" spc="-40" dirty="0">
                <a:solidFill>
                  <a:schemeClr val="tx1">
                    <a:lumMod val="95000"/>
                    <a:lumOff val="5000"/>
                  </a:schemeClr>
                </a:solidFill>
                <a:latin typeface="Times New Roman" panose="02020603050405020304" pitchFamily="18" charset="0"/>
                <a:cs typeface="Times New Roman" panose="02020603050405020304" pitchFamily="18" charset="0"/>
              </a:rPr>
              <a:t> </a:t>
            </a:r>
            <a:r>
              <a:rPr sz="3200" b="1" spc="-10" dirty="0">
                <a:solidFill>
                  <a:schemeClr val="tx1">
                    <a:lumMod val="95000"/>
                    <a:lumOff val="5000"/>
                  </a:schemeClr>
                </a:solidFill>
                <a:latin typeface="Times New Roman" panose="02020603050405020304" pitchFamily="18" charset="0"/>
                <a:cs typeface="Times New Roman" panose="02020603050405020304" pitchFamily="18" charset="0"/>
              </a:rPr>
              <a:t>Project</a:t>
            </a:r>
            <a:r>
              <a:rPr lang="en-IN" sz="3200" b="1" spc="-10" dirty="0">
                <a:solidFill>
                  <a:schemeClr val="tx1">
                    <a:lumMod val="95000"/>
                    <a:lumOff val="5000"/>
                  </a:schemeClr>
                </a:solidFill>
                <a:latin typeface="Times New Roman" panose="02020603050405020304" pitchFamily="18" charset="0"/>
                <a:cs typeface="Times New Roman" panose="02020603050405020304" pitchFamily="18" charset="0"/>
              </a:rPr>
              <a:t> : </a:t>
            </a:r>
            <a:r>
              <a:rPr lang="en-IN" sz="3200" b="1" spc="-10" dirty="0">
                <a:solidFill>
                  <a:srgbClr val="FF0000"/>
                </a:solidFill>
                <a:latin typeface="Times New Roman" panose="02020603050405020304" pitchFamily="18" charset="0"/>
                <a:cs typeface="Times New Roman" panose="02020603050405020304" pitchFamily="18" charset="0"/>
              </a:rPr>
              <a:t>HEART DISEASE PREDICTION</a:t>
            </a:r>
            <a:endParaRPr sz="3200" dirty="0">
              <a:solidFill>
                <a:srgbClr val="FF0000"/>
              </a:solidFill>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108936"/>
            <a:ext cx="9764395" cy="1306127"/>
          </a:xfrm>
          <a:prstGeom prst="rect">
            <a:avLst/>
          </a:prstGeom>
        </p:spPr>
        <p:txBody>
          <a:bodyPr vert="horz" wrap="square" lIns="0" tIns="13335" rIns="0" bIns="0" rtlCol="0">
            <a:spAutoFit/>
          </a:bodyPr>
          <a:lstStyle/>
          <a:p>
            <a:pPr marL="209550">
              <a:lnSpc>
                <a:spcPct val="100000"/>
              </a:lnSpc>
              <a:spcBef>
                <a:spcPts val="105"/>
              </a:spcBef>
            </a:pPr>
            <a:r>
              <a:rPr sz="2800" spc="-60" dirty="0">
                <a:latin typeface="Times New Roman" panose="02020603050405020304" pitchFamily="18" charset="0"/>
                <a:cs typeface="Times New Roman" panose="02020603050405020304" pitchFamily="18" charset="0"/>
              </a:rPr>
              <a:t>RESULTS</a:t>
            </a:r>
            <a:r>
              <a:rPr lang="en-IN" sz="2800" spc="-60" dirty="0">
                <a:latin typeface="Times New Roman" panose="02020603050405020304" pitchFamily="18" charset="0"/>
                <a:cs typeface="Times New Roman" panose="02020603050405020304" pitchFamily="18" charset="0"/>
              </a:rPr>
              <a:t>:</a:t>
            </a:r>
            <a:br>
              <a:rPr lang="en-IN" sz="2800" spc="-60" dirty="0">
                <a:latin typeface="Times New Roman" panose="02020603050405020304" pitchFamily="18" charset="0"/>
                <a:cs typeface="Times New Roman" panose="02020603050405020304" pitchFamily="18" charset="0"/>
              </a:rPr>
            </a:br>
            <a:br>
              <a:rPr lang="en-IN" sz="2800" spc="-60" dirty="0">
                <a:latin typeface="Times New Roman" panose="02020603050405020304" pitchFamily="18" charset="0"/>
                <a:cs typeface="Times New Roman" panose="02020603050405020304" pitchFamily="18" charset="0"/>
              </a:rPr>
            </a:br>
            <a:endParaRPr sz="2800" spc="-6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E5206AF4-18C5-0CDF-2D68-79A7FE8B35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762000"/>
            <a:ext cx="4703118" cy="3733800"/>
          </a:xfrm>
          <a:prstGeom prst="rect">
            <a:avLst/>
          </a:prstGeom>
        </p:spPr>
      </p:pic>
      <p:pic>
        <p:nvPicPr>
          <p:cNvPr id="13" name="Picture 12">
            <a:extLst>
              <a:ext uri="{FF2B5EF4-FFF2-40B4-BE49-F238E27FC236}">
                <a16:creationId xmlns:a16="http://schemas.microsoft.com/office/drawing/2014/main" id="{6FDA7FD5-E493-F740-5420-A017169A54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9858" y="942975"/>
            <a:ext cx="4376323" cy="3276600"/>
          </a:xfrm>
          <a:prstGeom prst="rect">
            <a:avLst/>
          </a:prstGeom>
        </p:spPr>
      </p:pic>
      <p:pic>
        <p:nvPicPr>
          <p:cNvPr id="15" name="Picture 14">
            <a:extLst>
              <a:ext uri="{FF2B5EF4-FFF2-40B4-BE49-F238E27FC236}">
                <a16:creationId xmlns:a16="http://schemas.microsoft.com/office/drawing/2014/main" id="{68989539-E37C-6CCB-07F4-B41E06A0C2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1718" y="4571999"/>
            <a:ext cx="6302137" cy="18025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6"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43001" y="2174990"/>
            <a:ext cx="9764395" cy="3435235"/>
          </a:xfrm>
          <a:prstGeom prst="rect">
            <a:avLst/>
          </a:prstGeom>
        </p:spPr>
        <p:txBody>
          <a:bodyPr vert="horz" wrap="square" lIns="0" tIns="460692" rIns="0" bIns="0" rtlCol="0">
            <a:spAutoFit/>
          </a:bodyPr>
          <a:lstStyle/>
          <a:p>
            <a:pPr marL="193675">
              <a:lnSpc>
                <a:spcPct val="100000"/>
              </a:lnSpc>
              <a:spcBef>
                <a:spcPts val="130"/>
              </a:spcBef>
            </a:pPr>
            <a:r>
              <a:rPr sz="3600" dirty="0">
                <a:solidFill>
                  <a:schemeClr val="tx1">
                    <a:lumMod val="95000"/>
                    <a:lumOff val="5000"/>
                  </a:schemeClr>
                </a:solidFill>
                <a:latin typeface="Times New Roman" panose="02020603050405020304" pitchFamily="18" charset="0"/>
                <a:cs typeface="Times New Roman" panose="02020603050405020304" pitchFamily="18" charset="0"/>
              </a:rPr>
              <a:t>PROJECT</a:t>
            </a:r>
            <a:r>
              <a:rPr sz="3600" spc="-90" dirty="0">
                <a:solidFill>
                  <a:schemeClr val="tx1">
                    <a:lumMod val="95000"/>
                    <a:lumOff val="5000"/>
                  </a:schemeClr>
                </a:solidFill>
                <a:latin typeface="Times New Roman" panose="02020603050405020304" pitchFamily="18" charset="0"/>
                <a:cs typeface="Times New Roman" panose="02020603050405020304" pitchFamily="18" charset="0"/>
              </a:rPr>
              <a:t> </a:t>
            </a:r>
            <a:r>
              <a:rPr sz="3600" spc="-10" dirty="0">
                <a:solidFill>
                  <a:schemeClr val="tx1">
                    <a:lumMod val="95000"/>
                    <a:lumOff val="5000"/>
                  </a:schemeClr>
                </a:solidFill>
                <a:latin typeface="Times New Roman" panose="02020603050405020304" pitchFamily="18" charset="0"/>
                <a:cs typeface="Times New Roman" panose="02020603050405020304" pitchFamily="18" charset="0"/>
              </a:rPr>
              <a:t>TITLE</a:t>
            </a:r>
            <a:r>
              <a:rPr lang="en-IN" sz="3600" spc="-10" dirty="0">
                <a:solidFill>
                  <a:schemeClr val="tx1">
                    <a:lumMod val="95000"/>
                    <a:lumOff val="5000"/>
                  </a:schemeClr>
                </a:solidFill>
                <a:latin typeface="Times New Roman" panose="02020603050405020304" pitchFamily="18" charset="0"/>
                <a:cs typeface="Times New Roman" panose="02020603050405020304" pitchFamily="18" charset="0"/>
              </a:rPr>
              <a:t> : </a:t>
            </a:r>
            <a:r>
              <a:rPr lang="en-IN" sz="3600" spc="-10" dirty="0">
                <a:solidFill>
                  <a:srgbClr val="00B050"/>
                </a:solidFill>
                <a:latin typeface="Times New Roman" panose="02020603050405020304" pitchFamily="18" charset="0"/>
                <a:cs typeface="Times New Roman" panose="02020603050405020304" pitchFamily="18" charset="0"/>
              </a:rPr>
              <a:t>HEART DISEASE PREDICTION USING DEEP LEARNING</a:t>
            </a:r>
            <a:br>
              <a:rPr lang="en-IN" sz="3600" spc="-10" dirty="0">
                <a:solidFill>
                  <a:srgbClr val="00B050"/>
                </a:solidFill>
                <a:latin typeface="Times New Roman" panose="02020603050405020304" pitchFamily="18" charset="0"/>
                <a:cs typeface="Times New Roman" panose="02020603050405020304" pitchFamily="18" charset="0"/>
              </a:rPr>
            </a:br>
            <a:br>
              <a:rPr lang="en-IN" sz="3600" spc="-10" dirty="0">
                <a:solidFill>
                  <a:srgbClr val="00B050"/>
                </a:solidFill>
                <a:latin typeface="Times New Roman" panose="02020603050405020304" pitchFamily="18" charset="0"/>
                <a:cs typeface="Times New Roman" panose="02020603050405020304" pitchFamily="18" charset="0"/>
              </a:rPr>
            </a:br>
            <a:br>
              <a:rPr lang="en-IN" sz="4250" spc="-1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3890424"/>
          </a:xfrm>
          <a:prstGeom prst="rect">
            <a:avLst/>
          </a:prstGeom>
        </p:spPr>
        <p:txBody>
          <a:bodyPr vert="horz" wrap="square" lIns="0" tIns="73279" rIns="0" bIns="0" rtlCol="0">
            <a:spAutoFit/>
          </a:bodyPr>
          <a:lstStyle/>
          <a:p>
            <a:pPr marL="193675">
              <a:lnSpc>
                <a:spcPct val="100000"/>
              </a:lnSpc>
              <a:spcBef>
                <a:spcPts val="105"/>
              </a:spcBef>
            </a:pPr>
            <a:r>
              <a:rPr sz="2800" spc="-10" dirty="0">
                <a:latin typeface="Times New Roman" panose="02020603050405020304" pitchFamily="18" charset="0"/>
                <a:cs typeface="Times New Roman" panose="02020603050405020304" pitchFamily="18" charset="0"/>
              </a:rPr>
              <a:t>AGENDA</a:t>
            </a:r>
            <a:r>
              <a:rPr lang="en-IN" sz="2800" spc="-10" dirty="0">
                <a:latin typeface="Times New Roman" panose="02020603050405020304" pitchFamily="18" charset="0"/>
                <a:cs typeface="Times New Roman" panose="02020603050405020304" pitchFamily="18" charset="0"/>
              </a:rPr>
              <a:t>:</a:t>
            </a:r>
            <a:br>
              <a:rPr lang="en-IN" sz="28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1. Introduction to Heart Disease</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2. Machine Learning in Healthcare</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3. Data Collection and Preprocessing</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4. Feature Selection and Engineering</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5. Model Development</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6. Model Evaluation and Validation</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7. Deployment and Integration</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8. Ethical and Regulatory Considerations</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9. Future Directions and Challenges</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10.</a:t>
            </a:r>
            <a:r>
              <a:rPr lang="en-GB" sz="2000" spc="-10" dirty="0">
                <a:latin typeface="Times New Roman" panose="02020603050405020304" pitchFamily="18" charset="0"/>
                <a:cs typeface="Times New Roman" panose="02020603050405020304" pitchFamily="18" charset="0"/>
              </a:rPr>
              <a:t>Case Studies and Success Stories</a:t>
            </a:r>
            <a:endParaRPr sz="2000"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04826" y="212049"/>
            <a:ext cx="7391400" cy="1195840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spc="-10" dirty="0">
                <a:latin typeface="Times New Roman" panose="02020603050405020304" pitchFamily="18" charset="0"/>
                <a:cs typeface="Times New Roman" panose="02020603050405020304" pitchFamily="18" charset="0"/>
              </a:rPr>
              <a:t>PROBLEM</a:t>
            </a:r>
            <a:r>
              <a:rPr lang="en-IN" sz="2800" spc="-10" dirty="0">
                <a:latin typeface="Times New Roman" panose="02020603050405020304" pitchFamily="18" charset="0"/>
                <a:cs typeface="Times New Roman" panose="02020603050405020304" pitchFamily="18" charset="0"/>
              </a:rPr>
              <a:t> </a:t>
            </a:r>
            <a:r>
              <a:rPr sz="2800" spc="-75" dirty="0">
                <a:latin typeface="Times New Roman" panose="02020603050405020304" pitchFamily="18" charset="0"/>
                <a:cs typeface="Times New Roman" panose="02020603050405020304" pitchFamily="18" charset="0"/>
              </a:rPr>
              <a:t>STATEMENT</a:t>
            </a:r>
            <a:r>
              <a:rPr lang="en-IN" sz="2800" spc="-75" dirty="0">
                <a:latin typeface="Times New Roman" panose="02020603050405020304" pitchFamily="18" charset="0"/>
                <a:cs typeface="Times New Roman" panose="02020603050405020304" pitchFamily="18" charset="0"/>
              </a:rPr>
              <a:t>:</a:t>
            </a:r>
            <a:br>
              <a:rPr lang="en-IN" sz="2800" spc="-75" dirty="0">
                <a:latin typeface="Times New Roman" panose="02020603050405020304" pitchFamily="18" charset="0"/>
                <a:cs typeface="Times New Roman" panose="02020603050405020304" pitchFamily="18" charset="0"/>
              </a:rPr>
            </a:br>
            <a:r>
              <a:rPr lang="en-IN" sz="2400" spc="-75" dirty="0">
                <a:latin typeface="Times New Roman" panose="02020603050405020304" pitchFamily="18" charset="0"/>
                <a:cs typeface="Times New Roman" panose="02020603050405020304" pitchFamily="18" charset="0"/>
              </a:rPr>
              <a:t>    </a:t>
            </a:r>
            <a:br>
              <a:rPr lang="en-IN" sz="2400" spc="-75" dirty="0">
                <a:latin typeface="Times New Roman" panose="02020603050405020304" pitchFamily="18" charset="0"/>
                <a:cs typeface="Times New Roman" panose="02020603050405020304" pitchFamily="18" charset="0"/>
              </a:rPr>
            </a:br>
            <a:r>
              <a:rPr lang="en-IN" sz="2400" spc="-75" dirty="0">
                <a:latin typeface="Times New Roman" panose="02020603050405020304" pitchFamily="18" charset="0"/>
                <a:cs typeface="Times New Roman" panose="02020603050405020304" pitchFamily="18" charset="0"/>
              </a:rPr>
              <a:t>   </a:t>
            </a:r>
            <a:r>
              <a:rPr lang="en-GB" sz="2400" spc="-75" dirty="0">
                <a:latin typeface="Times New Roman" panose="02020603050405020304" pitchFamily="18" charset="0"/>
                <a:cs typeface="Times New Roman" panose="02020603050405020304" pitchFamily="18" charset="0"/>
              </a:rPr>
              <a:t>Objective: Develop a machine learning model to accurately predict the likelihood of heart disease based on patient data, enabling early detection and personalized intervention strategies.</a:t>
            </a:r>
            <a:br>
              <a:rPr lang="en-GB" sz="2400" spc="-75" dirty="0">
                <a:latin typeface="Times New Roman" panose="02020603050405020304" pitchFamily="18" charset="0"/>
                <a:cs typeface="Times New Roman" panose="02020603050405020304" pitchFamily="18" charset="0"/>
              </a:rPr>
            </a:br>
            <a:br>
              <a:rPr lang="en-GB" sz="2400" spc="-75" dirty="0">
                <a:latin typeface="Times New Roman" panose="02020603050405020304" pitchFamily="18" charset="0"/>
                <a:cs typeface="Times New Roman" panose="02020603050405020304" pitchFamily="18" charset="0"/>
              </a:rPr>
            </a:br>
            <a:r>
              <a:rPr lang="en-GB" sz="2400" spc="-75" dirty="0">
                <a:latin typeface="Times New Roman" panose="02020603050405020304" pitchFamily="18" charset="0"/>
                <a:cs typeface="Times New Roman" panose="02020603050405020304" pitchFamily="18" charset="0"/>
              </a:rPr>
              <a:t>   Approach: Gather and preprocess clinical data, select informative features, train and evaluate machine learning algorithms, and deploy the model for real-time risk assessment by healthcare professionals.</a:t>
            </a:r>
            <a:br>
              <a:rPr lang="en-GB" sz="2400" spc="-75" dirty="0">
                <a:latin typeface="Times New Roman" panose="02020603050405020304" pitchFamily="18" charset="0"/>
                <a:cs typeface="Times New Roman" panose="02020603050405020304" pitchFamily="18" charset="0"/>
              </a:rPr>
            </a:br>
            <a:br>
              <a:rPr lang="en-GB" sz="2400" spc="-75" dirty="0">
                <a:latin typeface="Times New Roman" panose="02020603050405020304" pitchFamily="18" charset="0"/>
                <a:cs typeface="Times New Roman" panose="02020603050405020304" pitchFamily="18" charset="0"/>
              </a:rPr>
            </a:br>
            <a:r>
              <a:rPr lang="en-GB" sz="2400" spc="-75" dirty="0">
                <a:latin typeface="Times New Roman" panose="02020603050405020304" pitchFamily="18" charset="0"/>
                <a:cs typeface="Times New Roman" panose="02020603050405020304" pitchFamily="18" charset="0"/>
              </a:rPr>
              <a:t>   Impact: Enhance early detection, risk stratification, and personalized patient care, ultimately contributing to the reduction of heart disease morbidity and mortality on a global scale.</a:t>
            </a:r>
            <a:br>
              <a:rPr lang="en-GB" sz="2400" spc="-75" dirty="0">
                <a:latin typeface="Times New Roman" panose="02020603050405020304" pitchFamily="18" charset="0"/>
                <a:cs typeface="Times New Roman" panose="02020603050405020304" pitchFamily="18" charset="0"/>
              </a:rPr>
            </a:br>
            <a:br>
              <a:rPr lang="en-GB" sz="2400" spc="-75" dirty="0"/>
            </a:br>
            <a:br>
              <a:rPr lang="en-GB" sz="2800" spc="-75" dirty="0"/>
            </a:br>
            <a:br>
              <a:rPr lang="en-GB" sz="2800" spc="-75" dirty="0"/>
            </a:br>
            <a:br>
              <a:rPr lang="en-IN" sz="2800" spc="-75" dirty="0"/>
            </a:br>
            <a:br>
              <a:rPr lang="en-IN" sz="2800" spc="-75" dirty="0"/>
            </a:br>
            <a:br>
              <a:rPr lang="en-IN" sz="2800" spc="-75" dirty="0"/>
            </a:br>
            <a:br>
              <a:rPr lang="en-IN" sz="2800" spc="-75" dirty="0"/>
            </a:br>
            <a:br>
              <a:rPr lang="en-IN" sz="2800" spc="-75" dirty="0"/>
            </a:br>
            <a:br>
              <a:rPr lang="en-IN" sz="2800" spc="-75" dirty="0"/>
            </a:br>
            <a:br>
              <a:rPr lang="en-IN" sz="2800" spc="-75" dirty="0"/>
            </a:br>
            <a:br>
              <a:rPr lang="en-IN" sz="2800" spc="-75" dirty="0"/>
            </a:br>
            <a:br>
              <a:rPr lang="en-IN" sz="2800" spc="-75" dirty="0"/>
            </a:br>
            <a:br>
              <a:rPr lang="en-IN" sz="2800" spc="-75" dirty="0"/>
            </a:b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930275" y="304800"/>
            <a:ext cx="8137525" cy="12495803"/>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2800" spc="-10" dirty="0">
                <a:latin typeface="Times New Roman" panose="02020603050405020304" pitchFamily="18" charset="0"/>
                <a:cs typeface="Times New Roman" panose="02020603050405020304" pitchFamily="18" charset="0"/>
              </a:rPr>
              <a:t>PROJECT</a:t>
            </a:r>
            <a:r>
              <a:rPr lang="en-IN"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OVERVIEW</a:t>
            </a:r>
            <a:r>
              <a:rPr lang="en-IN" sz="2800" spc="-10" dirty="0">
                <a:latin typeface="Times New Roman" panose="02020603050405020304" pitchFamily="18" charset="0"/>
                <a:cs typeface="Times New Roman" panose="02020603050405020304" pitchFamily="18" charset="0"/>
              </a:rPr>
              <a:t>:</a:t>
            </a:r>
            <a:br>
              <a:rPr lang="en-IN" sz="2800" spc="-10" dirty="0">
                <a:latin typeface="Times New Roman" panose="02020603050405020304" pitchFamily="18" charset="0"/>
                <a:cs typeface="Times New Roman" panose="02020603050405020304" pitchFamily="18" charset="0"/>
              </a:rPr>
            </a:br>
            <a:r>
              <a:rPr lang="en-IN" sz="2400" spc="-1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The heart disease prediction project successfully   developed a machine learning model to predict the likelihood of heart disease based on individual patient data. Achievements include robust data collection, model development using various algorithms, rigorous evaluation, and deployment for real-time risk assessment. Strengths lie in the collaborative approach, methodological rigor, and potential real-world impact on patient outcomes. Areas for improvement include enhancing model interpretability, addressing data imbalance, and integrating mechanisms for long-term monitoring. Future directions include exploring advanced technologies, collaboration for validation, and expansion to other cardiovascular conditions. Overall, the project represents a significant advancement in proactive healthcare intervention and personalized patient care.</a:t>
            </a:r>
            <a:br>
              <a:rPr lang="en-GB" sz="2400" spc="-10" dirty="0">
                <a:latin typeface="Times New Roman" panose="02020603050405020304" pitchFamily="18" charset="0"/>
                <a:cs typeface="Times New Roman" panose="02020603050405020304" pitchFamily="18" charset="0"/>
              </a:rPr>
            </a:br>
            <a:br>
              <a:rPr lang="en-GB" sz="2400" spc="-10" dirty="0"/>
            </a:br>
            <a:br>
              <a:rPr lang="en-GB" sz="4250" spc="-10" dirty="0"/>
            </a:br>
            <a:br>
              <a:rPr lang="en-GB" sz="4250" spc="-10" dirty="0"/>
            </a:br>
            <a:br>
              <a:rPr lang="en-IN" sz="4250" spc="-10" dirty="0"/>
            </a:br>
            <a:br>
              <a:rPr lang="en-IN" sz="4250" spc="-10" dirty="0"/>
            </a:br>
            <a:br>
              <a:rPr lang="en-IN" sz="4250" spc="-10" dirty="0"/>
            </a:br>
            <a:br>
              <a:rPr lang="en-IN" sz="4250" spc="-10" dirty="0"/>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81001" y="-255755"/>
            <a:ext cx="8972550" cy="6991272"/>
          </a:xfrm>
          <a:prstGeom prst="rect">
            <a:avLst/>
          </a:prstGeom>
        </p:spPr>
        <p:txBody>
          <a:bodyPr vert="horz" wrap="square" lIns="0" tIns="522858" rIns="0" bIns="0" rtlCol="0">
            <a:spAutoFit/>
          </a:bodyPr>
          <a:lstStyle/>
          <a:p>
            <a:pPr marL="153670">
              <a:lnSpc>
                <a:spcPct val="100000"/>
              </a:lnSpc>
              <a:spcBef>
                <a:spcPts val="130"/>
              </a:spcBef>
            </a:pPr>
            <a:r>
              <a:rPr lang="en-GB" sz="2400" dirty="0">
                <a:latin typeface="Times New Roman" panose="02020603050405020304" pitchFamily="18" charset="0"/>
                <a:cs typeface="Times New Roman" panose="02020603050405020304" pitchFamily="18" charset="0"/>
              </a:rPr>
              <a:t>WHO</a:t>
            </a:r>
            <a:r>
              <a:rPr lang="en-GB" sz="2400" spc="-24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ARE</a:t>
            </a:r>
            <a:r>
              <a:rPr lang="en-GB" sz="2400" spc="-7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a:t>
            </a:r>
            <a:r>
              <a:rPr lang="en-GB" sz="2400" spc="-5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END</a:t>
            </a:r>
            <a:r>
              <a:rPr lang="en-GB" sz="2400" spc="-7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USERS?</a:t>
            </a:r>
            <a:br>
              <a:rPr lang="en-GB" sz="2400" spc="-10" dirty="0">
                <a:latin typeface="Times New Roman" panose="02020603050405020304" pitchFamily="18" charset="0"/>
                <a:cs typeface="Times New Roman" panose="02020603050405020304" pitchFamily="18" charset="0"/>
              </a:rPr>
            </a:br>
            <a:r>
              <a:rPr lang="en-GB" sz="1800" spc="-10" dirty="0">
                <a:latin typeface="Times New Roman" panose="02020603050405020304" pitchFamily="18" charset="0"/>
                <a:cs typeface="Times New Roman" panose="02020603050405020304" pitchFamily="18" charset="0"/>
              </a:rPr>
              <a:t>       </a:t>
            </a:r>
            <a:br>
              <a:rPr lang="en-GB" sz="1800" spc="-10" dirty="0">
                <a:latin typeface="Times New Roman" panose="02020603050405020304" pitchFamily="18" charset="0"/>
                <a:cs typeface="Times New Roman" panose="02020603050405020304" pitchFamily="18" charset="0"/>
              </a:rPr>
            </a:br>
            <a:r>
              <a:rPr lang="en-GB" sz="1800" spc="-10" dirty="0">
                <a:latin typeface="Times New Roman" panose="02020603050405020304" pitchFamily="18" charset="0"/>
                <a:cs typeface="Times New Roman" panose="02020603050405020304" pitchFamily="18" charset="0"/>
              </a:rPr>
              <a:t>     Healthcare Professionals: Cardiologists, general practitioners, nurses, and other healthcare professionals utilize predictive models to assess the risk of heart disease in patients during routine check-ups or diagnostic evaluations.  </a:t>
            </a:r>
            <a:br>
              <a:rPr lang="en-GB" sz="1800" spc="-10" dirty="0">
                <a:latin typeface="Times New Roman" panose="02020603050405020304" pitchFamily="18" charset="0"/>
                <a:cs typeface="Times New Roman" panose="02020603050405020304" pitchFamily="18" charset="0"/>
              </a:rPr>
            </a:br>
            <a:br>
              <a:rPr lang="en-GB" sz="1800" spc="-10" dirty="0">
                <a:latin typeface="Times New Roman" panose="02020603050405020304" pitchFamily="18" charset="0"/>
                <a:cs typeface="Times New Roman" panose="02020603050405020304" pitchFamily="18" charset="0"/>
              </a:rPr>
            </a:br>
            <a:r>
              <a:rPr lang="en-GB" sz="1800" spc="-10" dirty="0">
                <a:latin typeface="Times New Roman" panose="02020603050405020304" pitchFamily="18" charset="0"/>
                <a:cs typeface="Times New Roman" panose="02020603050405020304" pitchFamily="18" charset="0"/>
              </a:rPr>
              <a:t>     Patients: Individuals concerned about their cardiovascular health can benefit from heart disease prediction models by gaining insights into their risk factors and taking proactive steps to mitigate them. </a:t>
            </a:r>
            <a:br>
              <a:rPr lang="en-GB" sz="1800" spc="-10" dirty="0">
                <a:latin typeface="Times New Roman" panose="02020603050405020304" pitchFamily="18" charset="0"/>
                <a:cs typeface="Times New Roman" panose="02020603050405020304" pitchFamily="18" charset="0"/>
              </a:rPr>
            </a:br>
            <a:br>
              <a:rPr lang="en-GB" sz="1800" spc="-10" dirty="0">
                <a:latin typeface="Times New Roman" panose="02020603050405020304" pitchFamily="18" charset="0"/>
                <a:cs typeface="Times New Roman" panose="02020603050405020304" pitchFamily="18" charset="0"/>
              </a:rPr>
            </a:br>
            <a:r>
              <a:rPr lang="en-GB" sz="1800" spc="-10" dirty="0">
                <a:latin typeface="Times New Roman" panose="02020603050405020304" pitchFamily="18" charset="0"/>
                <a:cs typeface="Times New Roman" panose="02020603050405020304" pitchFamily="18" charset="0"/>
              </a:rPr>
              <a:t>     Healthcare Systems and Institutions: Healthcare systems and institutions can leverage heart disease prediction models to optimize resource allocation, prioritize high-risk patients for preventive interventions, and tailor population health management strategies. </a:t>
            </a:r>
            <a:br>
              <a:rPr lang="en-GB" sz="1800" spc="-10" dirty="0">
                <a:latin typeface="Times New Roman" panose="02020603050405020304" pitchFamily="18" charset="0"/>
                <a:cs typeface="Times New Roman" panose="02020603050405020304" pitchFamily="18" charset="0"/>
              </a:rPr>
            </a:br>
            <a:br>
              <a:rPr lang="en-GB" sz="1800" spc="-10" dirty="0">
                <a:latin typeface="Times New Roman" panose="02020603050405020304" pitchFamily="18" charset="0"/>
                <a:cs typeface="Times New Roman" panose="02020603050405020304" pitchFamily="18" charset="0"/>
              </a:rPr>
            </a:br>
            <a:r>
              <a:rPr lang="en-GB" sz="1800" spc="-10" dirty="0">
                <a:latin typeface="Times New Roman" panose="02020603050405020304" pitchFamily="18" charset="0"/>
                <a:cs typeface="Times New Roman" panose="02020603050405020304" pitchFamily="18" charset="0"/>
              </a:rPr>
              <a:t>     Public Health Agencies: Public health agencies utilize heart disease prediction models to monitor population-level trends, identify disparities in cardiovascular health outcomes, and develop targeted interventions to reduce the burden of heart disease on a community or national level.</a:t>
            </a:r>
            <a:br>
              <a:rPr lang="en-GB" sz="1800" spc="-10" dirty="0">
                <a:latin typeface="Times New Roman" panose="02020603050405020304" pitchFamily="18" charset="0"/>
                <a:cs typeface="Times New Roman" panose="02020603050405020304" pitchFamily="18" charset="0"/>
              </a:rPr>
            </a:br>
            <a:r>
              <a:rPr lang="en-GB" sz="1800" spc="-10" dirty="0">
                <a:latin typeface="Times New Roman" panose="02020603050405020304" pitchFamily="18" charset="0"/>
                <a:cs typeface="Times New Roman" panose="02020603050405020304" pitchFamily="18" charset="0"/>
              </a:rPr>
              <a:t> </a:t>
            </a:r>
            <a:br>
              <a:rPr lang="en-GB" sz="1800" spc="-10" dirty="0">
                <a:latin typeface="Times New Roman" panose="02020603050405020304" pitchFamily="18" charset="0"/>
                <a:cs typeface="Times New Roman" panose="02020603050405020304" pitchFamily="18" charset="0"/>
              </a:rPr>
            </a:br>
            <a:r>
              <a:rPr lang="en-GB" sz="1800" spc="-10" dirty="0">
                <a:latin typeface="Times New Roman" panose="02020603050405020304" pitchFamily="18" charset="0"/>
                <a:cs typeface="Times New Roman" panose="02020603050405020304" pitchFamily="18" charset="0"/>
              </a:rPr>
              <a:t>     Researchers and Academia: Researchers and academics utilize heart disease prediction models to advance scientific knowledge, develop new predictive algorithms, and conduct epidemiological studies to understand the underlying risk factors and mechanisms of heart disease. </a:t>
            </a:r>
            <a:endParaRPr lang="en-GB" sz="1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53550" y="1990725"/>
            <a:ext cx="2695574" cy="3248025"/>
          </a:xfrm>
          <a:prstGeom prst="rect">
            <a:avLst/>
          </a:prstGeom>
        </p:spPr>
      </p:pic>
      <p:sp>
        <p:nvSpPr>
          <p:cNvPr id="6" name="object 6"/>
          <p:cNvSpPr txBox="1">
            <a:spLocks noGrp="1"/>
          </p:cNvSpPr>
          <p:nvPr>
            <p:ph type="title"/>
          </p:nvPr>
        </p:nvSpPr>
        <p:spPr>
          <a:xfrm>
            <a:off x="558165" y="385444"/>
            <a:ext cx="8795385" cy="4676280"/>
          </a:xfrm>
          <a:prstGeom prst="rect">
            <a:avLst/>
          </a:prstGeom>
        </p:spPr>
        <p:txBody>
          <a:bodyPr vert="horz" wrap="square" lIns="0" tIns="485775" rIns="0" bIns="0" rtlCol="0">
            <a:spAutoFit/>
          </a:bodyPr>
          <a:lstStyle/>
          <a:p>
            <a:pPr marL="12700">
              <a:lnSpc>
                <a:spcPct val="100000"/>
              </a:lnSpc>
              <a:spcBef>
                <a:spcPts val="105"/>
              </a:spcBef>
            </a:pPr>
            <a:r>
              <a:rPr lang="en-GB" sz="2400" dirty="0">
                <a:latin typeface="Times New Roman" panose="02020603050405020304" pitchFamily="18" charset="0"/>
                <a:cs typeface="Times New Roman" panose="02020603050405020304" pitchFamily="18" charset="0"/>
              </a:rPr>
              <a:t>YOUR</a:t>
            </a:r>
            <a:r>
              <a:rPr lang="en-GB" sz="2400" spc="-95"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SOLUTION</a:t>
            </a:r>
            <a:r>
              <a:rPr lang="en-GB" sz="2400" spc="-345"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AND</a:t>
            </a:r>
            <a:r>
              <a:rPr lang="en-GB" sz="2400" spc="-2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ITS </a:t>
            </a:r>
            <a:r>
              <a:rPr lang="en-GB" sz="2400" spc="-20" dirty="0">
                <a:latin typeface="Times New Roman" panose="02020603050405020304" pitchFamily="18" charset="0"/>
                <a:cs typeface="Times New Roman" panose="02020603050405020304" pitchFamily="18" charset="0"/>
              </a:rPr>
              <a:t>VALUE</a:t>
            </a:r>
            <a:r>
              <a:rPr lang="en-GB" sz="2400" spc="-120" dirty="0">
                <a:latin typeface="Times New Roman" panose="02020603050405020304" pitchFamily="18" charset="0"/>
                <a:cs typeface="Times New Roman" panose="02020603050405020304" pitchFamily="18" charset="0"/>
              </a:rPr>
              <a:t> </a:t>
            </a:r>
            <a:r>
              <a:rPr lang="en-GB" sz="2400" spc="-10" dirty="0">
                <a:latin typeface="Times New Roman" panose="02020603050405020304" pitchFamily="18" charset="0"/>
                <a:cs typeface="Times New Roman" panose="02020603050405020304" pitchFamily="18" charset="0"/>
              </a:rPr>
              <a:t>PROPOSITION:</a:t>
            </a:r>
            <a:br>
              <a:rPr lang="en-GB" sz="2400" spc="-10" dirty="0">
                <a:latin typeface="Times New Roman" panose="02020603050405020304" pitchFamily="18" charset="0"/>
                <a:cs typeface="Times New Roman" panose="02020603050405020304" pitchFamily="18" charset="0"/>
              </a:rPr>
            </a:br>
            <a:r>
              <a:rPr lang="en-GB" sz="2400" spc="-10" dirty="0">
                <a:latin typeface="Times New Roman" panose="02020603050405020304" pitchFamily="18" charset="0"/>
                <a:cs typeface="Times New Roman" panose="02020603050405020304" pitchFamily="18" charset="0"/>
              </a:rPr>
              <a:t> </a:t>
            </a:r>
            <a:br>
              <a:rPr lang="en-GB" sz="2400" spc="-10" dirty="0">
                <a:latin typeface="Times New Roman" panose="02020603050405020304" pitchFamily="18" charset="0"/>
                <a:cs typeface="Times New Roman" panose="02020603050405020304" pitchFamily="18" charset="0"/>
              </a:rPr>
            </a:br>
            <a:r>
              <a:rPr lang="en-GB" sz="2400" spc="-10" dirty="0">
                <a:latin typeface="Times New Roman" panose="02020603050405020304" pitchFamily="18" charset="0"/>
                <a:cs typeface="Times New Roman" panose="02020603050405020304" pitchFamily="18" charset="0"/>
              </a:rPr>
              <a:t>      </a:t>
            </a:r>
            <a:r>
              <a:rPr lang="en-GB" sz="2000" spc="-10" dirty="0">
                <a:latin typeface="Times New Roman" panose="02020603050405020304" pitchFamily="18" charset="0"/>
                <a:cs typeface="Times New Roman" panose="02020603050405020304" pitchFamily="18" charset="0"/>
              </a:rPr>
              <a:t>Our machine learning-based heart disease prediction model </a:t>
            </a:r>
            <a:r>
              <a:rPr lang="en-GB" sz="2000" spc="-10" dirty="0" err="1">
                <a:latin typeface="Times New Roman" panose="02020603050405020304" pitchFamily="18" charset="0"/>
                <a:cs typeface="Times New Roman" panose="02020603050405020304" pitchFamily="18" charset="0"/>
              </a:rPr>
              <a:t>analyzes</a:t>
            </a:r>
            <a:r>
              <a:rPr lang="en-GB" sz="2000" spc="-10" dirty="0">
                <a:latin typeface="Times New Roman" panose="02020603050405020304" pitchFamily="18" charset="0"/>
                <a:cs typeface="Times New Roman" panose="02020603050405020304" pitchFamily="18" charset="0"/>
              </a:rPr>
              <a:t> individual patient data to accurately assess the likelihood of heart disease.</a:t>
            </a:r>
            <a:br>
              <a:rPr lang="en-GB" sz="2000" spc="-10" dirty="0">
                <a:latin typeface="Times New Roman" panose="02020603050405020304" pitchFamily="18" charset="0"/>
                <a:cs typeface="Times New Roman" panose="02020603050405020304" pitchFamily="18" charset="0"/>
              </a:rPr>
            </a:br>
            <a:br>
              <a:rPr lang="en-GB" sz="2000" spc="-10" dirty="0">
                <a:latin typeface="Times New Roman" panose="02020603050405020304" pitchFamily="18" charset="0"/>
                <a:cs typeface="Times New Roman" panose="02020603050405020304" pitchFamily="18" charset="0"/>
              </a:rPr>
            </a:br>
            <a:r>
              <a:rPr lang="en-GB" sz="2000" spc="-10" dirty="0">
                <a:latin typeface="Times New Roman" panose="02020603050405020304" pitchFamily="18" charset="0"/>
                <a:cs typeface="Times New Roman" panose="02020603050405020304" pitchFamily="18" charset="0"/>
              </a:rPr>
              <a:t>Early Detection: Enables timely intervention and preventive measures.</a:t>
            </a:r>
            <a:br>
              <a:rPr lang="en-GB" sz="2000" spc="-10" dirty="0">
                <a:latin typeface="Times New Roman" panose="02020603050405020304" pitchFamily="18" charset="0"/>
                <a:cs typeface="Times New Roman" panose="02020603050405020304" pitchFamily="18" charset="0"/>
              </a:rPr>
            </a:br>
            <a:r>
              <a:rPr lang="en-GB" sz="2000" spc="-10" dirty="0">
                <a:latin typeface="Times New Roman" panose="02020603050405020304" pitchFamily="18" charset="0"/>
                <a:cs typeface="Times New Roman" panose="02020603050405020304" pitchFamily="18" charset="0"/>
              </a:rPr>
              <a:t>Personalized Risk Assessment: Tailored risk assessment for individual patients.</a:t>
            </a:r>
            <a:br>
              <a:rPr lang="en-GB" sz="2000" spc="-10" dirty="0">
                <a:latin typeface="Times New Roman" panose="02020603050405020304" pitchFamily="18" charset="0"/>
                <a:cs typeface="Times New Roman" panose="02020603050405020304" pitchFamily="18" charset="0"/>
              </a:rPr>
            </a:br>
            <a:r>
              <a:rPr lang="en-GB" sz="2000" spc="-10" dirty="0">
                <a:latin typeface="Times New Roman" panose="02020603050405020304" pitchFamily="18" charset="0"/>
                <a:cs typeface="Times New Roman" panose="02020603050405020304" pitchFamily="18" charset="0"/>
              </a:rPr>
              <a:t>Proactive Intervention: Identifies high-risk patients for targeted interventions.</a:t>
            </a:r>
            <a:br>
              <a:rPr lang="en-GB" sz="2000" spc="-10" dirty="0">
                <a:latin typeface="Times New Roman" panose="02020603050405020304" pitchFamily="18" charset="0"/>
                <a:cs typeface="Times New Roman" panose="02020603050405020304" pitchFamily="18" charset="0"/>
              </a:rPr>
            </a:br>
            <a:r>
              <a:rPr lang="en-GB" sz="2000" spc="-10" dirty="0">
                <a:latin typeface="Times New Roman" panose="02020603050405020304" pitchFamily="18" charset="0"/>
                <a:cs typeface="Times New Roman" panose="02020603050405020304" pitchFamily="18" charset="0"/>
              </a:rPr>
              <a:t>Optimal Resource Allocation: Efficient utilization of healthcare resources.</a:t>
            </a:r>
            <a:br>
              <a:rPr lang="en-GB" sz="2000" spc="-10" dirty="0">
                <a:latin typeface="Times New Roman" panose="02020603050405020304" pitchFamily="18" charset="0"/>
                <a:cs typeface="Times New Roman" panose="02020603050405020304" pitchFamily="18" charset="0"/>
              </a:rPr>
            </a:br>
            <a:r>
              <a:rPr lang="en-GB" sz="2000" spc="-10" dirty="0">
                <a:latin typeface="Times New Roman" panose="02020603050405020304" pitchFamily="18" charset="0"/>
                <a:cs typeface="Times New Roman" panose="02020603050405020304" pitchFamily="18" charset="0"/>
              </a:rPr>
              <a:t>Empowering Patients: Provides insights for informed decision-making.</a:t>
            </a:r>
            <a:br>
              <a:rPr lang="en-GB" sz="2000" spc="-10" dirty="0">
                <a:latin typeface="Times New Roman" panose="02020603050405020304" pitchFamily="18" charset="0"/>
                <a:cs typeface="Times New Roman" panose="02020603050405020304" pitchFamily="18" charset="0"/>
              </a:rPr>
            </a:br>
            <a:r>
              <a:rPr lang="en-GB" sz="2000" spc="-10" dirty="0">
                <a:latin typeface="Times New Roman" panose="02020603050405020304" pitchFamily="18" charset="0"/>
                <a:cs typeface="Times New Roman" panose="02020603050405020304" pitchFamily="18" charset="0"/>
              </a:rPr>
              <a:t>Research and Innovation: Contributes to advancing cardiovascular disease prevention and management.</a:t>
            </a:r>
            <a:br>
              <a:rPr lang="en-GB" sz="2000" spc="-10" dirty="0">
                <a:latin typeface="Times New Roman" panose="02020603050405020304" pitchFamily="18" charset="0"/>
                <a:cs typeface="Times New Roman" panose="02020603050405020304" pitchFamily="18" charset="0"/>
              </a:rPr>
            </a:br>
            <a:endParaRPr lang="en-GB" sz="20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33400" y="385444"/>
            <a:ext cx="9296400" cy="6259662"/>
          </a:xfrm>
          <a:prstGeom prst="rect">
            <a:avLst/>
          </a:prstGeom>
        </p:spPr>
        <p:txBody>
          <a:bodyPr vert="horz" wrap="square" lIns="0" tIns="286004" rIns="0" bIns="0" rtlCol="0">
            <a:spAutoFit/>
          </a:bodyPr>
          <a:lstStyle/>
          <a:p>
            <a:pPr marL="193675">
              <a:lnSpc>
                <a:spcPct val="100000"/>
              </a:lnSpc>
              <a:spcBef>
                <a:spcPts val="130"/>
              </a:spcBef>
            </a:pPr>
            <a:r>
              <a:rPr lang="en-GB" sz="2400" dirty="0">
                <a:latin typeface="Times New Roman" panose="02020603050405020304" pitchFamily="18" charset="0"/>
                <a:cs typeface="Times New Roman" panose="02020603050405020304" pitchFamily="18" charset="0"/>
              </a:rPr>
              <a:t>THE</a:t>
            </a:r>
            <a:r>
              <a:rPr lang="en-GB" sz="2400" spc="2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WOW</a:t>
            </a:r>
            <a:r>
              <a:rPr lang="en-GB" sz="2400" spc="9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 YOUR </a:t>
            </a:r>
            <a:r>
              <a:rPr lang="en-GB" sz="2400" spc="-10" dirty="0">
                <a:latin typeface="Times New Roman" panose="02020603050405020304" pitchFamily="18" charset="0"/>
                <a:cs typeface="Times New Roman" panose="02020603050405020304" pitchFamily="18" charset="0"/>
              </a:rPr>
              <a:t>SOLUTION:</a:t>
            </a:r>
            <a:br>
              <a:rPr lang="en-GB" sz="2400" spc="-10" dirty="0">
                <a:latin typeface="Times New Roman" panose="02020603050405020304" pitchFamily="18" charset="0"/>
                <a:cs typeface="Times New Roman" panose="02020603050405020304" pitchFamily="18" charset="0"/>
              </a:rPr>
            </a:br>
            <a:r>
              <a:rPr lang="en-GB" sz="2800" spc="-10" dirty="0">
                <a:latin typeface="Times New Roman" panose="02020603050405020304" pitchFamily="18" charset="0"/>
                <a:cs typeface="Times New Roman" panose="02020603050405020304" pitchFamily="18" charset="0"/>
              </a:rPr>
              <a:t>   </a:t>
            </a:r>
            <a:r>
              <a:rPr lang="en-GB" sz="1600" spc="-10" dirty="0">
                <a:latin typeface="Times New Roman" panose="02020603050405020304" pitchFamily="18" charset="0"/>
                <a:cs typeface="Times New Roman" panose="02020603050405020304" pitchFamily="18" charset="0"/>
              </a:rPr>
              <a:t>Our solution isn't just about predicting heart disease; it's about transforming healthcare with simplicity and impact:</a:t>
            </a:r>
            <a:br>
              <a:rPr lang="en-GB" sz="1600" spc="-10" dirty="0">
                <a:latin typeface="Times New Roman" panose="02020603050405020304" pitchFamily="18" charset="0"/>
                <a:cs typeface="Times New Roman" panose="02020603050405020304" pitchFamily="18" charset="0"/>
              </a:rPr>
            </a:br>
            <a:br>
              <a:rPr lang="en-GB" sz="1600" spc="-10" dirty="0">
                <a:latin typeface="Times New Roman" panose="02020603050405020304" pitchFamily="18" charset="0"/>
                <a:cs typeface="Times New Roman" panose="02020603050405020304" pitchFamily="18" charset="0"/>
              </a:rPr>
            </a:br>
            <a:r>
              <a:rPr lang="en-GB" sz="1600" spc="-10" dirty="0">
                <a:latin typeface="Times New Roman" panose="02020603050405020304" pitchFamily="18" charset="0"/>
                <a:cs typeface="Times New Roman" panose="02020603050405020304" pitchFamily="18" charset="0"/>
              </a:rPr>
              <a:t>Instant Insights: Our model delivers lightning-fast predictions, providing immediate insights into heart disease risk with unparalleled speed and accuracy.</a:t>
            </a:r>
            <a:br>
              <a:rPr lang="en-GB" sz="1600" spc="-10" dirty="0">
                <a:latin typeface="Times New Roman" panose="02020603050405020304" pitchFamily="18" charset="0"/>
                <a:cs typeface="Times New Roman" panose="02020603050405020304" pitchFamily="18" charset="0"/>
              </a:rPr>
            </a:br>
            <a:br>
              <a:rPr lang="en-GB" sz="1600" spc="-10" dirty="0">
                <a:latin typeface="Times New Roman" panose="02020603050405020304" pitchFamily="18" charset="0"/>
                <a:cs typeface="Times New Roman" panose="02020603050405020304" pitchFamily="18" charset="0"/>
              </a:rPr>
            </a:br>
            <a:r>
              <a:rPr lang="en-GB" sz="1600" spc="-10" dirty="0">
                <a:latin typeface="Times New Roman" panose="02020603050405020304" pitchFamily="18" charset="0"/>
                <a:cs typeface="Times New Roman" panose="02020603050405020304" pitchFamily="18" charset="0"/>
              </a:rPr>
              <a:t>Personalized Precision: Tailored to each individual, our solution doesn't offer one-size-fits-all predictions. Instead, it provides personalized risk assessments, ensuring precision that's unmatched in traditional risk evaluation methods.</a:t>
            </a:r>
            <a:br>
              <a:rPr lang="en-GB" sz="1600" spc="-10" dirty="0">
                <a:latin typeface="Times New Roman" panose="02020603050405020304" pitchFamily="18" charset="0"/>
                <a:cs typeface="Times New Roman" panose="02020603050405020304" pitchFamily="18" charset="0"/>
              </a:rPr>
            </a:br>
            <a:br>
              <a:rPr lang="en-GB" sz="1600" spc="-10" dirty="0">
                <a:latin typeface="Times New Roman" panose="02020603050405020304" pitchFamily="18" charset="0"/>
                <a:cs typeface="Times New Roman" panose="02020603050405020304" pitchFamily="18" charset="0"/>
              </a:rPr>
            </a:br>
            <a:r>
              <a:rPr lang="en-GB" sz="1600" spc="-10" dirty="0">
                <a:latin typeface="Times New Roman" panose="02020603050405020304" pitchFamily="18" charset="0"/>
                <a:cs typeface="Times New Roman" panose="02020603050405020304" pitchFamily="18" charset="0"/>
              </a:rPr>
              <a:t>Empowering Simplicity: With a user-friendly interface, our solution makes complex predictive analytics accessible to everyone, from healthcare professionals to patients, empowering them to take proactive steps toward better heart health.</a:t>
            </a:r>
            <a:br>
              <a:rPr lang="en-GB" sz="1600" spc="-10" dirty="0">
                <a:latin typeface="Times New Roman" panose="02020603050405020304" pitchFamily="18" charset="0"/>
                <a:cs typeface="Times New Roman" panose="02020603050405020304" pitchFamily="18" charset="0"/>
              </a:rPr>
            </a:br>
            <a:br>
              <a:rPr lang="en-GB" sz="1600" spc="-10" dirty="0">
                <a:latin typeface="Times New Roman" panose="02020603050405020304" pitchFamily="18" charset="0"/>
                <a:cs typeface="Times New Roman" panose="02020603050405020304" pitchFamily="18" charset="0"/>
              </a:rPr>
            </a:br>
            <a:r>
              <a:rPr lang="en-GB" sz="1600" spc="-10" dirty="0">
                <a:latin typeface="Times New Roman" panose="02020603050405020304" pitchFamily="18" charset="0"/>
                <a:cs typeface="Times New Roman" panose="02020603050405020304" pitchFamily="18" charset="0"/>
              </a:rPr>
              <a:t>Continuous Advancement: We're not satisfied with just meeting expectations; we're constantly innovating and refining our solution to exceed them. Our commitment to continuous improvement ensures that our model stays ahead of the curve in heart disease prediction.</a:t>
            </a:r>
            <a:br>
              <a:rPr lang="en-GB" sz="2800" spc="-10" dirty="0">
                <a:latin typeface="Times New Roman" panose="02020603050405020304" pitchFamily="18" charset="0"/>
                <a:cs typeface="Times New Roman" panose="02020603050405020304" pitchFamily="18" charset="0"/>
              </a:rPr>
            </a:br>
            <a:br>
              <a:rPr lang="en-GB" sz="2800" spc="-10" dirty="0">
                <a:latin typeface="Times New Roman" panose="02020603050405020304" pitchFamily="18" charset="0"/>
                <a:cs typeface="Times New Roman" panose="02020603050405020304" pitchFamily="18" charset="0"/>
              </a:rPr>
            </a:br>
            <a:r>
              <a:rPr lang="en-GB" sz="1600" spc="-10" dirty="0">
                <a:latin typeface="Times New Roman" panose="02020603050405020304" pitchFamily="18" charset="0"/>
                <a:cs typeface="Times New Roman" panose="02020603050405020304" pitchFamily="18" charset="0"/>
              </a:rPr>
              <a:t>Life-Saving Impact: Beyond just numbers and data, our solution has the potential to save lives. By detecting heart disease early and enabling timely interventions, it's not just a predictive tool—it's a beacon of hope for better health outcomes.</a:t>
            </a:r>
            <a:endParaRPr lang="en-GB" sz="16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62000" y="76200"/>
            <a:ext cx="8839200" cy="7553991"/>
          </a:xfrm>
          <a:prstGeom prst="rect">
            <a:avLst/>
          </a:prstGeom>
        </p:spPr>
        <p:txBody>
          <a:bodyPr vert="horz" wrap="square" lIns="0" tIns="13335" rIns="0" bIns="0" rtlCol="0">
            <a:spAutoFit/>
          </a:bodyPr>
          <a:lstStyle/>
          <a:p>
            <a:pPr marL="12700">
              <a:lnSpc>
                <a:spcPct val="100000"/>
              </a:lnSpc>
              <a:spcBef>
                <a:spcPts val="105"/>
              </a:spcBef>
            </a:pPr>
            <a:r>
              <a:rPr lang="en-IN" sz="2800" spc="-10" dirty="0">
                <a:latin typeface="Times New Roman" panose="02020603050405020304" pitchFamily="18" charset="0"/>
                <a:cs typeface="Times New Roman" panose="02020603050405020304" pitchFamily="18" charset="0"/>
              </a:rPr>
              <a:t>MODELLING:</a:t>
            </a:r>
            <a:br>
              <a:rPr lang="en-IN" sz="2800" spc="-10" dirty="0">
                <a:latin typeface="Times New Roman" panose="02020603050405020304" pitchFamily="18" charset="0"/>
                <a:cs typeface="Times New Roman" panose="02020603050405020304" pitchFamily="18" charset="0"/>
              </a:rPr>
            </a:br>
            <a:br>
              <a:rPr lang="en-IN" sz="2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Heart Disease Prediction </a:t>
            </a:r>
            <a:r>
              <a:rPr lang="en-IN" sz="1800" spc="-10" dirty="0" err="1">
                <a:latin typeface="Times New Roman" panose="02020603050405020304" pitchFamily="18" charset="0"/>
                <a:cs typeface="Times New Roman" panose="02020603050405020304" pitchFamily="18" charset="0"/>
              </a:rPr>
              <a:t>Modeling</a:t>
            </a:r>
            <a:r>
              <a:rPr lang="en-IN" sz="1800" spc="-10" dirty="0">
                <a:latin typeface="Times New Roman" panose="02020603050405020304" pitchFamily="18" charset="0"/>
                <a:cs typeface="Times New Roman" panose="02020603050405020304" pitchFamily="18" charset="0"/>
              </a:rPr>
              <a:t> Overview:</a:t>
            </a:r>
            <a:br>
              <a:rPr lang="en-IN" sz="1800" spc="-10" dirty="0">
                <a:latin typeface="Times New Roman" panose="02020603050405020304" pitchFamily="18" charset="0"/>
                <a:cs typeface="Times New Roman" panose="02020603050405020304" pitchFamily="18" charset="0"/>
              </a:rPr>
            </a:br>
            <a:br>
              <a:rPr lang="en-IN" sz="1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Data Preparation:</a:t>
            </a:r>
            <a:br>
              <a:rPr lang="en-IN" sz="1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Cleanse data: Handle missing values and outliers.</a:t>
            </a:r>
            <a:br>
              <a:rPr lang="en-IN" sz="1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Normalize features: Ensure uniform scale across variables.</a:t>
            </a:r>
            <a:br>
              <a:rPr lang="en-IN" sz="1800" spc="-10" dirty="0">
                <a:latin typeface="Times New Roman" panose="02020603050405020304" pitchFamily="18" charset="0"/>
                <a:cs typeface="Times New Roman" panose="02020603050405020304" pitchFamily="18" charset="0"/>
              </a:rPr>
            </a:br>
            <a:br>
              <a:rPr lang="en-IN" sz="1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Feature Selection:</a:t>
            </a:r>
            <a:br>
              <a:rPr lang="en-IN" sz="1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Identify relevant features: Select informative predictors.</a:t>
            </a:r>
            <a:br>
              <a:rPr lang="en-IN" sz="1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Remove irrelevant features: Exclude noise to improve model efficiency.</a:t>
            </a:r>
            <a:br>
              <a:rPr lang="en-IN" sz="1800" spc="-10" dirty="0">
                <a:latin typeface="Times New Roman" panose="02020603050405020304" pitchFamily="18" charset="0"/>
                <a:cs typeface="Times New Roman" panose="02020603050405020304" pitchFamily="18" charset="0"/>
              </a:rPr>
            </a:br>
            <a:br>
              <a:rPr lang="en-IN" sz="1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Model Selection:</a:t>
            </a:r>
            <a:br>
              <a:rPr lang="en-IN" sz="1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Choose appropriate algorithms: Logistic Regression, Decision Trees, Random Forests, etc.</a:t>
            </a:r>
            <a:br>
              <a:rPr lang="en-IN" sz="1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Consider ensemble methods: Boosting or bagging for enhanced performance.</a:t>
            </a:r>
            <a:br>
              <a:rPr lang="en-IN" sz="1800" spc="-10" dirty="0">
                <a:latin typeface="Times New Roman" panose="02020603050405020304" pitchFamily="18" charset="0"/>
                <a:cs typeface="Times New Roman" panose="02020603050405020304" pitchFamily="18" charset="0"/>
              </a:rPr>
            </a:br>
            <a:br>
              <a:rPr lang="en-IN" sz="1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Model Evaluation:</a:t>
            </a:r>
            <a:br>
              <a:rPr lang="en-IN" sz="1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Assess performance: Use metrics like accuracy, precision, recall, and AUC.</a:t>
            </a:r>
            <a:br>
              <a:rPr lang="en-IN" sz="1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Validate with cross-validation: Ensure robustness and generalizability.</a:t>
            </a:r>
            <a:br>
              <a:rPr lang="en-IN" sz="1800" spc="-10" dirty="0">
                <a:latin typeface="Times New Roman" panose="02020603050405020304" pitchFamily="18" charset="0"/>
                <a:cs typeface="Times New Roman" panose="02020603050405020304" pitchFamily="18" charset="0"/>
              </a:rPr>
            </a:br>
            <a:br>
              <a:rPr lang="en-IN" sz="1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Deployment:</a:t>
            </a:r>
            <a:br>
              <a:rPr lang="en-IN" sz="1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Integrate into interface: Implement model for real-time risk assessment.</a:t>
            </a:r>
            <a:br>
              <a:rPr lang="en-IN" sz="1800" spc="-10" dirty="0">
                <a:latin typeface="Times New Roman" panose="02020603050405020304" pitchFamily="18" charset="0"/>
                <a:cs typeface="Times New Roman" panose="02020603050405020304" pitchFamily="18" charset="0"/>
              </a:rPr>
            </a:br>
            <a:r>
              <a:rPr lang="en-IN" sz="1800" spc="-10" dirty="0">
                <a:latin typeface="Times New Roman" panose="02020603050405020304" pitchFamily="18" charset="0"/>
                <a:cs typeface="Times New Roman" panose="02020603050405020304" pitchFamily="18" charset="0"/>
              </a:rPr>
              <a:t>Monitor and update: Continuously evaluate and refine model performance.</a:t>
            </a:r>
            <a:br>
              <a:rPr lang="en-IN" sz="1800" spc="-10" dirty="0">
                <a:latin typeface="Times New Roman" panose="02020603050405020304" pitchFamily="18" charset="0"/>
                <a:cs typeface="Times New Roman" panose="02020603050405020304" pitchFamily="18" charset="0"/>
              </a:rPr>
            </a:br>
            <a:br>
              <a:rPr lang="en-IN" sz="2800" spc="-10" dirty="0">
                <a:latin typeface="Times New Roman" panose="02020603050405020304" pitchFamily="18" charset="0"/>
                <a:cs typeface="Times New Roman" panose="02020603050405020304" pitchFamily="18" charset="0"/>
              </a:rPr>
            </a:br>
            <a:r>
              <a:rPr lang="en-IN" sz="2800" spc="-10" dirty="0">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58</TotalTime>
  <Words>1042</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PROJECT TITLE : HEART DISEASE PREDICTION USING DEEP LEARNING   </vt:lpstr>
      <vt:lpstr>AGENDA:                1. Introduction to Heart Disease             2. Machine Learning in Healthcare             3. Data Collection and Preprocessing             4. Feature Selection and Engineering             5. Model Development             6. Model Evaluation and Validation             7. Deployment and Integration             8. Ethical and Regulatory Considerations             9. Future Directions and Challenges            10.Case Studies and Success Stories</vt:lpstr>
      <vt:lpstr>PROBLEM STATEMENT:         Objective: Develop a machine learning model to accurately predict the likelihood of heart disease based on patient data, enabling early detection and personalized intervention strategies.     Approach: Gather and preprocess clinical data, select informative features, train and evaluate machine learning algorithms, and deploy the model for real-time risk assessment by healthcare professionals.     Impact: Enhance early detection, risk stratification, and personalized patient care, ultimately contributing to the reduction of heart disease morbidity and mortality on a global scale.              </vt:lpstr>
      <vt:lpstr>PROJECT OVERVIEW:              The heart disease prediction project successfully   developed a machine learning model to predict the likelihood of heart disease based on individual patient data. Achievements include robust data collection, model development using various algorithms, rigorous evaluation, and deployment for real-time risk assessment. Strengths lie in the collaborative approach, methodological rigor, and potential real-world impact on patient outcomes. Areas for improvement include enhancing model interpretability, addressing data imbalance, and integrating mechanisms for long-term monitoring. Future directions include exploring advanced technologies, collaboration for validation, and expansion to other cardiovascular conditions. Overall, the project represents a significant advancement in proactive healthcare intervention and personalized patient care.          </vt:lpstr>
      <vt:lpstr>WHO ARE THE END USERS?              Healthcare Professionals: Cardiologists, general practitioners, nurses, and other healthcare professionals utilize predictive models to assess the risk of heart disease in patients during routine check-ups or diagnostic evaluations.         Patients: Individuals concerned about their cardiovascular health can benefit from heart disease prediction models by gaining insights into their risk factors and taking proactive steps to mitigate them.        Healthcare Systems and Institutions: Healthcare systems and institutions can leverage heart disease prediction models to optimize resource allocation, prioritize high-risk patients for preventive interventions, and tailor population health management strategies.        Public Health Agencies: Public health agencies utilize heart disease prediction models to monitor population-level trends, identify disparities in cardiovascular health outcomes, and develop targeted interventions to reduce the burden of heart disease on a community or national level.        Researchers and Academia: Researchers and academics utilize heart disease prediction models to advance scientific knowledge, develop new predictive algorithms, and conduct epidemiological studies to understand the underlying risk factors and mechanisms of heart disease. </vt:lpstr>
      <vt:lpstr>YOUR SOLUTION AND ITS VALUE PROPOSITION:         Our machine learning-based heart disease prediction model analyzes individual patient data to accurately assess the likelihood of heart disease.  Early Detection: Enables timely intervention and preventive measures. Personalized Risk Assessment: Tailored risk assessment for individual patients. Proactive Intervention: Identifies high-risk patients for targeted interventions. Optimal Resource Allocation: Efficient utilization of healthcare resources. Empowering Patients: Provides insights for informed decision-making. Research and Innovation: Contributes to advancing cardiovascular disease prevention and management. </vt:lpstr>
      <vt:lpstr>THE WOW IN YOUR SOLUTION:    Our solution isn't just about predicting heart disease; it's about transforming healthcare with simplicity and impact:  Instant Insights: Our model delivers lightning-fast predictions, providing immediate insights into heart disease risk with unparalleled speed and accuracy.  Personalized Precision: Tailored to each individual, our solution doesn't offer one-size-fits-all predictions. Instead, it provides personalized risk assessments, ensuring precision that's unmatched in traditional risk evaluation methods.  Empowering Simplicity: With a user-friendly interface, our solution makes complex predictive analytics accessible to everyone, from healthcare professionals to patients, empowering them to take proactive steps toward better heart health.  Continuous Advancement: We're not satisfied with just meeting expectations; we're constantly innovating and refining our solution to exceed them. Our commitment to continuous improvement ensures that our model stays ahead of the curve in heart disease prediction.  Life-Saving Impact: Beyond just numbers and data, our solution has the potential to save lives. By detecting heart disease early and enabling timely interventions, it's not just a predictive tool—it's a beacon of hope for better health outcomes.</vt:lpstr>
      <vt:lpstr>MODELLING:  Heart Disease Prediction Modeling Overview:  Data Preparation: Cleanse data: Handle missing values and outliers. Normalize features: Ensure uniform scale across variables.  Feature Selection: Identify relevant features: Select informative predictors. Remove irrelevant features: Exclude noise to improve model efficiency.  Model Selection: Choose appropriate algorithms: Logistic Regression, Decision Trees, Random Forests, etc. Consider ensemble methods: Boosting or bagging for enhanced performance.  Model Evaluation: Assess performance: Use metrics like accuracy, precision, recall, and AUC. Validate with cross-validation: Ensure robustness and generalizability.  Deployment: Integrate into interface: Implement model for real-time risk assessment. Monitor and update: Continuously evaluate and refine model performance.   </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Maheshwaran</cp:lastModifiedBy>
  <cp:revision>1</cp:revision>
  <dcterms:created xsi:type="dcterms:W3CDTF">2024-04-04T16:29:47Z</dcterms:created>
  <dcterms:modified xsi:type="dcterms:W3CDTF">2024-04-04T17:28:50Z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