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8"/>
  </p:notesMasterIdLst>
  <p:handoutMasterIdLst>
    <p:handoutMasterId r:id="rId29"/>
  </p:handoutMasterIdLst>
  <p:sldIdLst>
    <p:sldId id="256" r:id="rId2"/>
    <p:sldId id="366" r:id="rId3"/>
    <p:sldId id="340" r:id="rId4"/>
    <p:sldId id="339" r:id="rId5"/>
    <p:sldId id="341" r:id="rId6"/>
    <p:sldId id="367" r:id="rId7"/>
    <p:sldId id="326" r:id="rId8"/>
    <p:sldId id="368" r:id="rId9"/>
    <p:sldId id="345" r:id="rId10"/>
    <p:sldId id="363" r:id="rId11"/>
    <p:sldId id="361" r:id="rId12"/>
    <p:sldId id="344" r:id="rId13"/>
    <p:sldId id="347" r:id="rId14"/>
    <p:sldId id="348" r:id="rId15"/>
    <p:sldId id="349" r:id="rId16"/>
    <p:sldId id="369" r:id="rId17"/>
    <p:sldId id="365" r:id="rId18"/>
    <p:sldId id="370" r:id="rId19"/>
    <p:sldId id="358" r:id="rId20"/>
    <p:sldId id="364" r:id="rId21"/>
    <p:sldId id="362" r:id="rId22"/>
    <p:sldId id="359" r:id="rId23"/>
    <p:sldId id="357" r:id="rId24"/>
    <p:sldId id="356" r:id="rId25"/>
    <p:sldId id="371" r:id="rId26"/>
    <p:sldId id="325"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E91B-89C4-4EA2-A4F1-43FF542CD28D}" v="6" dt="2024-12-06T15:13:39.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F71D6-EE34-2F1E-8C44-D66C9A5C86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A69EF28-E985-1CE2-7E1D-7181BA3924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7B24C3-7087-4232-9DF0-7E1EBF6B7829}" type="datetimeFigureOut">
              <a:rPr lang="en-US"/>
              <a:pPr>
                <a:defRPr/>
              </a:pPr>
              <a:t>12/6/2024</a:t>
            </a:fld>
            <a:endParaRPr lang="en-US"/>
          </a:p>
        </p:txBody>
      </p:sp>
      <p:sp>
        <p:nvSpPr>
          <p:cNvPr id="4" name="Footer Placeholder 3">
            <a:extLst>
              <a:ext uri="{FF2B5EF4-FFF2-40B4-BE49-F238E27FC236}">
                <a16:creationId xmlns:a16="http://schemas.microsoft.com/office/drawing/2014/main" id="{AE8E949A-54CC-A595-E088-F3167DC3D3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43EA98E4-0BD8-2AC5-8CE1-3AA33DB17FBD}"/>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F05E41ED-F00E-4C0A-A352-F2FF6547002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89658-D056-B513-1382-21C69E0DA4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AB1CC62-282A-E305-CC3F-F0A4C72697A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6279EE-7271-45C4-B7A4-7F510FAB65E3}" type="datetimeFigureOut">
              <a:rPr lang="en-US"/>
              <a:pPr>
                <a:defRPr/>
              </a:pPr>
              <a:t>12/6/2024</a:t>
            </a:fld>
            <a:endParaRPr lang="en-US"/>
          </a:p>
        </p:txBody>
      </p:sp>
      <p:sp>
        <p:nvSpPr>
          <p:cNvPr id="4" name="Slide Image Placeholder 3">
            <a:extLst>
              <a:ext uri="{FF2B5EF4-FFF2-40B4-BE49-F238E27FC236}">
                <a16:creationId xmlns:a16="http://schemas.microsoft.com/office/drawing/2014/main" id="{055EFFCE-30AC-C18A-E9EF-043B34F929B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778A63E-D1E2-E0D3-FD40-0269ACBF391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5D692F-F1FB-0E36-88D1-3CBF9DB5964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1A9AB97-5B81-FDF9-384C-2D3F8346DDB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8B84AB87-1DA4-450B-89B4-790F3FA8F57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A11414B9-3AF4-175C-FAC1-90D181D93F6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A163C4A5-30CF-6D47-D19B-488CF11491A3}"/>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C6DEA491-089A-A0B5-A167-98085C9284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72EAF320-933B-4225-9477-069AD35EB482}"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B84AB87-1DA4-450B-89B4-790F3FA8F575}" type="slidenum">
              <a:rPr lang="en-US" altLang="zh-CN" smtClean="0"/>
              <a:pPr>
                <a:defRPr/>
              </a:pPr>
              <a:t>18</a:t>
            </a:fld>
            <a:endParaRPr lang="en-US" altLang="zh-CN"/>
          </a:p>
        </p:txBody>
      </p:sp>
    </p:spTree>
    <p:extLst>
      <p:ext uri="{BB962C8B-B14F-4D97-AF65-F5344CB8AC3E}">
        <p14:creationId xmlns:p14="http://schemas.microsoft.com/office/powerpoint/2010/main" val="4181493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A25344-29AA-99DC-18E4-A29C1D5D7F41}"/>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F0A04153-16E8-DA35-0107-593E3357DF3E}"/>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3CE93E52-BA67-F36D-94FE-685EEDC66ED7}"/>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E3BDCD74-5D9E-24F5-CED3-E227F6A18255}"/>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E262A89-011C-AD40-61F4-6B8B6B27D6B7}"/>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FAB0AC3B-542F-0E0B-AA05-742E3D648510}"/>
              </a:ext>
            </a:extLst>
          </p:cNvPr>
          <p:cNvSpPr>
            <a:spLocks noGrp="1"/>
          </p:cNvSpPr>
          <p:nvPr>
            <p:ph type="dt" sz="half" idx="10"/>
          </p:nvPr>
        </p:nvSpPr>
        <p:spPr/>
        <p:txBody>
          <a:bodyPr/>
          <a:lstStyle>
            <a:lvl1pPr>
              <a:defRPr/>
            </a:lvl1pPr>
          </a:lstStyle>
          <a:p>
            <a:pPr>
              <a:defRPr/>
            </a:pPr>
            <a:r>
              <a:rPr lang="en-US"/>
              <a:t>07/12/2024</a:t>
            </a:r>
          </a:p>
        </p:txBody>
      </p:sp>
      <p:sp>
        <p:nvSpPr>
          <p:cNvPr id="10" name="Footer Placeholder 16">
            <a:extLst>
              <a:ext uri="{FF2B5EF4-FFF2-40B4-BE49-F238E27FC236}">
                <a16:creationId xmlns:a16="http://schemas.microsoft.com/office/drawing/2014/main" id="{D72CE3ED-F031-1F16-414B-290D19E4195C}"/>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28">
            <a:extLst>
              <a:ext uri="{FF2B5EF4-FFF2-40B4-BE49-F238E27FC236}">
                <a16:creationId xmlns:a16="http://schemas.microsoft.com/office/drawing/2014/main" id="{DBD07D76-4567-B383-3DA8-B74419382875}"/>
              </a:ext>
            </a:extLst>
          </p:cNvPr>
          <p:cNvSpPr>
            <a:spLocks noGrp="1"/>
          </p:cNvSpPr>
          <p:nvPr>
            <p:ph type="sldNum" sz="quarter" idx="12"/>
          </p:nvPr>
        </p:nvSpPr>
        <p:spPr/>
        <p:txBody>
          <a:bodyPr/>
          <a:lstStyle>
            <a:lvl1pPr>
              <a:defRPr sz="1400">
                <a:solidFill>
                  <a:srgbClr val="FFFFFF"/>
                </a:solidFill>
              </a:defRPr>
            </a:lvl1pPr>
          </a:lstStyle>
          <a:p>
            <a:pPr>
              <a:defRPr/>
            </a:pPr>
            <a:fld id="{E4ACDD0B-8A71-48F6-A347-87B3B9D518C8}" type="slidenum">
              <a:rPr lang="en-US" altLang="zh-CN"/>
              <a:pPr>
                <a:defRPr/>
              </a:pPr>
              <a:t>‹#›</a:t>
            </a:fld>
            <a:endParaRPr lang="en-US" altLang="zh-CN"/>
          </a:p>
        </p:txBody>
      </p:sp>
    </p:spTree>
    <p:extLst>
      <p:ext uri="{BB962C8B-B14F-4D97-AF65-F5344CB8AC3E}">
        <p14:creationId xmlns:p14="http://schemas.microsoft.com/office/powerpoint/2010/main" val="2655844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0E5B1AE-CB2E-5BDF-1D40-8FCEA3B98688}"/>
              </a:ext>
            </a:extLst>
          </p:cNvPr>
          <p:cNvSpPr>
            <a:spLocks noGrp="1"/>
          </p:cNvSpPr>
          <p:nvPr>
            <p:ph type="dt" sz="half" idx="10"/>
          </p:nvPr>
        </p:nvSpPr>
        <p:spPr/>
        <p:txBody>
          <a:bodyPr/>
          <a:lstStyle>
            <a:lvl1pPr>
              <a:defRPr/>
            </a:lvl1pPr>
          </a:lstStyle>
          <a:p>
            <a:pPr>
              <a:defRPr/>
            </a:pPr>
            <a:r>
              <a:rPr lang="en-US"/>
              <a:t>07/12/2024</a:t>
            </a:r>
          </a:p>
        </p:txBody>
      </p:sp>
      <p:sp>
        <p:nvSpPr>
          <p:cNvPr id="5" name="Footer Placeholder 2">
            <a:extLst>
              <a:ext uri="{FF2B5EF4-FFF2-40B4-BE49-F238E27FC236}">
                <a16:creationId xmlns:a16="http://schemas.microsoft.com/office/drawing/2014/main" id="{7AAF5642-2A8F-22D4-1AFF-9B471A2A19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E46464A-BC43-3FA8-04A8-02DAA0BCBA87}"/>
              </a:ext>
            </a:extLst>
          </p:cNvPr>
          <p:cNvSpPr>
            <a:spLocks noGrp="1"/>
          </p:cNvSpPr>
          <p:nvPr>
            <p:ph type="sldNum" sz="quarter" idx="12"/>
          </p:nvPr>
        </p:nvSpPr>
        <p:spPr/>
        <p:txBody>
          <a:bodyPr/>
          <a:lstStyle>
            <a:lvl1pPr>
              <a:defRPr/>
            </a:lvl1pPr>
          </a:lstStyle>
          <a:p>
            <a:pPr>
              <a:defRPr/>
            </a:pPr>
            <a:fld id="{18A76A01-9B36-491B-AD41-D24E990614CD}" type="slidenum">
              <a:rPr lang="en-US" altLang="zh-CN"/>
              <a:pPr>
                <a:defRPr/>
              </a:pPr>
              <a:t>‹#›</a:t>
            </a:fld>
            <a:endParaRPr lang="en-US" altLang="zh-CN"/>
          </a:p>
        </p:txBody>
      </p:sp>
    </p:spTree>
    <p:extLst>
      <p:ext uri="{BB962C8B-B14F-4D97-AF65-F5344CB8AC3E}">
        <p14:creationId xmlns:p14="http://schemas.microsoft.com/office/powerpoint/2010/main" val="402984308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3DEE520-FD89-546A-D740-574ED141BFD6}"/>
              </a:ext>
            </a:extLst>
          </p:cNvPr>
          <p:cNvSpPr>
            <a:spLocks noGrp="1"/>
          </p:cNvSpPr>
          <p:nvPr>
            <p:ph type="dt" sz="half" idx="10"/>
          </p:nvPr>
        </p:nvSpPr>
        <p:spPr/>
        <p:txBody>
          <a:bodyPr/>
          <a:lstStyle>
            <a:lvl1pPr>
              <a:defRPr/>
            </a:lvl1pPr>
          </a:lstStyle>
          <a:p>
            <a:pPr>
              <a:defRPr/>
            </a:pPr>
            <a:r>
              <a:rPr lang="en-US"/>
              <a:t>07/12/2024</a:t>
            </a:r>
          </a:p>
        </p:txBody>
      </p:sp>
      <p:sp>
        <p:nvSpPr>
          <p:cNvPr id="5" name="Footer Placeholder 2">
            <a:extLst>
              <a:ext uri="{FF2B5EF4-FFF2-40B4-BE49-F238E27FC236}">
                <a16:creationId xmlns:a16="http://schemas.microsoft.com/office/drawing/2014/main" id="{B5204BAC-5747-4D91-6138-6FBA0FC8616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D760BE7-4DD6-9EAE-1130-986CF744DEE1}"/>
              </a:ext>
            </a:extLst>
          </p:cNvPr>
          <p:cNvSpPr>
            <a:spLocks noGrp="1"/>
          </p:cNvSpPr>
          <p:nvPr>
            <p:ph type="sldNum" sz="quarter" idx="12"/>
          </p:nvPr>
        </p:nvSpPr>
        <p:spPr/>
        <p:txBody>
          <a:bodyPr/>
          <a:lstStyle>
            <a:lvl1pPr>
              <a:defRPr/>
            </a:lvl1pPr>
          </a:lstStyle>
          <a:p>
            <a:pPr>
              <a:defRPr/>
            </a:pPr>
            <a:fld id="{54E52E8A-658C-4790-8F6D-C58AD256EB52}" type="slidenum">
              <a:rPr lang="en-US" altLang="zh-CN"/>
              <a:pPr>
                <a:defRPr/>
              </a:pPr>
              <a:t>‹#›</a:t>
            </a:fld>
            <a:endParaRPr lang="en-US" altLang="zh-CN"/>
          </a:p>
        </p:txBody>
      </p:sp>
    </p:spTree>
    <p:extLst>
      <p:ext uri="{BB962C8B-B14F-4D97-AF65-F5344CB8AC3E}">
        <p14:creationId xmlns:p14="http://schemas.microsoft.com/office/powerpoint/2010/main" val="56363822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5B7D3AAA-242F-B3D5-FEE6-8C1805A22323}"/>
              </a:ext>
            </a:extLst>
          </p:cNvPr>
          <p:cNvSpPr>
            <a:spLocks noGrp="1"/>
          </p:cNvSpPr>
          <p:nvPr>
            <p:ph type="dt" sz="half" idx="10"/>
          </p:nvPr>
        </p:nvSpPr>
        <p:spPr/>
        <p:txBody>
          <a:bodyPr/>
          <a:lstStyle>
            <a:lvl1pPr>
              <a:defRPr/>
            </a:lvl1pPr>
          </a:lstStyle>
          <a:p>
            <a:pPr>
              <a:defRPr/>
            </a:pPr>
            <a:r>
              <a:rPr lang="en-US"/>
              <a:t>07/12/2024</a:t>
            </a:r>
          </a:p>
        </p:txBody>
      </p:sp>
      <p:sp>
        <p:nvSpPr>
          <p:cNvPr id="4" name="Footer Placeholder 2">
            <a:extLst>
              <a:ext uri="{FF2B5EF4-FFF2-40B4-BE49-F238E27FC236}">
                <a16:creationId xmlns:a16="http://schemas.microsoft.com/office/drawing/2014/main" id="{518BAF12-B954-CBB0-7CA4-83636B4C7C1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8423F4C0-DC85-8F91-B18F-01F336574C2A}"/>
              </a:ext>
            </a:extLst>
          </p:cNvPr>
          <p:cNvSpPr>
            <a:spLocks noGrp="1"/>
          </p:cNvSpPr>
          <p:nvPr>
            <p:ph type="sldNum" sz="quarter" idx="12"/>
          </p:nvPr>
        </p:nvSpPr>
        <p:spPr/>
        <p:txBody>
          <a:bodyPr/>
          <a:lstStyle>
            <a:lvl1pPr>
              <a:defRPr/>
            </a:lvl1pPr>
          </a:lstStyle>
          <a:p>
            <a:pPr>
              <a:defRPr/>
            </a:pPr>
            <a:fld id="{69A664C2-3AB7-45F2-AA67-29C20E6D46EF}" type="slidenum">
              <a:rPr lang="en-US" altLang="zh-CN"/>
              <a:pPr>
                <a:defRPr/>
              </a:pPr>
              <a:t>‹#›</a:t>
            </a:fld>
            <a:endParaRPr lang="en-US" altLang="zh-CN"/>
          </a:p>
        </p:txBody>
      </p:sp>
    </p:spTree>
    <p:extLst>
      <p:ext uri="{BB962C8B-B14F-4D97-AF65-F5344CB8AC3E}">
        <p14:creationId xmlns:p14="http://schemas.microsoft.com/office/powerpoint/2010/main" val="6890714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ADF8E5-02C8-A52E-220C-6DC0BBA99827}"/>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35210436-3DBB-395B-DF9A-E3D6D029F29A}"/>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1CE4A08-03CE-15D1-7A49-599D243124E9}"/>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A97CF84F-C629-2000-076D-52812C9433A0}"/>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46E40CAE-266C-21E5-B511-47A2EA94617E}"/>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0BC9C754-60E4-40D5-FAFA-DE93D656166F}"/>
              </a:ext>
            </a:extLst>
          </p:cNvPr>
          <p:cNvSpPr>
            <a:spLocks noGrp="1"/>
          </p:cNvSpPr>
          <p:nvPr>
            <p:ph type="dt" sz="half" idx="10"/>
          </p:nvPr>
        </p:nvSpPr>
        <p:spPr/>
        <p:txBody>
          <a:bodyPr/>
          <a:lstStyle>
            <a:lvl1pPr>
              <a:defRPr/>
            </a:lvl1pPr>
          </a:lstStyle>
          <a:p>
            <a:pPr>
              <a:defRPr/>
            </a:pPr>
            <a:r>
              <a:rPr lang="en-US"/>
              <a:t>07/12/2024</a:t>
            </a:r>
          </a:p>
        </p:txBody>
      </p:sp>
      <p:sp>
        <p:nvSpPr>
          <p:cNvPr id="10" name="Footer Placeholder 4">
            <a:extLst>
              <a:ext uri="{FF2B5EF4-FFF2-40B4-BE49-F238E27FC236}">
                <a16:creationId xmlns:a16="http://schemas.microsoft.com/office/drawing/2014/main" id="{AEFAC3C6-E175-D8E7-92E9-F94885A8F23B}"/>
              </a:ext>
            </a:extLst>
          </p:cNvPr>
          <p:cNvSpPr>
            <a:spLocks noGrp="1"/>
          </p:cNvSpPr>
          <p:nvPr>
            <p:ph type="ftr" sz="quarter" idx="11"/>
          </p:nvPr>
        </p:nvSpPr>
        <p:spPr>
          <a:xfrm>
            <a:off x="1066800" y="6172200"/>
            <a:ext cx="53340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E4A93283-EFFA-D831-8ED0-4752BB1E3794}"/>
              </a:ext>
            </a:extLst>
          </p:cNvPr>
          <p:cNvSpPr>
            <a:spLocks noGrp="1"/>
          </p:cNvSpPr>
          <p:nvPr>
            <p:ph type="sldNum" sz="quarter" idx="12"/>
          </p:nvPr>
        </p:nvSpPr>
        <p:spPr>
          <a:xfrm>
            <a:off x="195263" y="6208713"/>
            <a:ext cx="609600" cy="457200"/>
          </a:xfrm>
        </p:spPr>
        <p:txBody>
          <a:bodyPr/>
          <a:lstStyle>
            <a:lvl1pPr>
              <a:defRPr/>
            </a:lvl1pPr>
          </a:lstStyle>
          <a:p>
            <a:pPr>
              <a:defRPr/>
            </a:pPr>
            <a:fld id="{85481E42-ECFE-400E-8D64-813068C11FF3}" type="slidenum">
              <a:rPr lang="en-US" altLang="zh-CN"/>
              <a:pPr>
                <a:defRPr/>
              </a:pPr>
              <a:t>‹#›</a:t>
            </a:fld>
            <a:endParaRPr lang="en-US" altLang="zh-CN"/>
          </a:p>
        </p:txBody>
      </p:sp>
    </p:spTree>
    <p:extLst>
      <p:ext uri="{BB962C8B-B14F-4D97-AF65-F5344CB8AC3E}">
        <p14:creationId xmlns:p14="http://schemas.microsoft.com/office/powerpoint/2010/main" val="3799573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DBFB95EC-79EC-46B7-EF9F-186473D7F17B}"/>
              </a:ext>
            </a:extLst>
          </p:cNvPr>
          <p:cNvSpPr>
            <a:spLocks noGrp="1"/>
          </p:cNvSpPr>
          <p:nvPr>
            <p:ph type="dt" sz="half" idx="10"/>
          </p:nvPr>
        </p:nvSpPr>
        <p:spPr/>
        <p:txBody>
          <a:bodyPr/>
          <a:lstStyle>
            <a:lvl1pPr>
              <a:defRPr/>
            </a:lvl1pPr>
          </a:lstStyle>
          <a:p>
            <a:pPr>
              <a:defRPr/>
            </a:pPr>
            <a:r>
              <a:rPr lang="en-US"/>
              <a:t>07/12/2024</a:t>
            </a:r>
          </a:p>
        </p:txBody>
      </p:sp>
      <p:sp>
        <p:nvSpPr>
          <p:cNvPr id="4" name="Footer Placeholder 2">
            <a:extLst>
              <a:ext uri="{FF2B5EF4-FFF2-40B4-BE49-F238E27FC236}">
                <a16:creationId xmlns:a16="http://schemas.microsoft.com/office/drawing/2014/main" id="{9DF173CD-6440-BA82-4C64-26C915D8B46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53E9ACEF-B296-B22E-9A18-DD92FA7306A8}"/>
              </a:ext>
            </a:extLst>
          </p:cNvPr>
          <p:cNvSpPr>
            <a:spLocks noGrp="1"/>
          </p:cNvSpPr>
          <p:nvPr>
            <p:ph type="sldNum" sz="quarter" idx="12"/>
          </p:nvPr>
        </p:nvSpPr>
        <p:spPr/>
        <p:txBody>
          <a:bodyPr/>
          <a:lstStyle>
            <a:lvl1pPr>
              <a:defRPr/>
            </a:lvl1pPr>
          </a:lstStyle>
          <a:p>
            <a:pPr>
              <a:defRPr/>
            </a:pPr>
            <a:fld id="{F194FC23-CB5A-4A13-908F-6AA13BE6D37C}" type="slidenum">
              <a:rPr lang="en-US" altLang="zh-CN"/>
              <a:pPr>
                <a:defRPr/>
              </a:pPr>
              <a:t>‹#›</a:t>
            </a:fld>
            <a:endParaRPr lang="en-US" altLang="zh-CN"/>
          </a:p>
        </p:txBody>
      </p:sp>
    </p:spTree>
    <p:extLst>
      <p:ext uri="{BB962C8B-B14F-4D97-AF65-F5344CB8AC3E}">
        <p14:creationId xmlns:p14="http://schemas.microsoft.com/office/powerpoint/2010/main" val="293534298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7FAF9835-B317-7D27-175D-E5D169389746}"/>
              </a:ext>
            </a:extLst>
          </p:cNvPr>
          <p:cNvSpPr>
            <a:spLocks noGrp="1"/>
          </p:cNvSpPr>
          <p:nvPr>
            <p:ph type="dt" sz="half" idx="10"/>
          </p:nvPr>
        </p:nvSpPr>
        <p:spPr/>
        <p:txBody>
          <a:bodyPr/>
          <a:lstStyle>
            <a:lvl1pPr>
              <a:defRPr/>
            </a:lvl1pPr>
          </a:lstStyle>
          <a:p>
            <a:pPr>
              <a:defRPr/>
            </a:pPr>
            <a:r>
              <a:rPr lang="en-US"/>
              <a:t>07/12/2024</a:t>
            </a:r>
          </a:p>
        </p:txBody>
      </p:sp>
      <p:sp>
        <p:nvSpPr>
          <p:cNvPr id="6" name="Footer Placeholder 2">
            <a:extLst>
              <a:ext uri="{FF2B5EF4-FFF2-40B4-BE49-F238E27FC236}">
                <a16:creationId xmlns:a16="http://schemas.microsoft.com/office/drawing/2014/main" id="{B214D7D9-6B0F-A246-C9D1-3BF417AD30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20269544-76CE-BF22-75D3-5A5E396EED95}"/>
              </a:ext>
            </a:extLst>
          </p:cNvPr>
          <p:cNvSpPr>
            <a:spLocks noGrp="1"/>
          </p:cNvSpPr>
          <p:nvPr>
            <p:ph type="sldNum" sz="quarter" idx="12"/>
          </p:nvPr>
        </p:nvSpPr>
        <p:spPr/>
        <p:txBody>
          <a:bodyPr/>
          <a:lstStyle>
            <a:lvl1pPr>
              <a:defRPr/>
            </a:lvl1pPr>
          </a:lstStyle>
          <a:p>
            <a:pPr>
              <a:defRPr/>
            </a:pPr>
            <a:fld id="{3029BBA9-EB8C-4964-A678-15C6897321E1}" type="slidenum">
              <a:rPr lang="en-US" altLang="zh-CN"/>
              <a:pPr>
                <a:defRPr/>
              </a:pPr>
              <a:t>‹#›</a:t>
            </a:fld>
            <a:endParaRPr lang="en-US" altLang="zh-CN"/>
          </a:p>
        </p:txBody>
      </p:sp>
    </p:spTree>
    <p:extLst>
      <p:ext uri="{BB962C8B-B14F-4D97-AF65-F5344CB8AC3E}">
        <p14:creationId xmlns:p14="http://schemas.microsoft.com/office/powerpoint/2010/main" val="178137837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AC3B1E58-1CA2-41ED-49DE-D2EE0349B253}"/>
              </a:ext>
            </a:extLst>
          </p:cNvPr>
          <p:cNvSpPr>
            <a:spLocks noGrp="1"/>
          </p:cNvSpPr>
          <p:nvPr>
            <p:ph type="dt" sz="half" idx="10"/>
          </p:nvPr>
        </p:nvSpPr>
        <p:spPr/>
        <p:txBody>
          <a:bodyPr/>
          <a:lstStyle>
            <a:lvl1pPr>
              <a:defRPr/>
            </a:lvl1pPr>
          </a:lstStyle>
          <a:p>
            <a:pPr>
              <a:defRPr/>
            </a:pPr>
            <a:r>
              <a:rPr lang="en-US"/>
              <a:t>07/12/2024</a:t>
            </a:r>
          </a:p>
        </p:txBody>
      </p:sp>
      <p:sp>
        <p:nvSpPr>
          <p:cNvPr id="4" name="Footer Placeholder 2">
            <a:extLst>
              <a:ext uri="{FF2B5EF4-FFF2-40B4-BE49-F238E27FC236}">
                <a16:creationId xmlns:a16="http://schemas.microsoft.com/office/drawing/2014/main" id="{07081F40-2D8F-6CFB-7637-5660639EAE4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2E79DFD6-4437-71C9-360C-5B4F1E2DB124}"/>
              </a:ext>
            </a:extLst>
          </p:cNvPr>
          <p:cNvSpPr>
            <a:spLocks noGrp="1"/>
          </p:cNvSpPr>
          <p:nvPr>
            <p:ph type="sldNum" sz="quarter" idx="12"/>
          </p:nvPr>
        </p:nvSpPr>
        <p:spPr/>
        <p:txBody>
          <a:bodyPr/>
          <a:lstStyle>
            <a:lvl1pPr>
              <a:defRPr/>
            </a:lvl1pPr>
          </a:lstStyle>
          <a:p>
            <a:pPr>
              <a:defRPr/>
            </a:pPr>
            <a:fld id="{1905BC5F-42C2-47FA-AB03-67A11FBB97C7}" type="slidenum">
              <a:rPr lang="en-US" altLang="zh-CN"/>
              <a:pPr>
                <a:defRPr/>
              </a:pPr>
              <a:t>‹#›</a:t>
            </a:fld>
            <a:endParaRPr lang="en-US" altLang="zh-CN"/>
          </a:p>
        </p:txBody>
      </p:sp>
    </p:spTree>
    <p:extLst>
      <p:ext uri="{BB962C8B-B14F-4D97-AF65-F5344CB8AC3E}">
        <p14:creationId xmlns:p14="http://schemas.microsoft.com/office/powerpoint/2010/main" val="357851169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17BD92B-BF67-4A71-59FE-CCC3B3C71A28}"/>
              </a:ext>
            </a:extLst>
          </p:cNvPr>
          <p:cNvSpPr>
            <a:spLocks noGrp="1"/>
          </p:cNvSpPr>
          <p:nvPr>
            <p:ph type="dt" sz="half" idx="10"/>
          </p:nvPr>
        </p:nvSpPr>
        <p:spPr/>
        <p:txBody>
          <a:bodyPr/>
          <a:lstStyle>
            <a:lvl1pPr>
              <a:defRPr/>
            </a:lvl1pPr>
          </a:lstStyle>
          <a:p>
            <a:pPr>
              <a:defRPr/>
            </a:pPr>
            <a:r>
              <a:rPr lang="en-US"/>
              <a:t>07/12/2024</a:t>
            </a:r>
          </a:p>
        </p:txBody>
      </p:sp>
      <p:sp>
        <p:nvSpPr>
          <p:cNvPr id="3" name="Footer Placeholder 2">
            <a:extLst>
              <a:ext uri="{FF2B5EF4-FFF2-40B4-BE49-F238E27FC236}">
                <a16:creationId xmlns:a16="http://schemas.microsoft.com/office/drawing/2014/main" id="{B896DA6B-D443-FD93-5695-67B71A01C28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E9818C8E-AEF7-4426-67B0-9845420E70A6}"/>
              </a:ext>
            </a:extLst>
          </p:cNvPr>
          <p:cNvSpPr>
            <a:spLocks noGrp="1"/>
          </p:cNvSpPr>
          <p:nvPr>
            <p:ph type="sldNum" sz="quarter" idx="12"/>
          </p:nvPr>
        </p:nvSpPr>
        <p:spPr/>
        <p:txBody>
          <a:bodyPr/>
          <a:lstStyle>
            <a:lvl1pPr>
              <a:defRPr/>
            </a:lvl1pPr>
          </a:lstStyle>
          <a:p>
            <a:pPr>
              <a:defRPr/>
            </a:pPr>
            <a:fld id="{8488AE05-CA4E-4E22-9F15-B30D97C32086}" type="slidenum">
              <a:rPr lang="en-US" altLang="zh-CN"/>
              <a:pPr>
                <a:defRPr/>
              </a:pPr>
              <a:t>‹#›</a:t>
            </a:fld>
            <a:endParaRPr lang="en-US" altLang="zh-CN"/>
          </a:p>
        </p:txBody>
      </p:sp>
    </p:spTree>
    <p:extLst>
      <p:ext uri="{BB962C8B-B14F-4D97-AF65-F5344CB8AC3E}">
        <p14:creationId xmlns:p14="http://schemas.microsoft.com/office/powerpoint/2010/main" val="42352455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8CCEE1-FFD3-09E0-5A24-38CC7E84E078}"/>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F1500553-052C-F7B8-C7D5-76F46A024932}"/>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EE764806-C5A2-809B-D6CA-C40092F3BC75}"/>
              </a:ext>
            </a:extLst>
          </p:cNvPr>
          <p:cNvSpPr>
            <a:spLocks noGrp="1"/>
          </p:cNvSpPr>
          <p:nvPr>
            <p:ph type="dt" sz="half" idx="10"/>
          </p:nvPr>
        </p:nvSpPr>
        <p:spPr/>
        <p:txBody>
          <a:bodyPr/>
          <a:lstStyle>
            <a:lvl1pPr>
              <a:defRPr/>
            </a:lvl1pPr>
          </a:lstStyle>
          <a:p>
            <a:pPr>
              <a:defRPr/>
            </a:pPr>
            <a:r>
              <a:rPr lang="en-US"/>
              <a:t>07/12/2024</a:t>
            </a:r>
          </a:p>
        </p:txBody>
      </p:sp>
      <p:sp>
        <p:nvSpPr>
          <p:cNvPr id="7" name="Footer Placeholder 5">
            <a:extLst>
              <a:ext uri="{FF2B5EF4-FFF2-40B4-BE49-F238E27FC236}">
                <a16:creationId xmlns:a16="http://schemas.microsoft.com/office/drawing/2014/main" id="{A155B945-0611-8370-E682-10EF56C5D60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C295455A-8A90-C982-805F-8F150EC0FA8D}"/>
              </a:ext>
            </a:extLst>
          </p:cNvPr>
          <p:cNvSpPr>
            <a:spLocks noGrp="1"/>
          </p:cNvSpPr>
          <p:nvPr>
            <p:ph type="sldNum" sz="quarter" idx="12"/>
          </p:nvPr>
        </p:nvSpPr>
        <p:spPr/>
        <p:txBody>
          <a:bodyPr/>
          <a:lstStyle>
            <a:lvl1pPr>
              <a:defRPr/>
            </a:lvl1pPr>
          </a:lstStyle>
          <a:p>
            <a:pPr>
              <a:defRPr/>
            </a:pPr>
            <a:fld id="{551EA583-7AFC-4A30-B07D-A6101F1792C1}" type="slidenum">
              <a:rPr lang="en-US" altLang="zh-CN"/>
              <a:pPr>
                <a:defRPr/>
              </a:pPr>
              <a:t>‹#›</a:t>
            </a:fld>
            <a:endParaRPr lang="en-US" altLang="zh-CN"/>
          </a:p>
        </p:txBody>
      </p:sp>
    </p:spTree>
    <p:extLst>
      <p:ext uri="{BB962C8B-B14F-4D97-AF65-F5344CB8AC3E}">
        <p14:creationId xmlns:p14="http://schemas.microsoft.com/office/powerpoint/2010/main" val="129745364"/>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0910AE-47B1-D40A-CA4B-3FC76492AA66}"/>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4DFC1E6-E655-8EE0-7CAF-7FC2D53C2C0E}"/>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6CE38951-3211-951D-0A30-38FA1F048A0A}"/>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a:extLst>
              <a:ext uri="{FF2B5EF4-FFF2-40B4-BE49-F238E27FC236}">
                <a16:creationId xmlns:a16="http://schemas.microsoft.com/office/drawing/2014/main" id="{73398BB8-6145-8B15-5EA2-58588462FBEC}"/>
              </a:ext>
            </a:extLst>
          </p:cNvPr>
          <p:cNvSpPr>
            <a:spLocks noGrp="1"/>
          </p:cNvSpPr>
          <p:nvPr>
            <p:ph type="dt" sz="half" idx="10"/>
          </p:nvPr>
        </p:nvSpPr>
        <p:spPr/>
        <p:txBody>
          <a:bodyPr/>
          <a:lstStyle>
            <a:lvl1pPr>
              <a:defRPr/>
            </a:lvl1pPr>
          </a:lstStyle>
          <a:p>
            <a:pPr>
              <a:defRPr/>
            </a:pPr>
            <a:r>
              <a:rPr lang="en-US"/>
              <a:t>07/12/2024</a:t>
            </a:r>
          </a:p>
        </p:txBody>
      </p:sp>
      <p:sp>
        <p:nvSpPr>
          <p:cNvPr id="9" name="Footer Placeholder 5">
            <a:extLst>
              <a:ext uri="{FF2B5EF4-FFF2-40B4-BE49-F238E27FC236}">
                <a16:creationId xmlns:a16="http://schemas.microsoft.com/office/drawing/2014/main" id="{EA727D1F-7D0A-C95D-2161-7268D56357C6}"/>
              </a:ext>
            </a:extLst>
          </p:cNvPr>
          <p:cNvSpPr>
            <a:spLocks noGrp="1"/>
          </p:cNvSpPr>
          <p:nvPr>
            <p:ph type="ftr" sz="quarter" idx="11"/>
          </p:nvPr>
        </p:nvSpPr>
        <p:spPr>
          <a:xfrm>
            <a:off x="1219200" y="6172200"/>
            <a:ext cx="51816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07990BC6-FE76-5B0B-4C2C-D6D28FA89515}"/>
              </a:ext>
            </a:extLst>
          </p:cNvPr>
          <p:cNvSpPr>
            <a:spLocks noGrp="1"/>
          </p:cNvSpPr>
          <p:nvPr>
            <p:ph type="sldNum" sz="quarter" idx="12"/>
          </p:nvPr>
        </p:nvSpPr>
        <p:spPr>
          <a:xfrm>
            <a:off x="195263" y="6208713"/>
            <a:ext cx="609600" cy="457200"/>
          </a:xfrm>
        </p:spPr>
        <p:txBody>
          <a:bodyPr/>
          <a:lstStyle>
            <a:lvl1pPr>
              <a:defRPr/>
            </a:lvl1pPr>
          </a:lstStyle>
          <a:p>
            <a:pPr>
              <a:defRPr/>
            </a:pPr>
            <a:fld id="{627C3575-7C1C-4883-98FA-671D6B6CFAEE}" type="slidenum">
              <a:rPr lang="en-US" altLang="zh-CN"/>
              <a:pPr>
                <a:defRPr/>
              </a:pPr>
              <a:t>‹#›</a:t>
            </a:fld>
            <a:endParaRPr lang="en-US" altLang="zh-CN"/>
          </a:p>
        </p:txBody>
      </p:sp>
    </p:spTree>
    <p:extLst>
      <p:ext uri="{BB962C8B-B14F-4D97-AF65-F5344CB8AC3E}">
        <p14:creationId xmlns:p14="http://schemas.microsoft.com/office/powerpoint/2010/main" val="151813171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C63A75-D338-8427-841B-8C601203E500}"/>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5A791F34-43A8-7131-6609-3595227A15E2}"/>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988A3220-E71A-21E3-514C-5D80C7A87258}"/>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9A08B7A7-8794-B3C1-74A7-A60EAA91E734}"/>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782248AC-8F45-3C3E-3BBA-045B67ED79B5}"/>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07/12/2024</a:t>
            </a:r>
          </a:p>
        </p:txBody>
      </p:sp>
      <p:sp>
        <p:nvSpPr>
          <p:cNvPr id="3" name="Footer Placeholder 2">
            <a:extLst>
              <a:ext uri="{FF2B5EF4-FFF2-40B4-BE49-F238E27FC236}">
                <a16:creationId xmlns:a16="http://schemas.microsoft.com/office/drawing/2014/main" id="{5AE70E62-9158-D327-022A-89F3E26B8030}"/>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B0D5659D-08AD-3B5D-D546-BA7D81018787}"/>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DB6FBF6-4F7C-4191-9504-25D9A51A2D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2" r:id="rId1"/>
    <p:sldLayoutId id="2147483745" r:id="rId2"/>
    <p:sldLayoutId id="2147483753" r:id="rId3"/>
    <p:sldLayoutId id="2147483746" r:id="rId4"/>
    <p:sldLayoutId id="2147483747" r:id="rId5"/>
    <p:sldLayoutId id="2147483748" r:id="rId6"/>
    <p:sldLayoutId id="2147483749" r:id="rId7"/>
    <p:sldLayoutId id="2147483754" r:id="rId8"/>
    <p:sldLayoutId id="2147483755" r:id="rId9"/>
    <p:sldLayoutId id="2147483750" r:id="rId10"/>
    <p:sldLayoutId id="2147483751"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rive.google.com/file/d/1xcIoyIvkJ4VWybaWCSo_Jozgkfktm655/view?usp=drive_link" TargetMode="Externa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rive.google.com/file/d/1xZZ2Zp6xuGbXEGIumOZlP5YBOULKnNeJ/view?usp=drive_link" TargetMode="Externa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4.xml"/><Relationship Id="rId4" Type="http://schemas.openxmlformats.org/officeDocument/2006/relationships/hyperlink" Target="https://www.seminarsonly.com/Engineering-Projects/Physics/laser-security-system.ph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seminarsonly.com/Engineering-Projects/Physics/laser-security-system.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AEBCDFE0-D596-858A-945A-41AEB221B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4D09446B-A877-8BAD-0669-D97A707D0409}"/>
              </a:ext>
            </a:extLst>
          </p:cNvPr>
          <p:cNvSpPr>
            <a:spLocks noGrp="1"/>
          </p:cNvSpPr>
          <p:nvPr>
            <p:ph type="subTitle" idx="1"/>
          </p:nvPr>
        </p:nvSpPr>
        <p:spPr>
          <a:xfrm>
            <a:off x="171450" y="3354388"/>
            <a:ext cx="11857038" cy="3633787"/>
          </a:xfrm>
        </p:spPr>
        <p:txBody>
          <a:bodyPr>
            <a:normAutofit fontScale="625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Presented by: </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KURUKISHAN R (811722106041)</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PRAVEENKUMAR A (811722106076)</a:t>
            </a:r>
          </a:p>
          <a:p>
            <a:pPr eaLnBrk="1" fontAlgn="auto" hangingPunct="1">
              <a:lnSpc>
                <a:spcPct val="90000"/>
              </a:lnSpc>
              <a:spcBef>
                <a:spcPts val="463"/>
              </a:spcBef>
              <a:spcAft>
                <a:spcPts val="0"/>
              </a:spcAft>
              <a:buFont typeface="Wingdings 2"/>
              <a:buNone/>
              <a:defRPr/>
            </a:pPr>
            <a:r>
              <a:rPr lang="en-US" altLang="zh-CN" sz="2200" b="1" dirty="0">
                <a:solidFill>
                  <a:srgbClr val="000000"/>
                </a:solidFill>
                <a:latin typeface="Times New Roman" pitchFamily="18" charset="0"/>
                <a:cs typeface="Times New Roman" panose="02020603050405020304" pitchFamily="18" charset="0"/>
              </a:rPr>
              <a:t>PRIYA R (811722106077)</a:t>
            </a: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Mrs.J.DEEPA</a:t>
            </a: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M.Tech</a:t>
            </a: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t>
            </a: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Ph.D</a:t>
            </a: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t>
            </a: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DEPARTMENT OF ELECTRONIC AND COMMUNICATION</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38CB5968-93ED-7564-981F-FE3E5407FB14}"/>
              </a:ext>
            </a:extLst>
          </p:cNvPr>
          <p:cNvSpPr>
            <a:spLocks noGrp="1" noChangeArrowheads="1"/>
          </p:cNvSpPr>
          <p:nvPr>
            <p:ph type="ctrTitle"/>
          </p:nvPr>
        </p:nvSpPr>
        <p:spPr>
          <a:xfrm>
            <a:off x="609600" y="1371600"/>
            <a:ext cx="11582400" cy="1814513"/>
          </a:xfrm>
        </p:spPr>
        <p:txBody>
          <a:bodyPr/>
          <a:lstStyle/>
          <a:p>
            <a:pPr eaLnBrk="1" hangingPunct="1"/>
            <a:r>
              <a:rPr altLang="en-US" sz="3200" b="1">
                <a:latin typeface="Times New Roman" panose="02020603050405020304" pitchFamily="18" charset="0"/>
                <a:cs typeface="Times New Roman" panose="02020603050405020304" pitchFamily="18" charset="0"/>
              </a:rPr>
              <a:t>20EC5203  ELECTRONIC DESIGN PROJECT- I</a:t>
            </a:r>
          </a:p>
        </p:txBody>
      </p:sp>
      <p:pic>
        <p:nvPicPr>
          <p:cNvPr id="8197" name="Picture 99">
            <a:extLst>
              <a:ext uri="{FF2B5EF4-FFF2-40B4-BE49-F238E27FC236}">
                <a16:creationId xmlns:a16="http://schemas.microsoft.com/office/drawing/2014/main" id="{6231708B-0FDF-A7CB-A111-4FC1C3663E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47A5E6CC-CB4C-4286-30E7-7CEEC7AB18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latin typeface="Times New Roman" panose="02020603050405020304" pitchFamily="18" charset="0"/>
                <a:cs typeface="Times New Roman" panose="02020603050405020304" pitchFamily="18" charset="0"/>
              </a:rPr>
              <a:t>07/12/2024</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AB08A86-3DDC-E2BD-8AFA-775FB3488DD9}"/>
              </a:ext>
            </a:extLst>
          </p:cNvPr>
          <p:cNvSpPr>
            <a:spLocks noGrp="1"/>
          </p:cNvSpPr>
          <p:nvPr>
            <p:ph type="sldNum" sz="quarter" idx="12"/>
          </p:nvPr>
        </p:nvSpPr>
        <p:spPr/>
        <p:txBody>
          <a:bodyPr/>
          <a:lstStyle/>
          <a:p>
            <a:pPr>
              <a:defRPr/>
            </a:pPr>
            <a:fld id="{E4ACDD0B-8A71-48F6-A347-87B3B9D518C8}"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561BBF5-C497-6048-206C-59E0C4D686B4}"/>
              </a:ext>
            </a:extLst>
          </p:cNvPr>
          <p:cNvSpPr>
            <a:spLocks noGrp="1" noChangeArrowheads="1"/>
          </p:cNvSpPr>
          <p:nvPr>
            <p:ph type="title"/>
          </p:nvPr>
        </p:nvSpPr>
        <p:spPr/>
        <p:txBody>
          <a:bodyPr/>
          <a:lstStyle/>
          <a:p>
            <a:pPr algn="ctr"/>
            <a:r>
              <a:rPr lang="en-US" altLang="en-US" b="1">
                <a:latin typeface="Times New Roman"/>
                <a:cs typeface="Times New Roman"/>
              </a:rPr>
              <a:t>CIRCUIT DIAGRAM</a:t>
            </a:r>
            <a:endParaRPr lang="en-IN" altLang="en-US" b="1">
              <a:latin typeface="Times New Roman"/>
              <a:cs typeface="Times New Roman"/>
            </a:endParaRPr>
          </a:p>
        </p:txBody>
      </p:sp>
      <p:sp>
        <p:nvSpPr>
          <p:cNvPr id="17412" name="Date Placeholder 3">
            <a:extLst>
              <a:ext uri="{FF2B5EF4-FFF2-40B4-BE49-F238E27FC236}">
                <a16:creationId xmlns:a16="http://schemas.microsoft.com/office/drawing/2014/main" id="{0777FF69-D0B9-D733-584D-6ED008EC1B5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17413" name="Picture 7">
            <a:extLst>
              <a:ext uri="{FF2B5EF4-FFF2-40B4-BE49-F238E27FC236}">
                <a16:creationId xmlns:a16="http://schemas.microsoft.com/office/drawing/2014/main" id="{201DF350-5429-B66D-06B5-FD70B2D1C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99">
            <a:extLst>
              <a:ext uri="{FF2B5EF4-FFF2-40B4-BE49-F238E27FC236}">
                <a16:creationId xmlns:a16="http://schemas.microsoft.com/office/drawing/2014/main" id="{80DED79E-1C8F-C600-55B5-AAE133B15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BA1EA52B-18E2-6992-3CB0-EB3C460416A8}"/>
              </a:ext>
            </a:extLst>
          </p:cNvPr>
          <p:cNvPicPr>
            <a:picLocks noGrp="1" noChangeAspect="1"/>
          </p:cNvPicPr>
          <p:nvPr>
            <p:ph sz="quarter" idx="1"/>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2094550" y="1391264"/>
            <a:ext cx="9163385" cy="4572000"/>
          </a:xfrm>
        </p:spPr>
      </p:pic>
      <p:sp>
        <p:nvSpPr>
          <p:cNvPr id="2" name="Slide Number Placeholder 1">
            <a:extLst>
              <a:ext uri="{FF2B5EF4-FFF2-40B4-BE49-F238E27FC236}">
                <a16:creationId xmlns:a16="http://schemas.microsoft.com/office/drawing/2014/main" id="{76DF9DF4-5DB5-7667-6ECF-A0B41ABE884D}"/>
              </a:ext>
            </a:extLst>
          </p:cNvPr>
          <p:cNvSpPr>
            <a:spLocks noGrp="1"/>
          </p:cNvSpPr>
          <p:nvPr>
            <p:ph type="sldNum" sz="quarter" idx="12"/>
          </p:nvPr>
        </p:nvSpPr>
        <p:spPr/>
        <p:txBody>
          <a:bodyPr/>
          <a:lstStyle/>
          <a:p>
            <a:pPr>
              <a:defRPr/>
            </a:pPr>
            <a:fld id="{69A664C2-3AB7-45F2-AA67-29C20E6D46EF}" type="slidenum">
              <a:rPr lang="en-US" altLang="zh-CN" smtClean="0"/>
              <a:pPr>
                <a:defRPr/>
              </a:pPr>
              <a:t>10</a:t>
            </a:fld>
            <a:endParaRPr lang="en-US" altLang="zh-CN"/>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B54EEAD-F661-99CC-6FB4-DCD3D1684C3F}"/>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endParaRPr lang="en-IN" altLang="en-US" b="1" dirty="0">
              <a:latin typeface="Times New Roman" panose="02020603050405020304" pitchFamily="18" charset="0"/>
              <a:cs typeface="Times New Roman" panose="02020603050405020304" pitchFamily="18" charset="0"/>
            </a:endParaRPr>
          </a:p>
        </p:txBody>
      </p:sp>
      <p:sp>
        <p:nvSpPr>
          <p:cNvPr id="18487" name="Date Placeholder 3">
            <a:extLst>
              <a:ext uri="{FF2B5EF4-FFF2-40B4-BE49-F238E27FC236}">
                <a16:creationId xmlns:a16="http://schemas.microsoft.com/office/drawing/2014/main" id="{04DCACE6-D2C4-EE2D-070B-0874F8B4647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18488" name="Picture 7">
            <a:extLst>
              <a:ext uri="{FF2B5EF4-FFF2-40B4-BE49-F238E27FC236}">
                <a16:creationId xmlns:a16="http://schemas.microsoft.com/office/drawing/2014/main" id="{2A49AA9B-717A-FEFF-BBCD-06B253AC2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89" name="Content Placeholder 99">
            <a:extLst>
              <a:ext uri="{FF2B5EF4-FFF2-40B4-BE49-F238E27FC236}">
                <a16:creationId xmlns:a16="http://schemas.microsoft.com/office/drawing/2014/main" id="{8DDB7178-92BE-934A-91F2-F44F49D78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a:extLst>
              <a:ext uri="{FF2B5EF4-FFF2-40B4-BE49-F238E27FC236}">
                <a16:creationId xmlns:a16="http://schemas.microsoft.com/office/drawing/2014/main" id="{47444FDF-7321-E6A7-6B62-7A59457244C9}"/>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rot="5400000">
            <a:off x="4689987" y="-216305"/>
            <a:ext cx="3116825" cy="7580671"/>
          </a:xfrm>
        </p:spPr>
      </p:pic>
      <p:sp>
        <p:nvSpPr>
          <p:cNvPr id="3" name="TextBox 2">
            <a:extLst>
              <a:ext uri="{FF2B5EF4-FFF2-40B4-BE49-F238E27FC236}">
                <a16:creationId xmlns:a16="http://schemas.microsoft.com/office/drawing/2014/main" id="{6B1DECE8-3BC5-1616-44FD-21818EC0DB38}"/>
              </a:ext>
            </a:extLst>
          </p:cNvPr>
          <p:cNvSpPr txBox="1"/>
          <p:nvPr/>
        </p:nvSpPr>
        <p:spPr>
          <a:xfrm>
            <a:off x="1398100" y="5339318"/>
            <a:ext cx="9700597" cy="369332"/>
          </a:xfrm>
          <a:prstGeom prst="rect">
            <a:avLst/>
          </a:prstGeom>
          <a:noFill/>
        </p:spPr>
        <p:txBody>
          <a:bodyPr wrap="square">
            <a:spAutoFit/>
          </a:bodyPr>
          <a:lstStyle/>
          <a:p>
            <a:r>
              <a:rPr lang="en-IN" dirty="0">
                <a:hlinkClick r:id="rId5"/>
              </a:rPr>
              <a:t>https://drive.google.com/file/d/1xcIoyIvkJ4VWybaWCSo_Jozgkfktm655/view?usp=drive_link</a:t>
            </a:r>
            <a:endParaRPr lang="en-IN" dirty="0"/>
          </a:p>
        </p:txBody>
      </p:sp>
      <p:sp>
        <p:nvSpPr>
          <p:cNvPr id="2" name="Slide Number Placeholder 1">
            <a:extLst>
              <a:ext uri="{FF2B5EF4-FFF2-40B4-BE49-F238E27FC236}">
                <a16:creationId xmlns:a16="http://schemas.microsoft.com/office/drawing/2014/main" id="{4696E88F-DA50-E96E-17ED-E1BA9A613091}"/>
              </a:ext>
            </a:extLst>
          </p:cNvPr>
          <p:cNvSpPr>
            <a:spLocks noGrp="1"/>
          </p:cNvSpPr>
          <p:nvPr>
            <p:ph type="sldNum" sz="quarter" idx="12"/>
          </p:nvPr>
        </p:nvSpPr>
        <p:spPr/>
        <p:txBody>
          <a:bodyPr/>
          <a:lstStyle/>
          <a:p>
            <a:pPr>
              <a:defRPr/>
            </a:pPr>
            <a:fld id="{69A664C2-3AB7-45F2-AA67-29C20E6D46EF}"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DD352FF-8317-C787-83BE-3DACB8178EF2}"/>
              </a:ext>
            </a:extLst>
          </p:cNvPr>
          <p:cNvSpPr>
            <a:spLocks noGrp="1" noChangeArrowheads="1"/>
          </p:cNvSpPr>
          <p:nvPr>
            <p:ph type="title"/>
          </p:nvPr>
        </p:nvSpPr>
        <p:spPr>
          <a:xfrm>
            <a:off x="1661652" y="360670"/>
            <a:ext cx="10363200" cy="1143000"/>
          </a:xfrm>
        </p:spPr>
        <p:txBody>
          <a:bodyPr/>
          <a:lstStyle/>
          <a:p>
            <a:pPr eaLnBrk="1" hangingPunct="1"/>
            <a:r>
              <a:rPr lang="en-US" altLang="en-US" b="1" dirty="0">
                <a:latin typeface="Times New Roman" panose="02020603050405020304" pitchFamily="18" charset="0"/>
                <a:cs typeface="Times New Roman" panose="02020603050405020304" pitchFamily="18" charset="0"/>
              </a:rPr>
              <a:t>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2">
            <a:extLst>
              <a:ext uri="{FF2B5EF4-FFF2-40B4-BE49-F238E27FC236}">
                <a16:creationId xmlns:a16="http://schemas.microsoft.com/office/drawing/2014/main" id="{8684A624-1E2A-7D65-FF5D-4A1548F8F9D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19460" name="Content Placeholder 5">
            <a:extLst>
              <a:ext uri="{FF2B5EF4-FFF2-40B4-BE49-F238E27FC236}">
                <a16:creationId xmlns:a16="http://schemas.microsoft.com/office/drawing/2014/main" id="{A4A05DD6-6058-D7AA-D0F0-FD6F1076F3A5}"/>
              </a:ext>
            </a:extLst>
          </p:cNvPr>
          <p:cNvSpPr>
            <a:spLocks noGrp="1" noChangeArrowheads="1"/>
          </p:cNvSpPr>
          <p:nvPr>
            <p:ph sz="quarter" idx="1"/>
          </p:nvPr>
        </p:nvSpPr>
        <p:spPr>
          <a:xfrm>
            <a:off x="941388" y="1417638"/>
            <a:ext cx="10363200" cy="4572000"/>
          </a:xfrm>
        </p:spPr>
        <p:txBody>
          <a:bodyPr anchor="ctr"/>
          <a:lstStyle/>
          <a:p>
            <a:pPr marL="0" indent="0" algn="just" eaLnBrk="1" hangingPunct="1">
              <a:lnSpc>
                <a:spcPct val="150000"/>
              </a:lnSpc>
              <a:buFont typeface="Wingdings 2" panose="05020102010507070707" pitchFamily="18" charset="2"/>
              <a:buNone/>
              <a:defRPr/>
            </a:pPr>
            <a:r>
              <a:rPr lang="en-IN" altLang="en-US" sz="2000" b="1" dirty="0">
                <a:latin typeface="Times New Roman" panose="02020603050405020304" pitchFamily="18" charset="0"/>
                <a:cs typeface="Times New Roman" panose="02020603050405020304" pitchFamily="18" charset="0"/>
              </a:rPr>
              <a:t>ADVANTAGES</a:t>
            </a:r>
          </a:p>
          <a:p>
            <a:pPr algn="just" eaLnBrk="1" hangingPunct="1">
              <a:lnSpc>
                <a:spcPct val="150000"/>
              </a:lnSpc>
              <a:buClr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Enhanced Security: </a:t>
            </a:r>
            <a:r>
              <a:rPr lang="en-US" altLang="en-US" sz="2000" dirty="0">
                <a:latin typeface="Times New Roman" panose="02020603050405020304" pitchFamily="18" charset="0"/>
                <a:cs typeface="Times New Roman" panose="02020603050405020304" pitchFamily="18" charset="0"/>
              </a:rPr>
              <a:t>The sensor can detect if someone is too close to the locker, helping to prevent unauthorized access.</a:t>
            </a:r>
          </a:p>
          <a:p>
            <a:pPr algn="just" eaLnBrk="1" hangingPunct="1">
              <a:lnSpc>
                <a:spcPct val="150000"/>
              </a:lnSpc>
              <a:buClr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Automatic Lock/Unlock: </a:t>
            </a:r>
            <a:r>
              <a:rPr lang="en-US" altLang="en-US" sz="2000" dirty="0">
                <a:latin typeface="Times New Roman" panose="02020603050405020304" pitchFamily="18" charset="0"/>
                <a:cs typeface="Times New Roman" panose="02020603050405020304" pitchFamily="18" charset="0"/>
              </a:rPr>
              <a:t>The locker can be programmed to automatically lock or unlock when the sensor detects an object or person nearby.</a:t>
            </a:r>
            <a:endParaRPr lang="en-IN" altLang="en-US" sz="2000" b="1" dirty="0">
              <a:latin typeface="Times New Roman" panose="02020603050405020304" pitchFamily="18" charset="0"/>
              <a:cs typeface="Times New Roman" panose="02020603050405020304" pitchFamily="18" charset="0"/>
            </a:endParaRPr>
          </a:p>
          <a:p>
            <a:pPr marL="0" indent="0" algn="just" eaLnBrk="1" hangingPunct="1">
              <a:lnSpc>
                <a:spcPct val="150000"/>
              </a:lnSpc>
              <a:buFont typeface="Wingdings 2" panose="05020102010507070707" pitchFamily="18" charset="2"/>
              <a:buNone/>
              <a:defRPr/>
            </a:pPr>
            <a:r>
              <a:rPr lang="en-IN" altLang="en-US" sz="2000" b="1" dirty="0">
                <a:latin typeface="Times New Roman" panose="02020603050405020304" pitchFamily="18" charset="0"/>
                <a:cs typeface="Times New Roman" panose="02020603050405020304" pitchFamily="18" charset="0"/>
              </a:rPr>
              <a:t>APPLICATION</a:t>
            </a:r>
          </a:p>
          <a:p>
            <a:pPr algn="just" eaLnBrk="1" hangingPunct="1">
              <a:lnSpc>
                <a:spcPct val="150000"/>
              </a:lnSpc>
              <a:buClr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  School and Bank Lockers: </a:t>
            </a:r>
            <a:r>
              <a:rPr lang="en-US" altLang="en-US" sz="2000" dirty="0">
                <a:latin typeface="Times New Roman" panose="02020603050405020304" pitchFamily="18" charset="0"/>
                <a:cs typeface="Times New Roman" panose="02020603050405020304" pitchFamily="18" charset="0"/>
              </a:rPr>
              <a:t>For automatic or secure locking systems in schools or Banking sector.</a:t>
            </a:r>
          </a:p>
          <a:p>
            <a:pPr algn="just" eaLnBrk="1" hangingPunct="1">
              <a:lnSpc>
                <a:spcPct val="150000"/>
              </a:lnSpc>
              <a:buClr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 Office Storage</a:t>
            </a:r>
            <a:r>
              <a:rPr lang="en-US" altLang="en-US" sz="2000" dirty="0">
                <a:latin typeface="Times New Roman" panose="02020603050405020304" pitchFamily="18" charset="0"/>
                <a:cs typeface="Times New Roman" panose="02020603050405020304" pitchFamily="18" charset="0"/>
              </a:rPr>
              <a:t>: To secure personal belongings or sensitive documents.</a:t>
            </a:r>
            <a:endParaRPr lang="en-IN" altLang="en-US" sz="2000" dirty="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defRPr/>
            </a:pPr>
            <a:endParaRPr lang="en-IN" altLang="en-US" sz="2000" dirty="0">
              <a:latin typeface="Times New Roman" panose="02020603050405020304" pitchFamily="18" charset="0"/>
              <a:cs typeface="Times New Roman" panose="02020603050405020304" pitchFamily="18" charset="0"/>
            </a:endParaRPr>
          </a:p>
        </p:txBody>
      </p:sp>
      <p:pic>
        <p:nvPicPr>
          <p:cNvPr id="19461" name="Picture 7">
            <a:extLst>
              <a:ext uri="{FF2B5EF4-FFF2-40B4-BE49-F238E27FC236}">
                <a16:creationId xmlns:a16="http://schemas.microsoft.com/office/drawing/2014/main" id="{45E8872E-4CC7-66F7-F32F-6D80B258D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Content Placeholder 99">
            <a:extLst>
              <a:ext uri="{FF2B5EF4-FFF2-40B4-BE49-F238E27FC236}">
                <a16:creationId xmlns:a16="http://schemas.microsoft.com/office/drawing/2014/main" id="{0798418D-8AE8-C17B-5A32-1DFB3D7BE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9528135-E140-61DD-E661-A5ECDF46A0B7}"/>
              </a:ext>
            </a:extLst>
          </p:cNvPr>
          <p:cNvSpPr>
            <a:spLocks noGrp="1"/>
          </p:cNvSpPr>
          <p:nvPr>
            <p:ph type="sldNum" sz="quarter" idx="12"/>
          </p:nvPr>
        </p:nvSpPr>
        <p:spPr/>
        <p:txBody>
          <a:bodyPr/>
          <a:lstStyle/>
          <a:p>
            <a:pPr>
              <a:defRPr/>
            </a:pPr>
            <a:fld id="{69A664C2-3AB7-45F2-AA67-29C20E6D46EF}"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Date Placeholder 4">
            <a:extLst>
              <a:ext uri="{FF2B5EF4-FFF2-40B4-BE49-F238E27FC236}">
                <a16:creationId xmlns:a16="http://schemas.microsoft.com/office/drawing/2014/main" id="{98F51709-0FB7-2DAD-9FC1-C2CF02579C1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0484" name="Title 7">
            <a:extLst>
              <a:ext uri="{FF2B5EF4-FFF2-40B4-BE49-F238E27FC236}">
                <a16:creationId xmlns:a16="http://schemas.microsoft.com/office/drawing/2014/main" id="{38EE75E9-6DF5-7B86-A3B6-11FCAE829FFE}"/>
              </a:ext>
            </a:extLst>
          </p:cNvPr>
          <p:cNvSpPr>
            <a:spLocks noGrp="1" noChangeArrowheads="1"/>
          </p:cNvSpPr>
          <p:nvPr>
            <p:ph type="ctrTitle"/>
          </p:nvPr>
        </p:nvSpPr>
        <p:spPr>
          <a:xfrm>
            <a:off x="327025" y="1576387"/>
            <a:ext cx="10972800" cy="1470025"/>
          </a:xfrm>
        </p:spPr>
        <p:txBody>
          <a:bodyPr/>
          <a:lstStyle/>
          <a:p>
            <a:pPr eaLnBrk="1" hangingPunct="1"/>
            <a:r>
              <a:rPr lang="en-US" altLang="en-US" b="1">
                <a:latin typeface="Times New Roman" panose="02020603050405020304" pitchFamily="18" charset="0"/>
                <a:cs typeface="Times New Roman" panose="02020603050405020304" pitchFamily="18" charset="0"/>
              </a:rPr>
              <a:t>MODULE 2 - WATER LEAKAGE DETECTOR</a:t>
            </a:r>
          </a:p>
        </p:txBody>
      </p:sp>
      <p:pic>
        <p:nvPicPr>
          <p:cNvPr id="20485" name="Picture 7">
            <a:extLst>
              <a:ext uri="{FF2B5EF4-FFF2-40B4-BE49-F238E27FC236}">
                <a16:creationId xmlns:a16="http://schemas.microsoft.com/office/drawing/2014/main" id="{C5C0F3A5-17AA-05A7-A3EA-E44C99377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Content Placeholder 99">
            <a:extLst>
              <a:ext uri="{FF2B5EF4-FFF2-40B4-BE49-F238E27FC236}">
                <a16:creationId xmlns:a16="http://schemas.microsoft.com/office/drawing/2014/main" id="{5E6DC49F-E1AD-98D2-94B2-28F8A9370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1F90EEA-61A1-B16F-B5CF-53774F968D02}"/>
              </a:ext>
            </a:extLst>
          </p:cNvPr>
          <p:cNvSpPr>
            <a:spLocks noGrp="1"/>
          </p:cNvSpPr>
          <p:nvPr>
            <p:ph type="sldNum" sz="quarter" idx="12"/>
          </p:nvPr>
        </p:nvSpPr>
        <p:spPr/>
        <p:txBody>
          <a:bodyPr/>
          <a:lstStyle/>
          <a:p>
            <a:pPr>
              <a:defRPr/>
            </a:pPr>
            <a:fld id="{E4ACDD0B-8A71-48F6-A347-87B3B9D518C8}"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a:extLst>
              <a:ext uri="{FF2B5EF4-FFF2-40B4-BE49-F238E27FC236}">
                <a16:creationId xmlns:a16="http://schemas.microsoft.com/office/drawing/2014/main" id="{F0EFBA9E-314B-54D5-43E6-F584A2CD5ED5}"/>
              </a:ext>
            </a:extLst>
          </p:cNvPr>
          <p:cNvSpPr>
            <a:spLocks noGrp="1" noChangeArrowheads="1"/>
          </p:cNvSpPr>
          <p:nvPr>
            <p:ph type="title"/>
          </p:nvPr>
        </p:nvSpPr>
        <p:spPr>
          <a:xfrm>
            <a:off x="1219200" y="274638"/>
            <a:ext cx="10363200" cy="831850"/>
          </a:xfrm>
        </p:spPr>
        <p:txBody>
          <a:bodyPr/>
          <a:lstStyle/>
          <a:p>
            <a:pPr algn="ctr" eaLnBrk="1" hangingPunct="1"/>
            <a:r>
              <a:rPr lang="en-US" altLang="en-US" b="1">
                <a:latin typeface="Times New Roman" panose="02020603050405020304" pitchFamily="18" charset="0"/>
                <a:cs typeface="Times New Roman" panose="02020603050405020304" pitchFamily="18" charset="0"/>
              </a:rPr>
              <a:t>ABSTRACT  - MODULE 2</a:t>
            </a:r>
            <a:endParaRPr lang="en-IN" altLang="en-US" b="1">
              <a:latin typeface="Times New Roman" panose="02020603050405020304" pitchFamily="18" charset="0"/>
              <a:cs typeface="Times New Roman" panose="02020603050405020304" pitchFamily="18" charset="0"/>
            </a:endParaRPr>
          </a:p>
        </p:txBody>
      </p:sp>
      <p:sp>
        <p:nvSpPr>
          <p:cNvPr id="21507" name="Date Placeholder 4">
            <a:extLst>
              <a:ext uri="{FF2B5EF4-FFF2-40B4-BE49-F238E27FC236}">
                <a16:creationId xmlns:a16="http://schemas.microsoft.com/office/drawing/2014/main" id="{7EB64F97-FA13-9A15-38DF-E85B8F87095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1508" name="Content Placeholder 8">
            <a:extLst>
              <a:ext uri="{FF2B5EF4-FFF2-40B4-BE49-F238E27FC236}">
                <a16:creationId xmlns:a16="http://schemas.microsoft.com/office/drawing/2014/main" id="{AE7EFC62-238A-A75B-16EC-DF9604222047}"/>
              </a:ext>
            </a:extLst>
          </p:cNvPr>
          <p:cNvSpPr>
            <a:spLocks noGrp="1" noChangeArrowheads="1"/>
          </p:cNvSpPr>
          <p:nvPr>
            <p:ph sz="quarter" idx="1"/>
          </p:nvPr>
        </p:nvSpPr>
        <p:spPr>
          <a:xfrm>
            <a:off x="914400" y="1665288"/>
            <a:ext cx="10363200" cy="4260850"/>
          </a:xfrm>
        </p:spPr>
        <p:txBody>
          <a:bodyPr anchor="ctr"/>
          <a:lstStyle/>
          <a:p>
            <a:pPr marL="0" indent="0" algn="just" eaLnBrk="1" hangingPunct="1">
              <a:lnSpc>
                <a:spcPct val="150000"/>
              </a:lnSpc>
              <a:buNone/>
              <a:defRPr/>
            </a:pPr>
            <a:r>
              <a:rPr lang="en-US" sz="1800" dirty="0">
                <a:latin typeface="Times New Roman" panose="02020603050405020304" pitchFamily="18" charset="0"/>
                <a:cs typeface="Times New Roman" panose="02020603050405020304" pitchFamily="18" charset="0"/>
              </a:rPr>
              <a:t>A water leakage detector is a device designed to identify and alert users to water leaks in homes, offices, or other buildings. It typically consists of sensors that detect the presence of water in areas where it shouldn’t be, such as near pipes, appliances, or basements. When the sensor detects water, it triggers an alarm or sends a notification, allowing the problem to be addressed quickly before serious damage occurs. This system helps prevent water damage, saves money on repairs, and reduces the risk of mold growth.</a:t>
            </a:r>
            <a:endParaRPr lang="en-IN" sz="1800" dirty="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defRPr/>
            </a:pPr>
            <a:endParaRPr lang="en-US" altLang="en-US" sz="2000" dirty="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defRPr/>
            </a:pPr>
            <a:endParaRPr lang="en-IN" altLang="en-US" dirty="0"/>
          </a:p>
        </p:txBody>
      </p:sp>
      <p:pic>
        <p:nvPicPr>
          <p:cNvPr id="21509" name="Picture 7">
            <a:extLst>
              <a:ext uri="{FF2B5EF4-FFF2-40B4-BE49-F238E27FC236}">
                <a16:creationId xmlns:a16="http://schemas.microsoft.com/office/drawing/2014/main" id="{E08ABB7B-B04F-7E32-F57D-901BE6CA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Content Placeholder 99">
            <a:extLst>
              <a:ext uri="{FF2B5EF4-FFF2-40B4-BE49-F238E27FC236}">
                <a16:creationId xmlns:a16="http://schemas.microsoft.com/office/drawing/2014/main" id="{90562872-4355-8816-7905-4257ECEEB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677E2C8-4A37-690A-9B82-43C86A0CD302}"/>
              </a:ext>
            </a:extLst>
          </p:cNvPr>
          <p:cNvSpPr>
            <a:spLocks noGrp="1"/>
          </p:cNvSpPr>
          <p:nvPr>
            <p:ph type="sldNum" sz="quarter" idx="12"/>
          </p:nvPr>
        </p:nvSpPr>
        <p:spPr/>
        <p:txBody>
          <a:bodyPr/>
          <a:lstStyle/>
          <a:p>
            <a:pPr>
              <a:defRPr/>
            </a:pPr>
            <a:fld id="{69A664C2-3AB7-45F2-AA67-29C20E6D46EF}"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87EDF94-FC98-2BB8-8144-FA72065142F9}"/>
              </a:ext>
            </a:extLst>
          </p:cNvPr>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2</a:t>
            </a:r>
            <a:endParaRPr lang="en-IN" altLang="en-US" b="1">
              <a:latin typeface="Times New Roman" panose="02020603050405020304" pitchFamily="18" charset="0"/>
              <a:cs typeface="Times New Roman" panose="02020603050405020304" pitchFamily="18" charset="0"/>
            </a:endParaRPr>
          </a:p>
        </p:txBody>
      </p:sp>
      <p:sp>
        <p:nvSpPr>
          <p:cNvPr id="22531" name="Date Placeholder 2">
            <a:extLst>
              <a:ext uri="{FF2B5EF4-FFF2-40B4-BE49-F238E27FC236}">
                <a16:creationId xmlns:a16="http://schemas.microsoft.com/office/drawing/2014/main" id="{4202B7D6-0AC2-E03C-EE0A-E2BA267B8CA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2532" name="Content Placeholder 5">
            <a:extLst>
              <a:ext uri="{FF2B5EF4-FFF2-40B4-BE49-F238E27FC236}">
                <a16:creationId xmlns:a16="http://schemas.microsoft.com/office/drawing/2014/main" id="{81106A21-D0F1-AE1B-58D0-61A9265D764B}"/>
              </a:ext>
            </a:extLst>
          </p:cNvPr>
          <p:cNvSpPr>
            <a:spLocks noGrp="1" noChangeArrowheads="1"/>
          </p:cNvSpPr>
          <p:nvPr>
            <p:ph sz="quarter" idx="1"/>
          </p:nvPr>
        </p:nvSpPr>
        <p:spPr>
          <a:xfrm>
            <a:off x="733425" y="1738313"/>
            <a:ext cx="10363200" cy="4040187"/>
          </a:xfrm>
        </p:spPr>
        <p:txBody>
          <a:bodyPr anchor="ctr"/>
          <a:lstStyle/>
          <a:p>
            <a:pPr marL="0" indent="0" algn="just" eaLnBrk="1" hangingPunct="1">
              <a:lnSpc>
                <a:spcPct val="150000"/>
              </a:lnSpc>
              <a:buNone/>
              <a:defRPr/>
            </a:pPr>
            <a:r>
              <a:rPr lang="en-US" altLang="en-US" sz="1800" dirty="0">
                <a:latin typeface="Times New Roman" panose="02020603050405020304" pitchFamily="18" charset="0"/>
                <a:cs typeface="Times New Roman" panose="02020603050405020304" pitchFamily="18" charset="0"/>
              </a:rPr>
              <a:t>A water leakage detector is a simple device designed to sense the presence of water in areas where it shouldn't be, such as basements, bathrooms, or under sinks. When it detects water, it sends an alert, allowing you to take action before the leak causes significant damage. These detectors are commonly used to prevent water damage in homes and offices by catching leaks early, ensuring that costly repairs and potential safety hazards are avoided. They are easy to install and provide peace of mind by helping to protect your property from water-related issues.</a:t>
            </a:r>
            <a:endParaRPr lang="en-IN" altLang="en-US" sz="1800" dirty="0">
              <a:latin typeface="Times New Roman" panose="02020603050405020304" pitchFamily="18" charset="0"/>
              <a:cs typeface="Times New Roman" panose="02020603050405020304" pitchFamily="18" charset="0"/>
            </a:endParaRPr>
          </a:p>
          <a:p>
            <a:pPr marL="0" indent="0" eaLnBrk="1" hangingPunct="1">
              <a:buFont typeface="Wingdings 2" panose="05020102010507070707" pitchFamily="18" charset="2"/>
              <a:buNone/>
              <a:defRPr/>
            </a:pPr>
            <a:endParaRPr lang="en-IN" altLang="en-US" sz="2000" dirty="0"/>
          </a:p>
        </p:txBody>
      </p:sp>
      <p:pic>
        <p:nvPicPr>
          <p:cNvPr id="22533" name="Picture 7">
            <a:extLst>
              <a:ext uri="{FF2B5EF4-FFF2-40B4-BE49-F238E27FC236}">
                <a16:creationId xmlns:a16="http://schemas.microsoft.com/office/drawing/2014/main" id="{845B60EE-3CF6-31A0-E081-70EB15A16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99">
            <a:extLst>
              <a:ext uri="{FF2B5EF4-FFF2-40B4-BE49-F238E27FC236}">
                <a16:creationId xmlns:a16="http://schemas.microsoft.com/office/drawing/2014/main" id="{49BF7287-8055-A255-5599-BA77DBC1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6F984F-0FA7-E9D3-917A-C29D2D5C5AB3}"/>
              </a:ext>
            </a:extLst>
          </p:cNvPr>
          <p:cNvSpPr>
            <a:spLocks noGrp="1"/>
          </p:cNvSpPr>
          <p:nvPr>
            <p:ph type="sldNum" sz="quarter" idx="12"/>
          </p:nvPr>
        </p:nvSpPr>
        <p:spPr/>
        <p:txBody>
          <a:bodyPr/>
          <a:lstStyle/>
          <a:p>
            <a:pPr>
              <a:defRPr/>
            </a:pPr>
            <a:fld id="{69A664C2-3AB7-45F2-AA67-29C20E6D46EF}" type="slidenum">
              <a:rPr lang="en-US" altLang="zh-CN" smtClean="0"/>
              <a:pPr>
                <a:defRPr/>
              </a:pPr>
              <a:t>15</a:t>
            </a:fld>
            <a:endParaRPr lang="en-US" altLang="zh-CN"/>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A2E6B-1561-D635-8F2F-EB230BBF8E57}"/>
              </a:ext>
            </a:extLst>
          </p:cNvPr>
          <p:cNvSpPr>
            <a:spLocks noGrp="1"/>
          </p:cNvSpPr>
          <p:nvPr>
            <p:ph sz="quarter" idx="1"/>
          </p:nvPr>
        </p:nvSpPr>
        <p:spPr>
          <a:xfrm>
            <a:off x="1061883" y="1102698"/>
            <a:ext cx="10363200" cy="4629508"/>
          </a:xfrm>
        </p:spPr>
        <p:txBody>
          <a:bodyPr/>
          <a:lstStyle/>
          <a:p>
            <a:pPr marL="0" indent="0">
              <a:buNone/>
            </a:pPr>
            <a:r>
              <a:rPr lang="en-IN" sz="1900" b="1" dirty="0">
                <a:latin typeface="Times New Roman" panose="02020603050405020304" pitchFamily="18" charset="0"/>
                <a:cs typeface="Times New Roman" panose="02020603050405020304" pitchFamily="18" charset="0"/>
              </a:rPr>
              <a:t>OBJECTIVE:</a:t>
            </a:r>
          </a:p>
          <a:p>
            <a:r>
              <a:rPr lang="en-US" sz="1900" dirty="0">
                <a:latin typeface="Times New Roman" panose="02020603050405020304" pitchFamily="18" charset="0"/>
                <a:cs typeface="Times New Roman" panose="02020603050405020304" pitchFamily="18" charset="0"/>
              </a:rPr>
              <a:t>Prevent water-related damages to wooden structures, furniture, and other sensitive materials.</a:t>
            </a:r>
          </a:p>
          <a:p>
            <a:r>
              <a:rPr lang="en-US" sz="1900" dirty="0">
                <a:latin typeface="Times New Roman" panose="02020603050405020304" pitchFamily="18" charset="0"/>
                <a:cs typeface="Times New Roman" panose="02020603050405020304" pitchFamily="18" charset="0"/>
              </a:rPr>
              <a:t>Provide an energy-efficient solution suitable for continuous monitoring in water-restricted zones.</a:t>
            </a:r>
            <a:endParaRPr lang="en-IN" sz="1900" b="1" dirty="0">
              <a:latin typeface="Times New Roman" panose="02020603050405020304" pitchFamily="18" charset="0"/>
              <a:cs typeface="Times New Roman" panose="02020603050405020304" pitchFamily="18" charset="0"/>
            </a:endParaRPr>
          </a:p>
          <a:p>
            <a:pPr marL="0" indent="0">
              <a:buNone/>
            </a:pPr>
            <a:r>
              <a:rPr lang="en-IN" sz="1900" b="1" dirty="0">
                <a:latin typeface="Times New Roman" panose="02020603050405020304" pitchFamily="18" charset="0"/>
                <a:cs typeface="Times New Roman" panose="02020603050405020304" pitchFamily="18" charset="0"/>
              </a:rPr>
              <a:t>SCOPE:</a:t>
            </a:r>
          </a:p>
          <a:p>
            <a:r>
              <a:rPr lang="en-US" sz="1900" dirty="0">
                <a:latin typeface="Times New Roman" panose="02020603050405020304" pitchFamily="18" charset="0"/>
                <a:cs typeface="Times New Roman" panose="02020603050405020304" pitchFamily="18" charset="0"/>
              </a:rPr>
              <a:t>Applicable in wooden houses and wood-related environments to prevent water damage to wooden structures and furniture.</a:t>
            </a:r>
            <a:endParaRPr lang="en-IN" sz="19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Can be installed near plumbing fixtures, under sinks, or in areas prone to leaks in both residential and commercial buildings.</a:t>
            </a:r>
          </a:p>
          <a:p>
            <a:pPr marL="0" indent="0">
              <a:buNone/>
            </a:pPr>
            <a:r>
              <a:rPr lang="en-US" sz="1900" b="1" dirty="0">
                <a:latin typeface="Times New Roman" panose="02020603050405020304" pitchFamily="18" charset="0"/>
                <a:cs typeface="Times New Roman" panose="02020603050405020304" pitchFamily="18" charset="0"/>
              </a:rPr>
              <a:t>GOALS:</a:t>
            </a:r>
          </a:p>
          <a:p>
            <a:r>
              <a:rPr lang="en-US" sz="1900" dirty="0">
                <a:latin typeface="Times New Roman" panose="02020603050405020304" pitchFamily="18" charset="0"/>
                <a:cs typeface="Times New Roman" panose="02020603050405020304" pitchFamily="18" charset="0"/>
              </a:rPr>
              <a:t>Provide a cost-effective solution for early detection of water leakage in sensitive and water-restricted environments.</a:t>
            </a:r>
            <a:endParaRPr lang="en-US" sz="19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Enhance awareness and quick response to water leaks, ensuring the safety of wooden and other vulnerable materials.</a:t>
            </a:r>
            <a:endParaRPr lang="en-US" sz="19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46A3AEF4-7D2A-7FE8-B9D6-2C026B93F57D}"/>
              </a:ext>
            </a:extLst>
          </p:cNvPr>
          <p:cNvSpPr>
            <a:spLocks noGrp="1"/>
          </p:cNvSpPr>
          <p:nvPr>
            <p:ph type="dt" sz="half" idx="10"/>
          </p:nvPr>
        </p:nvSpPr>
        <p:spPr/>
        <p:txBody>
          <a:bodyPr/>
          <a:lstStyle/>
          <a:p>
            <a:pPr>
              <a:defRPr/>
            </a:pPr>
            <a:r>
              <a:rPr lang="en-US"/>
              <a:t>07/12/2024</a:t>
            </a:r>
          </a:p>
        </p:txBody>
      </p:sp>
      <p:pic>
        <p:nvPicPr>
          <p:cNvPr id="5" name="Content Placeholder 99">
            <a:extLst>
              <a:ext uri="{FF2B5EF4-FFF2-40B4-BE49-F238E27FC236}">
                <a16:creationId xmlns:a16="http://schemas.microsoft.com/office/drawing/2014/main" id="{9B9CD9EF-7BC3-1D3C-461C-6CE9A262E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7" y="34387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38786941-F484-7AAC-DE8A-3299102D1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455" y="274535"/>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15F6053-A41E-79BB-4D7A-104ABC75521A}"/>
              </a:ext>
            </a:extLst>
          </p:cNvPr>
          <p:cNvSpPr>
            <a:spLocks noGrp="1"/>
          </p:cNvSpPr>
          <p:nvPr>
            <p:ph type="sldNum" sz="quarter" idx="12"/>
          </p:nvPr>
        </p:nvSpPr>
        <p:spPr/>
        <p:txBody>
          <a:bodyPr/>
          <a:lstStyle/>
          <a:p>
            <a:pPr>
              <a:defRPr/>
            </a:pPr>
            <a:fld id="{69A664C2-3AB7-45F2-AA67-29C20E6D46EF}" type="slidenum">
              <a:rPr lang="en-US" altLang="zh-CN" smtClean="0"/>
              <a:pPr>
                <a:defRPr/>
              </a:pPr>
              <a:t>16</a:t>
            </a:fld>
            <a:endParaRPr lang="en-US" altLang="zh-CN"/>
          </a:p>
        </p:txBody>
      </p:sp>
    </p:spTree>
    <p:extLst>
      <p:ext uri="{BB962C8B-B14F-4D97-AF65-F5344CB8AC3E}">
        <p14:creationId xmlns:p14="http://schemas.microsoft.com/office/powerpoint/2010/main" val="208910374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a:extLst>
              <a:ext uri="{FF2B5EF4-FFF2-40B4-BE49-F238E27FC236}">
                <a16:creationId xmlns:a16="http://schemas.microsoft.com/office/drawing/2014/main" id="{C0792F1F-1A85-AB06-43E2-1A743E0E337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3557" name="Title 6">
            <a:extLst>
              <a:ext uri="{FF2B5EF4-FFF2-40B4-BE49-F238E27FC236}">
                <a16:creationId xmlns:a16="http://schemas.microsoft.com/office/drawing/2014/main" id="{016C7529-2090-CA39-7394-418211A17A0E}"/>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3558" name="Picture 9">
            <a:extLst>
              <a:ext uri="{FF2B5EF4-FFF2-40B4-BE49-F238E27FC236}">
                <a16:creationId xmlns:a16="http://schemas.microsoft.com/office/drawing/2014/main" id="{1B8C8445-9264-AC0B-99E5-59A643F9E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4" name="Picture 99">
            <a:extLst>
              <a:ext uri="{FF2B5EF4-FFF2-40B4-BE49-F238E27FC236}">
                <a16:creationId xmlns:a16="http://schemas.microsoft.com/office/drawing/2014/main" id="{CBE3858B-AF8E-A3CA-39A9-ECCF1392D9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6D6BE98B-AD5C-B855-BB20-C2A21461D88C}"/>
              </a:ext>
            </a:extLst>
          </p:cNvPr>
          <p:cNvGraphicFramePr>
            <a:graphicFrameLocks noGrp="1"/>
          </p:cNvGraphicFramePr>
          <p:nvPr>
            <p:extLst>
              <p:ext uri="{D42A27DB-BD31-4B8C-83A1-F6EECF244321}">
                <p14:modId xmlns:p14="http://schemas.microsoft.com/office/powerpoint/2010/main" val="3052851063"/>
              </p:ext>
            </p:extLst>
          </p:nvPr>
        </p:nvGraphicFramePr>
        <p:xfrm>
          <a:off x="1042219" y="1371600"/>
          <a:ext cx="10629080" cy="4468813"/>
        </p:xfrm>
        <a:graphic>
          <a:graphicData uri="http://schemas.openxmlformats.org/drawingml/2006/table">
            <a:tbl>
              <a:tblPr>
                <a:tableStyleId>{5C22544A-7EE6-4342-B048-85BDC9FD1C3A}</a:tableStyleId>
              </a:tblPr>
              <a:tblGrid>
                <a:gridCol w="617888">
                  <a:extLst>
                    <a:ext uri="{9D8B030D-6E8A-4147-A177-3AD203B41FA5}">
                      <a16:colId xmlns:a16="http://schemas.microsoft.com/office/drawing/2014/main" val="20000"/>
                    </a:ext>
                  </a:extLst>
                </a:gridCol>
                <a:gridCol w="3926654">
                  <a:extLst>
                    <a:ext uri="{9D8B030D-6E8A-4147-A177-3AD203B41FA5}">
                      <a16:colId xmlns:a16="http://schemas.microsoft.com/office/drawing/2014/main" val="20001"/>
                    </a:ext>
                  </a:extLst>
                </a:gridCol>
                <a:gridCol w="2346518">
                  <a:extLst>
                    <a:ext uri="{9D8B030D-6E8A-4147-A177-3AD203B41FA5}">
                      <a16:colId xmlns:a16="http://schemas.microsoft.com/office/drawing/2014/main" val="20002"/>
                    </a:ext>
                  </a:extLst>
                </a:gridCol>
                <a:gridCol w="1828672">
                  <a:extLst>
                    <a:ext uri="{9D8B030D-6E8A-4147-A177-3AD203B41FA5}">
                      <a16:colId xmlns:a16="http://schemas.microsoft.com/office/drawing/2014/main" val="20003"/>
                    </a:ext>
                  </a:extLst>
                </a:gridCol>
                <a:gridCol w="1909348">
                  <a:extLst>
                    <a:ext uri="{9D8B030D-6E8A-4147-A177-3AD203B41FA5}">
                      <a16:colId xmlns:a16="http://schemas.microsoft.com/office/drawing/2014/main" val="20004"/>
                    </a:ext>
                  </a:extLst>
                </a:gridCol>
              </a:tblGrid>
              <a:tr h="1431025">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REF. NO</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TITLE &amp; AUTHOR</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METHODOLOGY OR COMPONENTS USED</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PROS</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CONS</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extLst>
                  <a:ext uri="{0D108BD9-81ED-4DB2-BD59-A6C34878D82A}">
                    <a16:rowId xmlns:a16="http://schemas.microsoft.com/office/drawing/2014/main" val="10000"/>
                  </a:ext>
                </a:extLst>
              </a:tr>
              <a:tr h="1518894">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Automated Water Leak Detection System Using IoT Technology &amp; </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Dey, N., Ashour, A. S., &amp; Fong, S. J.</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IoT sensors and cloud-based monitoring to detect water leaks in real-time</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Real-time monitoring, automated alerts, scalable solution</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High dependence on internet connectivity</a:t>
                      </a:r>
                    </a:p>
                  </a:txBody>
                  <a:tcPr marL="9525" marR="9525" marT="9525" marB="9525" anchor="ctr">
                    <a:solidFill>
                      <a:schemeClr val="accent2">
                        <a:lumMod val="20000"/>
                        <a:lumOff val="80000"/>
                      </a:schemeClr>
                    </a:solidFill>
                  </a:tcPr>
                </a:tc>
                <a:extLst>
                  <a:ext uri="{0D108BD9-81ED-4DB2-BD59-A6C34878D82A}">
                    <a16:rowId xmlns:a16="http://schemas.microsoft.com/office/drawing/2014/main" val="10001"/>
                  </a:ext>
                </a:extLst>
              </a:tr>
              <a:tr h="1518894">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Water Leak Detection in Pipelines Using Machine Learning &amp; </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Al-</a:t>
                      </a:r>
                      <a:r>
                        <a:rPr kumimoji="0" lang="en-IN" sz="1800" kern="1200" dirty="0" err="1">
                          <a:solidFill>
                            <a:schemeClr val="dk1"/>
                          </a:solidFill>
                          <a:effectLst/>
                          <a:latin typeface="Times New Roman" panose="02020603050405020304" pitchFamily="18" charset="0"/>
                          <a:ea typeface="+mn-ea"/>
                          <a:cs typeface="Times New Roman" panose="02020603050405020304" pitchFamily="18" charset="0"/>
                        </a:rPr>
                        <a:t>Khazraji</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H., Gao, Z., &amp; Al-</a:t>
                      </a:r>
                      <a:r>
                        <a:rPr kumimoji="0" lang="en-IN" sz="1800" kern="1200" dirty="0" err="1">
                          <a:solidFill>
                            <a:schemeClr val="dk1"/>
                          </a:solidFill>
                          <a:effectLst/>
                          <a:latin typeface="Times New Roman" panose="02020603050405020304" pitchFamily="18" charset="0"/>
                          <a:ea typeface="+mn-ea"/>
                          <a:cs typeface="Times New Roman" panose="02020603050405020304" pitchFamily="18" charset="0"/>
                        </a:rPr>
                        <a:t>Saedi</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H.</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for pattern recognition and anomaly detection</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High accuracy in leak detection, adaptive learning</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Requires large datasets for training, initial setup complexity</a:t>
                      </a:r>
                    </a:p>
                  </a:txBody>
                  <a:tcPr marL="9525" marR="9525" marT="9525" marB="9525" anchor="ctr">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08578F6C-A3EE-FF2A-8FFE-6D109EB10C93}"/>
              </a:ext>
            </a:extLst>
          </p:cNvPr>
          <p:cNvSpPr>
            <a:spLocks noGrp="1"/>
          </p:cNvSpPr>
          <p:nvPr>
            <p:ph type="sldNum" sz="quarter" idx="12"/>
          </p:nvPr>
        </p:nvSpPr>
        <p:spPr/>
        <p:txBody>
          <a:bodyPr/>
          <a:lstStyle/>
          <a:p>
            <a:pPr>
              <a:defRPr/>
            </a:pPr>
            <a:fld id="{F194FC23-CB5A-4A13-908F-6AA13BE6D37C}" type="slidenum">
              <a:rPr lang="en-US" altLang="zh-CN" smtClean="0"/>
              <a:pPr>
                <a:defRPr/>
              </a:pPr>
              <a:t>17</a:t>
            </a:fld>
            <a:endParaRPr lang="en-US" altLang="zh-CN"/>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7CE05E5-8F87-AF24-A0EF-EA2E9A2C57D3}"/>
              </a:ext>
            </a:extLst>
          </p:cNvPr>
          <p:cNvGraphicFramePr>
            <a:graphicFrameLocks noGrp="1"/>
          </p:cNvGraphicFramePr>
          <p:nvPr>
            <p:ph sz="quarter" idx="1"/>
            <p:extLst>
              <p:ext uri="{D42A27DB-BD31-4B8C-83A1-F6EECF244321}">
                <p14:modId xmlns:p14="http://schemas.microsoft.com/office/powerpoint/2010/main" val="2858080374"/>
              </p:ext>
            </p:extLst>
          </p:nvPr>
        </p:nvGraphicFramePr>
        <p:xfrm>
          <a:off x="648930" y="973394"/>
          <a:ext cx="10933466" cy="4916129"/>
        </p:xfrm>
        <a:graphic>
          <a:graphicData uri="http://schemas.openxmlformats.org/drawingml/2006/table">
            <a:tbl>
              <a:tblPr firstRow="1" bandRow="1">
                <a:tableStyleId>{5C22544A-7EE6-4342-B048-85BDC9FD1C3A}</a:tableStyleId>
              </a:tblPr>
              <a:tblGrid>
                <a:gridCol w="881732">
                  <a:extLst>
                    <a:ext uri="{9D8B030D-6E8A-4147-A177-3AD203B41FA5}">
                      <a16:colId xmlns:a16="http://schemas.microsoft.com/office/drawing/2014/main" val="4043892670"/>
                    </a:ext>
                  </a:extLst>
                </a:gridCol>
                <a:gridCol w="3491655">
                  <a:extLst>
                    <a:ext uri="{9D8B030D-6E8A-4147-A177-3AD203B41FA5}">
                      <a16:colId xmlns:a16="http://schemas.microsoft.com/office/drawing/2014/main" val="2830486736"/>
                    </a:ext>
                  </a:extLst>
                </a:gridCol>
                <a:gridCol w="2186693">
                  <a:extLst>
                    <a:ext uri="{9D8B030D-6E8A-4147-A177-3AD203B41FA5}">
                      <a16:colId xmlns:a16="http://schemas.microsoft.com/office/drawing/2014/main" val="4083959314"/>
                    </a:ext>
                  </a:extLst>
                </a:gridCol>
                <a:gridCol w="2186693">
                  <a:extLst>
                    <a:ext uri="{9D8B030D-6E8A-4147-A177-3AD203B41FA5}">
                      <a16:colId xmlns:a16="http://schemas.microsoft.com/office/drawing/2014/main" val="3930810048"/>
                    </a:ext>
                  </a:extLst>
                </a:gridCol>
                <a:gridCol w="2186693">
                  <a:extLst>
                    <a:ext uri="{9D8B030D-6E8A-4147-A177-3AD203B41FA5}">
                      <a16:colId xmlns:a16="http://schemas.microsoft.com/office/drawing/2014/main" val="301225491"/>
                    </a:ext>
                  </a:extLst>
                </a:gridCol>
              </a:tblGrid>
              <a:tr h="1475641">
                <a:tc>
                  <a:txBody>
                    <a:bodyPr/>
                    <a:lstStyle/>
                    <a:p>
                      <a:pPr algn="ctr" fontAlgn="ctr"/>
                      <a:r>
                        <a:rPr lang="en-IN" sz="1800" b="0" u="none" strike="noStrike" dirty="0">
                          <a:solidFill>
                            <a:schemeClr val="tx1"/>
                          </a:solidFill>
                          <a:effectLst/>
                          <a:latin typeface="Times New Roman" panose="02020603050405020304" pitchFamily="18" charset="0"/>
                          <a:cs typeface="Times New Roman" panose="02020603050405020304" pitchFamily="18" charset="0"/>
                        </a:rPr>
                        <a:t>3</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2">
                        <a:lumMod val="20000"/>
                        <a:lumOff val="80000"/>
                      </a:schemeClr>
                    </a:solidFill>
                  </a:tcPr>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Water Leakage Detection System Using Wireless Sensor Networks &amp; </a:t>
                      </a:r>
                      <a:r>
                        <a:rPr kumimoji="0" lang="en-IN" sz="1800" b="0" kern="1200" dirty="0">
                          <a:solidFill>
                            <a:schemeClr val="tx1"/>
                          </a:solidFill>
                          <a:effectLst/>
                          <a:latin typeface="Times New Roman" panose="02020603050405020304" pitchFamily="18" charset="0"/>
                          <a:ea typeface="+mn-ea"/>
                          <a:cs typeface="Times New Roman" panose="02020603050405020304" pitchFamily="18" charset="0"/>
                        </a:rPr>
                        <a:t>Khan, F. M., Ahmad, A., &amp; Iqbal, J.</a:t>
                      </a:r>
                      <a:endPar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Wireless sensor networks (WSNs) for distributed leakage detection</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 power consumption, flexible deployment</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range and coverage depending on sensor placement</a:t>
                      </a:r>
                    </a:p>
                  </a:txBody>
                  <a:tcPr marL="9525" marR="9525" marT="9525" marB="9525" anchor="ctr">
                    <a:solidFill>
                      <a:schemeClr val="accent2">
                        <a:lumMod val="20000"/>
                        <a:lumOff val="80000"/>
                      </a:schemeClr>
                    </a:solidFill>
                  </a:tcPr>
                </a:tc>
                <a:extLst>
                  <a:ext uri="{0D108BD9-81ED-4DB2-BD59-A6C34878D82A}">
                    <a16:rowId xmlns:a16="http://schemas.microsoft.com/office/drawing/2014/main" val="327460746"/>
                  </a:ext>
                </a:extLst>
              </a:tr>
              <a:tr h="196484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Acoustic-Based Water Pipeline Leak Detection Using Signal Processing Techniques &amp; </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Muggleton, J. M., Brennan, M. J., &amp; </a:t>
                      </a:r>
                      <a:r>
                        <a:rPr kumimoji="0" lang="en-IN" sz="1800" kern="1200" dirty="0" err="1">
                          <a:solidFill>
                            <a:schemeClr val="dk1"/>
                          </a:solidFill>
                          <a:effectLst/>
                          <a:latin typeface="Times New Roman" panose="02020603050405020304" pitchFamily="18" charset="0"/>
                          <a:ea typeface="+mn-ea"/>
                          <a:cs typeface="Times New Roman" panose="02020603050405020304" pitchFamily="18" charset="0"/>
                        </a:rPr>
                        <a:t>Pinnington</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R. J.</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Acoustic signal processing techniques to identify leaks via sound analysis</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Effective in detecting underground leaks, non-invasive</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Sensitive to background noise, requires specialized equipment</a:t>
                      </a:r>
                    </a:p>
                  </a:txBody>
                  <a:tcPr marL="9525" marR="9525" marT="9525" marB="9525" anchor="ctr">
                    <a:solidFill>
                      <a:schemeClr val="accent2">
                        <a:lumMod val="20000"/>
                        <a:lumOff val="80000"/>
                      </a:schemeClr>
                    </a:solidFill>
                  </a:tcPr>
                </a:tc>
                <a:extLst>
                  <a:ext uri="{0D108BD9-81ED-4DB2-BD59-A6C34878D82A}">
                    <a16:rowId xmlns:a16="http://schemas.microsoft.com/office/drawing/2014/main" val="2595279667"/>
                  </a:ext>
                </a:extLst>
              </a:tr>
              <a:tr h="147564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Leak Detection in Water Distribution Systems Using Pressure and Flow Monitoring  &amp; </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Colombo, A. F., Lee, P., &amp; </a:t>
                      </a:r>
                      <a:r>
                        <a:rPr kumimoji="0" lang="en-IN" sz="1800" kern="1200" dirty="0" err="1">
                          <a:solidFill>
                            <a:schemeClr val="dk1"/>
                          </a:solidFill>
                          <a:effectLst/>
                          <a:latin typeface="Times New Roman" panose="02020603050405020304" pitchFamily="18" charset="0"/>
                          <a:ea typeface="+mn-ea"/>
                          <a:cs typeface="Times New Roman" panose="02020603050405020304" pitchFamily="18" charset="0"/>
                        </a:rPr>
                        <a:t>Karney</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B. W.</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Monitoring pressure and flow variations to detect abnormal conditions</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High detection accuracy for small and large leaks</a:t>
                      </a:r>
                    </a:p>
                  </a:txBody>
                  <a:tcPr marL="9525" marR="9525" marT="9525" marB="9525" anchor="ctr">
                    <a:solidFill>
                      <a:schemeClr val="accent2">
                        <a:lumMod val="20000"/>
                        <a:lumOff val="80000"/>
                      </a:schemeClr>
                    </a:solidFill>
                  </a:tcPr>
                </a:tc>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Requires continuous monitoring, high initial infrastructure cost</a:t>
                      </a:r>
                    </a:p>
                  </a:txBody>
                  <a:tcPr marL="9525" marR="9525" marT="9525" marB="9525" anchor="ctr">
                    <a:solidFill>
                      <a:schemeClr val="accent2">
                        <a:lumMod val="20000"/>
                        <a:lumOff val="80000"/>
                      </a:schemeClr>
                    </a:solidFill>
                  </a:tcPr>
                </a:tc>
                <a:extLst>
                  <a:ext uri="{0D108BD9-81ED-4DB2-BD59-A6C34878D82A}">
                    <a16:rowId xmlns:a16="http://schemas.microsoft.com/office/drawing/2014/main" val="851233798"/>
                  </a:ext>
                </a:extLst>
              </a:tr>
            </a:tbl>
          </a:graphicData>
        </a:graphic>
      </p:graphicFrame>
      <p:sp>
        <p:nvSpPr>
          <p:cNvPr id="4" name="Date Placeholder 3">
            <a:extLst>
              <a:ext uri="{FF2B5EF4-FFF2-40B4-BE49-F238E27FC236}">
                <a16:creationId xmlns:a16="http://schemas.microsoft.com/office/drawing/2014/main" id="{3F11E4AA-0F3D-EAF7-B322-168252D8B3C6}"/>
              </a:ext>
            </a:extLst>
          </p:cNvPr>
          <p:cNvSpPr>
            <a:spLocks noGrp="1"/>
          </p:cNvSpPr>
          <p:nvPr>
            <p:ph type="dt" sz="half" idx="10"/>
          </p:nvPr>
        </p:nvSpPr>
        <p:spPr/>
        <p:txBody>
          <a:bodyPr/>
          <a:lstStyle/>
          <a:p>
            <a:pPr>
              <a:defRPr/>
            </a:pPr>
            <a:r>
              <a:rPr lang="en-US"/>
              <a:t>07/12/2024</a:t>
            </a:r>
          </a:p>
        </p:txBody>
      </p:sp>
      <p:sp>
        <p:nvSpPr>
          <p:cNvPr id="2" name="Slide Number Placeholder 1">
            <a:extLst>
              <a:ext uri="{FF2B5EF4-FFF2-40B4-BE49-F238E27FC236}">
                <a16:creationId xmlns:a16="http://schemas.microsoft.com/office/drawing/2014/main" id="{75BE9C99-A002-BF71-0720-4A298422C008}"/>
              </a:ext>
            </a:extLst>
          </p:cNvPr>
          <p:cNvSpPr>
            <a:spLocks noGrp="1"/>
          </p:cNvSpPr>
          <p:nvPr>
            <p:ph type="sldNum" sz="quarter" idx="12"/>
          </p:nvPr>
        </p:nvSpPr>
        <p:spPr/>
        <p:txBody>
          <a:bodyPr/>
          <a:lstStyle/>
          <a:p>
            <a:pPr>
              <a:defRPr/>
            </a:pPr>
            <a:fld id="{69A664C2-3AB7-45F2-AA67-29C20E6D46EF}" type="slidenum">
              <a:rPr lang="en-US" altLang="zh-CN" smtClean="0"/>
              <a:pPr>
                <a:defRPr/>
              </a:pPr>
              <a:t>18</a:t>
            </a:fld>
            <a:endParaRPr lang="en-US" altLang="zh-CN"/>
          </a:p>
        </p:txBody>
      </p:sp>
    </p:spTree>
    <p:extLst>
      <p:ext uri="{BB962C8B-B14F-4D97-AF65-F5344CB8AC3E}">
        <p14:creationId xmlns:p14="http://schemas.microsoft.com/office/powerpoint/2010/main" val="89290644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298AD57-C933-C852-9D11-C6CCA2F70F49}"/>
              </a:ext>
            </a:extLst>
          </p:cNvPr>
          <p:cNvSpPr>
            <a:spLocks noGrp="1" noChangeArrowheads="1"/>
          </p:cNvSpPr>
          <p:nvPr>
            <p:ph type="title"/>
          </p:nvPr>
        </p:nvSpPr>
        <p:spPr>
          <a:xfrm>
            <a:off x="1219200" y="667928"/>
            <a:ext cx="10363200" cy="1143000"/>
          </a:xfrm>
        </p:spPr>
        <p:txBody>
          <a:bodyPr/>
          <a:lstStyle/>
          <a:p>
            <a:pPr eaLnBrk="1" hangingPunct="1"/>
            <a:r>
              <a:rPr lang="en-US" altLang="en-US" b="1">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a:ea typeface="Microsoft Sans Serif" panose="020B0604020202020204" pitchFamily="34"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76113A99-1271-1105-8225-FA6F145A2F8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24581" name="Picture 7">
            <a:extLst>
              <a:ext uri="{FF2B5EF4-FFF2-40B4-BE49-F238E27FC236}">
                <a16:creationId xmlns:a16="http://schemas.microsoft.com/office/drawing/2014/main" id="{3FF47074-0697-9FD8-51E6-FF62857A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Content Placeholder 99">
            <a:extLst>
              <a:ext uri="{FF2B5EF4-FFF2-40B4-BE49-F238E27FC236}">
                <a16:creationId xmlns:a16="http://schemas.microsoft.com/office/drawing/2014/main" id="{42E4C743-A1E5-79FB-C82B-A90BF2FEE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6C69085-E258-1971-D9D0-34421634F21F}"/>
              </a:ext>
            </a:extLst>
          </p:cNvPr>
          <p:cNvSpPr/>
          <p:nvPr/>
        </p:nvSpPr>
        <p:spPr>
          <a:xfrm>
            <a:off x="1089025" y="2806700"/>
            <a:ext cx="1290638" cy="517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BATTERY</a:t>
            </a:r>
          </a:p>
        </p:txBody>
      </p:sp>
      <p:sp>
        <p:nvSpPr>
          <p:cNvPr id="3" name="Rectangle 2">
            <a:extLst>
              <a:ext uri="{FF2B5EF4-FFF2-40B4-BE49-F238E27FC236}">
                <a16:creationId xmlns:a16="http://schemas.microsoft.com/office/drawing/2014/main" id="{D71B8CB9-FAB9-FAF9-DE94-CA883329EE70}"/>
              </a:ext>
            </a:extLst>
          </p:cNvPr>
          <p:cNvSpPr/>
          <p:nvPr/>
        </p:nvSpPr>
        <p:spPr>
          <a:xfrm>
            <a:off x="3238500" y="2806700"/>
            <a:ext cx="1290638" cy="517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sz="1600"/>
              <a:t>TRANSISTOR</a:t>
            </a:r>
          </a:p>
        </p:txBody>
      </p:sp>
      <p:sp>
        <p:nvSpPr>
          <p:cNvPr id="6" name="Rectangle 5">
            <a:extLst>
              <a:ext uri="{FF2B5EF4-FFF2-40B4-BE49-F238E27FC236}">
                <a16:creationId xmlns:a16="http://schemas.microsoft.com/office/drawing/2014/main" id="{0FC008BC-D1A2-A5AF-0A49-3D90CFD238A5}"/>
              </a:ext>
            </a:extLst>
          </p:cNvPr>
          <p:cNvSpPr/>
          <p:nvPr/>
        </p:nvSpPr>
        <p:spPr>
          <a:xfrm>
            <a:off x="5387975" y="2806700"/>
            <a:ext cx="1392238" cy="517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RAIN SENSOR</a:t>
            </a:r>
          </a:p>
        </p:txBody>
      </p:sp>
      <p:sp>
        <p:nvSpPr>
          <p:cNvPr id="8" name="Rectangle 7">
            <a:extLst>
              <a:ext uri="{FF2B5EF4-FFF2-40B4-BE49-F238E27FC236}">
                <a16:creationId xmlns:a16="http://schemas.microsoft.com/office/drawing/2014/main" id="{8A9DAB26-F9FF-A62F-549C-D530A0222A8C}"/>
              </a:ext>
            </a:extLst>
          </p:cNvPr>
          <p:cNvSpPr/>
          <p:nvPr/>
        </p:nvSpPr>
        <p:spPr>
          <a:xfrm>
            <a:off x="7569200" y="2806700"/>
            <a:ext cx="1384300" cy="517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IC 555 TIMER</a:t>
            </a:r>
          </a:p>
        </p:txBody>
      </p:sp>
      <p:sp>
        <p:nvSpPr>
          <p:cNvPr id="9" name="Rectangle 8">
            <a:extLst>
              <a:ext uri="{FF2B5EF4-FFF2-40B4-BE49-F238E27FC236}">
                <a16:creationId xmlns:a16="http://schemas.microsoft.com/office/drawing/2014/main" id="{606C5AC8-37EA-9482-6842-CC91C05B5333}"/>
              </a:ext>
            </a:extLst>
          </p:cNvPr>
          <p:cNvSpPr/>
          <p:nvPr/>
        </p:nvSpPr>
        <p:spPr>
          <a:xfrm>
            <a:off x="9812338" y="2806700"/>
            <a:ext cx="1314450" cy="517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BUZZER</a:t>
            </a:r>
          </a:p>
        </p:txBody>
      </p:sp>
      <p:sp>
        <p:nvSpPr>
          <p:cNvPr id="11" name="Arrow: Right 10">
            <a:extLst>
              <a:ext uri="{FF2B5EF4-FFF2-40B4-BE49-F238E27FC236}">
                <a16:creationId xmlns:a16="http://schemas.microsoft.com/office/drawing/2014/main" id="{65F3D942-2C28-88E2-4D28-C37063E15FDF}"/>
              </a:ext>
            </a:extLst>
          </p:cNvPr>
          <p:cNvSpPr/>
          <p:nvPr/>
        </p:nvSpPr>
        <p:spPr>
          <a:xfrm>
            <a:off x="2449513" y="2973388"/>
            <a:ext cx="650875" cy="174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Arrow: Right 11">
            <a:extLst>
              <a:ext uri="{FF2B5EF4-FFF2-40B4-BE49-F238E27FC236}">
                <a16:creationId xmlns:a16="http://schemas.microsoft.com/office/drawing/2014/main" id="{DB2464FD-6203-507B-25AE-A5D86B321BF7}"/>
              </a:ext>
            </a:extLst>
          </p:cNvPr>
          <p:cNvSpPr/>
          <p:nvPr/>
        </p:nvSpPr>
        <p:spPr>
          <a:xfrm>
            <a:off x="4611688" y="2973388"/>
            <a:ext cx="628650" cy="174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4" name="Arrow: Right 13">
            <a:extLst>
              <a:ext uri="{FF2B5EF4-FFF2-40B4-BE49-F238E27FC236}">
                <a16:creationId xmlns:a16="http://schemas.microsoft.com/office/drawing/2014/main" id="{27EDAD1C-4C8F-3256-BDB7-F835CEAE1AD4}"/>
              </a:ext>
            </a:extLst>
          </p:cNvPr>
          <p:cNvSpPr/>
          <p:nvPr/>
        </p:nvSpPr>
        <p:spPr>
          <a:xfrm>
            <a:off x="6870700" y="2973388"/>
            <a:ext cx="595313" cy="174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Arrow: Right 14">
            <a:extLst>
              <a:ext uri="{FF2B5EF4-FFF2-40B4-BE49-F238E27FC236}">
                <a16:creationId xmlns:a16="http://schemas.microsoft.com/office/drawing/2014/main" id="{DDEF730C-986F-A08B-F544-2FC756B6CD5C}"/>
              </a:ext>
            </a:extLst>
          </p:cNvPr>
          <p:cNvSpPr/>
          <p:nvPr/>
        </p:nvSpPr>
        <p:spPr>
          <a:xfrm>
            <a:off x="9096375" y="2973388"/>
            <a:ext cx="646113" cy="174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Slide Number Placeholder 3">
            <a:extLst>
              <a:ext uri="{FF2B5EF4-FFF2-40B4-BE49-F238E27FC236}">
                <a16:creationId xmlns:a16="http://schemas.microsoft.com/office/drawing/2014/main" id="{C33DCB8D-BBD0-DC47-E6DC-D5823C64B349}"/>
              </a:ext>
            </a:extLst>
          </p:cNvPr>
          <p:cNvSpPr>
            <a:spLocks noGrp="1"/>
          </p:cNvSpPr>
          <p:nvPr>
            <p:ph type="sldNum" sz="quarter" idx="12"/>
          </p:nvPr>
        </p:nvSpPr>
        <p:spPr/>
        <p:txBody>
          <a:bodyPr/>
          <a:lstStyle/>
          <a:p>
            <a:pPr>
              <a:defRPr/>
            </a:pPr>
            <a:fld id="{69A664C2-3AB7-45F2-AA67-29C20E6D46EF}" type="slidenum">
              <a:rPr lang="en-US" altLang="zh-CN" smtClean="0"/>
              <a:pPr>
                <a:defRPr/>
              </a:pPr>
              <a:t>19</a:t>
            </a:fld>
            <a:endParaRPr lang="en-US" altLang="zh-CN"/>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94BE-34B8-C07D-9270-3B8207815D1D}"/>
              </a:ext>
            </a:extLst>
          </p:cNvPr>
          <p:cNvSpPr>
            <a:spLocks noGrp="1"/>
          </p:cNvSpPr>
          <p:nvPr>
            <p:ph type="title"/>
          </p:nvPr>
        </p:nvSpPr>
        <p:spPr>
          <a:xfrm>
            <a:off x="1219200" y="273050"/>
            <a:ext cx="10363200" cy="989806"/>
          </a:xfrm>
        </p:spPr>
        <p:txBody>
          <a:bodyPr/>
          <a:lstStyle/>
          <a:p>
            <a:pPr algn="ct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dirty="0"/>
          </a:p>
        </p:txBody>
      </p:sp>
      <p:sp>
        <p:nvSpPr>
          <p:cNvPr id="3" name="Text Placeholder 2">
            <a:extLst>
              <a:ext uri="{FF2B5EF4-FFF2-40B4-BE49-F238E27FC236}">
                <a16:creationId xmlns:a16="http://schemas.microsoft.com/office/drawing/2014/main" id="{4AB4B959-4F95-4131-C2F4-7CC23240FAFC}"/>
              </a:ext>
            </a:extLst>
          </p:cNvPr>
          <p:cNvSpPr>
            <a:spLocks noGrp="1"/>
          </p:cNvSpPr>
          <p:nvPr>
            <p:ph type="body" idx="1"/>
          </p:nvPr>
        </p:nvSpPr>
        <p:spPr>
          <a:xfrm>
            <a:off x="2064775" y="1239403"/>
            <a:ext cx="4978400" cy="762000"/>
          </a:xfrm>
        </p:spPr>
        <p:txBody>
          <a:bodyPr/>
          <a:lstStyle/>
          <a:p>
            <a:endParaRPr lang="en-IN"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b="1" dirty="0">
              <a:latin typeface="Times New Roman" panose="02020603050405020304" pitchFamily="18" charset="0"/>
              <a:ea typeface="Microsoft Sans Serif" panose="020B0604020202020204" pitchFamily="34" charset="0"/>
              <a:cs typeface="Times New Roman" panose="02020603050405020304" pitchFamily="18" charset="0"/>
            </a:endParaRPr>
          </a:p>
          <a:p>
            <a:r>
              <a:rPr lang="en-IN" b="1" dirty="0">
                <a:latin typeface="Times New Roman" panose="02020603050405020304" pitchFamily="18" charset="0"/>
                <a:ea typeface="Microsoft Sans Serif" panose="020B0604020202020204" pitchFamily="34" charset="0"/>
                <a:cs typeface="Times New Roman" panose="02020603050405020304" pitchFamily="18" charset="0"/>
              </a:rPr>
              <a:t>MODULE 1</a:t>
            </a:r>
          </a:p>
          <a:p>
            <a:endParaRPr lang="en-IN" dirty="0"/>
          </a:p>
        </p:txBody>
      </p:sp>
      <p:sp>
        <p:nvSpPr>
          <p:cNvPr id="4" name="Text Placeholder 3">
            <a:extLst>
              <a:ext uri="{FF2B5EF4-FFF2-40B4-BE49-F238E27FC236}">
                <a16:creationId xmlns:a16="http://schemas.microsoft.com/office/drawing/2014/main" id="{86D1A849-28BD-5651-37BB-22FA6436C8E9}"/>
              </a:ext>
            </a:extLst>
          </p:cNvPr>
          <p:cNvSpPr>
            <a:spLocks noGrp="1"/>
          </p:cNvSpPr>
          <p:nvPr>
            <p:ph type="body" sz="half" idx="3"/>
          </p:nvPr>
        </p:nvSpPr>
        <p:spPr>
          <a:xfrm>
            <a:off x="7151330" y="1239403"/>
            <a:ext cx="4227870" cy="762000"/>
          </a:xfrm>
        </p:spPr>
        <p:txBody>
          <a:bodyPr/>
          <a:lstStyle/>
          <a:p>
            <a:r>
              <a:rPr lang="en-IN" sz="2400" b="1" dirty="0">
                <a:latin typeface="Times New Roman" panose="02020603050405020304" pitchFamily="18" charset="0"/>
                <a:ea typeface="Microsoft Sans Serif" panose="020B0604020202020204" pitchFamily="34" charset="0"/>
                <a:cs typeface="Times New Roman" panose="02020603050405020304" pitchFamily="18" charset="0"/>
              </a:rPr>
              <a:t>MODULE 2</a:t>
            </a:r>
          </a:p>
          <a:p>
            <a:endParaRPr lang="en-IN" dirty="0"/>
          </a:p>
        </p:txBody>
      </p:sp>
      <p:sp>
        <p:nvSpPr>
          <p:cNvPr id="5" name="Content Placeholder 4">
            <a:extLst>
              <a:ext uri="{FF2B5EF4-FFF2-40B4-BE49-F238E27FC236}">
                <a16:creationId xmlns:a16="http://schemas.microsoft.com/office/drawing/2014/main" id="{5B118743-2C1C-F72E-5C82-6D361C8204C3}"/>
              </a:ext>
            </a:extLst>
          </p:cNvPr>
          <p:cNvSpPr>
            <a:spLocks noGrp="1"/>
          </p:cNvSpPr>
          <p:nvPr>
            <p:ph sz="half" idx="2"/>
          </p:nvPr>
        </p:nvSpPr>
        <p:spPr>
          <a:xfrm>
            <a:off x="1578693" y="1616716"/>
            <a:ext cx="5356326" cy="3886200"/>
          </a:xfrm>
        </p:spPr>
        <p:txBody>
          <a:bodyPr/>
          <a:lstStyle/>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ea typeface="Microsoft Sans Serif" panose="020B0604020202020204" pitchFamily="34" charset="0"/>
                <a:cs typeface="Times New Roman" panose="02020603050405020304" pitchFamily="18" charset="0"/>
              </a:rPr>
              <a:t>ABSTRACT </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SCOPE,GOALS</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CIRCUIT DIAGRAM</a:t>
            </a:r>
          </a:p>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cs typeface="Times New Roman" panose="02020603050405020304" pitchFamily="18" charset="0"/>
              </a:rPr>
              <a:t>HARDWARE MODULE</a:t>
            </a:r>
          </a:p>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ea typeface="Microsoft Sans Serif" panose="020B0604020202020204" pitchFamily="34" charset="0"/>
                <a:cs typeface="Times New Roman" panose="02020603050405020304" pitchFamily="18" charset="0"/>
              </a:rPr>
              <a:t>ADVANTAGES , APPLICATIONS</a:t>
            </a:r>
            <a:endParaRPr lang="en-US" sz="14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eaLnBrk="1" fontAlgn="auto" hangingPunct="1">
              <a:lnSpc>
                <a:spcPct val="120000"/>
              </a:lnSpc>
              <a:spcBef>
                <a:spcPts val="800"/>
              </a:spcBef>
              <a:spcAft>
                <a:spcPts val="800"/>
              </a:spcAft>
              <a:buNone/>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 </a:t>
            </a:r>
            <a:endParaRPr lang="en-IN" sz="14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BCE5963C-70CC-BCB8-EAC6-8C6A2764BE49}"/>
              </a:ext>
            </a:extLst>
          </p:cNvPr>
          <p:cNvSpPr>
            <a:spLocks noGrp="1"/>
          </p:cNvSpPr>
          <p:nvPr>
            <p:ph sz="half" idx="4"/>
          </p:nvPr>
        </p:nvSpPr>
        <p:spPr>
          <a:xfrm>
            <a:off x="7043174" y="1604170"/>
            <a:ext cx="4373869" cy="3886200"/>
          </a:xfrm>
        </p:spPr>
        <p:txBody>
          <a:bodyPr/>
          <a:lstStyle/>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ea typeface="Microsoft Sans Serif" panose="020B0604020202020204" pitchFamily="34" charset="0"/>
                <a:cs typeface="Times New Roman" panose="02020603050405020304" pitchFamily="18" charset="0"/>
              </a:rPr>
              <a:t>ABSTRACT </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SCOPE,GOALS</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LITERATURE SURVEY</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CIRCUIT DIAGRAM</a:t>
            </a:r>
          </a:p>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cs typeface="Times New Roman" panose="02020603050405020304" pitchFamily="18" charset="0"/>
              </a:rPr>
              <a:t>HARDWARE MODULE</a:t>
            </a:r>
          </a:p>
          <a:p>
            <a:pPr marL="274320" indent="-457200" eaLnBrk="1" fontAlgn="auto" hangingPunct="1">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cs typeface="Times New Roman" panose="02020603050405020304" pitchFamily="18" charset="0"/>
              </a:rPr>
              <a:t>ADVANTAGES, APPLICATIONS</a:t>
            </a:r>
          </a:p>
        </p:txBody>
      </p:sp>
      <p:sp>
        <p:nvSpPr>
          <p:cNvPr id="7" name="Date Placeholder 6">
            <a:extLst>
              <a:ext uri="{FF2B5EF4-FFF2-40B4-BE49-F238E27FC236}">
                <a16:creationId xmlns:a16="http://schemas.microsoft.com/office/drawing/2014/main" id="{E190EF7B-667F-201F-89E8-7943C66C2469}"/>
              </a:ext>
            </a:extLst>
          </p:cNvPr>
          <p:cNvSpPr>
            <a:spLocks noGrp="1"/>
          </p:cNvSpPr>
          <p:nvPr>
            <p:ph type="dt" sz="half" idx="10"/>
          </p:nvPr>
        </p:nvSpPr>
        <p:spPr/>
        <p:txBody>
          <a:bodyPr/>
          <a:lstStyle/>
          <a:p>
            <a:pPr>
              <a:defRPr/>
            </a:pPr>
            <a:r>
              <a:rPr lang="en-US"/>
              <a:t>07/12/2024</a:t>
            </a:r>
          </a:p>
        </p:txBody>
      </p:sp>
      <p:pic>
        <p:nvPicPr>
          <p:cNvPr id="11" name="Content Placeholder 99">
            <a:extLst>
              <a:ext uri="{FF2B5EF4-FFF2-40B4-BE49-F238E27FC236}">
                <a16:creationId xmlns:a16="http://schemas.microsoft.com/office/drawing/2014/main" id="{A5E46435-595F-203F-CC65-A022DAD5E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18" y="426244"/>
            <a:ext cx="1355725" cy="836612"/>
          </a:xfrm>
          <a:prstGeom prst="rect">
            <a:avLst/>
          </a:prstGeom>
          <a:noFill/>
          <a:ln w="12700" cap="sq"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extLst>
              <a:ext uri="{FF2B5EF4-FFF2-40B4-BE49-F238E27FC236}">
                <a16:creationId xmlns:a16="http://schemas.microsoft.com/office/drawing/2014/main" id="{04F2786B-4515-9113-2A8F-C99E8DF8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307" y="235669"/>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A8747032-F796-377B-3197-2F203D24B0CD}"/>
              </a:ext>
            </a:extLst>
          </p:cNvPr>
          <p:cNvSpPr txBox="1"/>
          <p:nvPr/>
        </p:nvSpPr>
        <p:spPr>
          <a:xfrm>
            <a:off x="5053781" y="5433434"/>
            <a:ext cx="2517058" cy="796500"/>
          </a:xfrm>
          <a:prstGeom prst="rect">
            <a:avLst/>
          </a:prstGeom>
          <a:noFill/>
        </p:spPr>
        <p:txBody>
          <a:bodyPr wrap="square" rtlCol="0">
            <a:sp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4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400" b="1" dirty="0">
                <a:latin typeface="Times New Roman" panose="02020603050405020304" pitchFamily="18" charset="0"/>
                <a:ea typeface="Microsoft Sans Serif" panose="020B0604020202020204" pitchFamily="34" charset="0"/>
                <a:cs typeface="Times New Roman" panose="02020603050405020304" pitchFamily="18" charset="0"/>
              </a:rPr>
              <a:t>REFERENCE</a:t>
            </a:r>
            <a:endParaRPr lang="en-IN" sz="1400" dirty="0"/>
          </a:p>
        </p:txBody>
      </p:sp>
      <p:sp>
        <p:nvSpPr>
          <p:cNvPr id="8" name="Slide Number Placeholder 7">
            <a:extLst>
              <a:ext uri="{FF2B5EF4-FFF2-40B4-BE49-F238E27FC236}">
                <a16:creationId xmlns:a16="http://schemas.microsoft.com/office/drawing/2014/main" id="{2EB39A10-4E94-3191-C331-A7472128686E}"/>
              </a:ext>
            </a:extLst>
          </p:cNvPr>
          <p:cNvSpPr>
            <a:spLocks noGrp="1"/>
          </p:cNvSpPr>
          <p:nvPr>
            <p:ph type="sldNum" sz="quarter" idx="12"/>
          </p:nvPr>
        </p:nvSpPr>
        <p:spPr/>
        <p:txBody>
          <a:bodyPr/>
          <a:lstStyle/>
          <a:p>
            <a:pPr>
              <a:defRPr/>
            </a:pPr>
            <a:fld id="{3029BBA9-EB8C-4964-A678-15C6897321E1}" type="slidenum">
              <a:rPr lang="en-US" altLang="zh-CN" smtClean="0"/>
              <a:pPr>
                <a:defRPr/>
              </a:pPr>
              <a:t>2</a:t>
            </a:fld>
            <a:endParaRPr lang="en-US" altLang="zh-CN"/>
          </a:p>
        </p:txBody>
      </p:sp>
    </p:spTree>
    <p:extLst>
      <p:ext uri="{BB962C8B-B14F-4D97-AF65-F5344CB8AC3E}">
        <p14:creationId xmlns:p14="http://schemas.microsoft.com/office/powerpoint/2010/main" val="270026286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6510DB3-A320-7F44-5ADB-D64565BAFB10}"/>
              </a:ext>
            </a:extLst>
          </p:cNvPr>
          <p:cNvSpPr>
            <a:spLocks noGrp="1" noChangeArrowheads="1"/>
          </p:cNvSpPr>
          <p:nvPr>
            <p:ph type="title"/>
          </p:nvPr>
        </p:nvSpPr>
        <p:spPr/>
        <p:txBody>
          <a:bodyPr/>
          <a:lstStyle/>
          <a:p>
            <a:pPr algn="ctr"/>
            <a:r>
              <a:rPr lang="en-US" altLang="en-US" b="1">
                <a:latin typeface="Times New Roman"/>
                <a:cs typeface="Times New Roman"/>
              </a:rPr>
              <a:t>CIRCUIT DIAGRAM</a:t>
            </a:r>
            <a:endParaRPr lang="en-IN" altLang="en-US" b="1">
              <a:latin typeface="Times New Roman"/>
              <a:cs typeface="Times New Roman"/>
            </a:endParaRPr>
          </a:p>
        </p:txBody>
      </p:sp>
      <p:pic>
        <p:nvPicPr>
          <p:cNvPr id="25603" name="Content Placeholder 4">
            <a:extLst>
              <a:ext uri="{FF2B5EF4-FFF2-40B4-BE49-F238E27FC236}">
                <a16:creationId xmlns:a16="http://schemas.microsoft.com/office/drawing/2014/main" id="{6EADF404-CF87-5855-7185-246203E5751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903413" y="1447800"/>
            <a:ext cx="8994775" cy="4572000"/>
          </a:xfrm>
        </p:spPr>
      </p:pic>
      <p:sp>
        <p:nvSpPr>
          <p:cNvPr id="25604" name="Date Placeholder 3">
            <a:extLst>
              <a:ext uri="{FF2B5EF4-FFF2-40B4-BE49-F238E27FC236}">
                <a16:creationId xmlns:a16="http://schemas.microsoft.com/office/drawing/2014/main" id="{4104872B-607E-0943-A86D-9FF4CB885DA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25605" name="Picture 7">
            <a:extLst>
              <a:ext uri="{FF2B5EF4-FFF2-40B4-BE49-F238E27FC236}">
                <a16:creationId xmlns:a16="http://schemas.microsoft.com/office/drawing/2014/main" id="{5B5976C0-4326-2C86-96C2-C0EBB8F30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99">
            <a:extLst>
              <a:ext uri="{FF2B5EF4-FFF2-40B4-BE49-F238E27FC236}">
                <a16:creationId xmlns:a16="http://schemas.microsoft.com/office/drawing/2014/main" id="{80E87C9A-57D1-7250-B5CD-BE36BAA08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4CF62E4-F606-748D-45B0-AB025FBF1232}"/>
              </a:ext>
            </a:extLst>
          </p:cNvPr>
          <p:cNvSpPr/>
          <p:nvPr/>
        </p:nvSpPr>
        <p:spPr>
          <a:xfrm>
            <a:off x="3620278" y="4525347"/>
            <a:ext cx="849085" cy="429208"/>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IN" sz="1200"/>
              <a:t>WATER SENSOR</a:t>
            </a:r>
          </a:p>
        </p:txBody>
      </p:sp>
      <p:sp>
        <p:nvSpPr>
          <p:cNvPr id="2" name="Slide Number Placeholder 1">
            <a:extLst>
              <a:ext uri="{FF2B5EF4-FFF2-40B4-BE49-F238E27FC236}">
                <a16:creationId xmlns:a16="http://schemas.microsoft.com/office/drawing/2014/main" id="{48DFE654-E9E8-D605-8CCB-742D36110315}"/>
              </a:ext>
            </a:extLst>
          </p:cNvPr>
          <p:cNvSpPr>
            <a:spLocks noGrp="1"/>
          </p:cNvSpPr>
          <p:nvPr>
            <p:ph type="sldNum" sz="quarter" idx="12"/>
          </p:nvPr>
        </p:nvSpPr>
        <p:spPr/>
        <p:txBody>
          <a:bodyPr/>
          <a:lstStyle/>
          <a:p>
            <a:pPr>
              <a:defRPr/>
            </a:pPr>
            <a:fld id="{69A664C2-3AB7-45F2-AA67-29C20E6D46EF}" type="slidenum">
              <a:rPr lang="en-US" altLang="zh-CN" smtClean="0"/>
              <a:pPr>
                <a:defRPr/>
              </a:pPr>
              <a:t>20</a:t>
            </a:fld>
            <a:endParaRPr lang="en-US" altLang="zh-CN"/>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B897011-3F7D-DE3B-E020-57294B5C1248}"/>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26684" name="Date Placeholder 3">
            <a:extLst>
              <a:ext uri="{FF2B5EF4-FFF2-40B4-BE49-F238E27FC236}">
                <a16:creationId xmlns:a16="http://schemas.microsoft.com/office/drawing/2014/main" id="{1F64DCCC-D1A6-C204-1A14-89822CCBF7C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endParaRPr lang="en-US" altLang="en-US" dirty="0">
              <a:solidFill>
                <a:schemeClr val="tx2"/>
              </a:solidFill>
            </a:endParaRPr>
          </a:p>
        </p:txBody>
      </p:sp>
      <p:pic>
        <p:nvPicPr>
          <p:cNvPr id="26685" name="Picture 7">
            <a:extLst>
              <a:ext uri="{FF2B5EF4-FFF2-40B4-BE49-F238E27FC236}">
                <a16:creationId xmlns:a16="http://schemas.microsoft.com/office/drawing/2014/main" id="{7AA0D283-4969-81C7-38E5-1B765235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6" name="Content Placeholder 99">
            <a:extLst>
              <a:ext uri="{FF2B5EF4-FFF2-40B4-BE49-F238E27FC236}">
                <a16:creationId xmlns:a16="http://schemas.microsoft.com/office/drawing/2014/main" id="{23A1F1B2-EA1E-86C6-24BD-09ADBCBC2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86C2910B-36BC-FDD3-B5A6-4E8892269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187" y="1740310"/>
            <a:ext cx="7059562" cy="3185651"/>
          </a:xfrm>
          <a:prstGeom prst="rect">
            <a:avLst/>
          </a:prstGeom>
        </p:spPr>
      </p:pic>
      <p:sp>
        <p:nvSpPr>
          <p:cNvPr id="3" name="TextBox 2">
            <a:extLst>
              <a:ext uri="{FF2B5EF4-FFF2-40B4-BE49-F238E27FC236}">
                <a16:creationId xmlns:a16="http://schemas.microsoft.com/office/drawing/2014/main" id="{BADC48BA-3C4F-31FD-F8D1-FF928BF30739}"/>
              </a:ext>
            </a:extLst>
          </p:cNvPr>
          <p:cNvSpPr txBox="1"/>
          <p:nvPr/>
        </p:nvSpPr>
        <p:spPr>
          <a:xfrm>
            <a:off x="942181" y="5373939"/>
            <a:ext cx="10363200" cy="369332"/>
          </a:xfrm>
          <a:prstGeom prst="rect">
            <a:avLst/>
          </a:prstGeom>
          <a:noFill/>
        </p:spPr>
        <p:txBody>
          <a:bodyPr wrap="square">
            <a:spAutoFit/>
          </a:bodyPr>
          <a:lstStyle/>
          <a:p>
            <a:r>
              <a:rPr lang="en-IN" dirty="0">
                <a:hlinkClick r:id="rId5"/>
              </a:rPr>
              <a:t>https://drive.google.com/file/d/1xZZ2Zp6xuGbXEGIumOZlP5YBOULKnNeJ/view?usp=drive_link</a:t>
            </a:r>
            <a:endParaRPr lang="en-IN" dirty="0"/>
          </a:p>
        </p:txBody>
      </p:sp>
      <p:sp>
        <p:nvSpPr>
          <p:cNvPr id="2" name="Slide Number Placeholder 1">
            <a:extLst>
              <a:ext uri="{FF2B5EF4-FFF2-40B4-BE49-F238E27FC236}">
                <a16:creationId xmlns:a16="http://schemas.microsoft.com/office/drawing/2014/main" id="{79A5EF54-F80E-94AD-1238-5738D9C5E728}"/>
              </a:ext>
            </a:extLst>
          </p:cNvPr>
          <p:cNvSpPr>
            <a:spLocks noGrp="1"/>
          </p:cNvSpPr>
          <p:nvPr>
            <p:ph type="sldNum" sz="quarter" idx="12"/>
          </p:nvPr>
        </p:nvSpPr>
        <p:spPr/>
        <p:txBody>
          <a:bodyPr/>
          <a:lstStyle/>
          <a:p>
            <a:pPr>
              <a:defRPr/>
            </a:pPr>
            <a:fld id="{69A664C2-3AB7-45F2-AA67-29C20E6D46EF}"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8A21914-D1A2-2C61-0597-F66D8E91B999}"/>
              </a:ext>
            </a:extLst>
          </p:cNvPr>
          <p:cNvSpPr>
            <a:spLocks noGrp="1" noChangeArrowheads="1"/>
          </p:cNvSpPr>
          <p:nvPr>
            <p:ph type="title"/>
          </p:nvPr>
        </p:nvSpPr>
        <p:spPr>
          <a:xfrm>
            <a:off x="1661652" y="305364"/>
            <a:ext cx="10363200" cy="1143000"/>
          </a:xfrm>
        </p:spPr>
        <p:txBody>
          <a:bodyPr/>
          <a:lstStyle/>
          <a:p>
            <a:pPr eaLnBrk="1" hangingPunct="1"/>
            <a:r>
              <a:rPr lang="en-US" altLang="en-US" b="1">
                <a:latin typeface="Times New Roman" panose="02020603050405020304" pitchFamily="18" charset="0"/>
                <a:cs typeface="Times New Roman" panose="02020603050405020304" pitchFamily="18" charset="0"/>
              </a:rPr>
              <a:t>ADVANTAGES AND APPLICATIONS</a:t>
            </a:r>
            <a:endParaRPr lang="en-IN" altLang="en-US" b="1">
              <a:latin typeface="Times New Roman" panose="02020603050405020304" pitchFamily="18" charset="0"/>
              <a:cs typeface="Times New Roman" panose="02020603050405020304" pitchFamily="18" charset="0"/>
            </a:endParaRPr>
          </a:p>
        </p:txBody>
      </p:sp>
      <p:sp>
        <p:nvSpPr>
          <p:cNvPr id="27651" name="Date Placeholder 2">
            <a:extLst>
              <a:ext uri="{FF2B5EF4-FFF2-40B4-BE49-F238E27FC236}">
                <a16:creationId xmlns:a16="http://schemas.microsoft.com/office/drawing/2014/main" id="{BF66EA66-C4F2-576A-0422-4D4A8AEFAF4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7652" name="Content Placeholder 5">
            <a:extLst>
              <a:ext uri="{FF2B5EF4-FFF2-40B4-BE49-F238E27FC236}">
                <a16:creationId xmlns:a16="http://schemas.microsoft.com/office/drawing/2014/main" id="{D42A7FDB-107D-1819-7103-5280BBF664F8}"/>
              </a:ext>
            </a:extLst>
          </p:cNvPr>
          <p:cNvSpPr>
            <a:spLocks noGrp="1" noChangeArrowheads="1"/>
          </p:cNvSpPr>
          <p:nvPr>
            <p:ph sz="quarter" idx="1"/>
          </p:nvPr>
        </p:nvSpPr>
        <p:spPr/>
        <p:txBody>
          <a:bodyPr anchor="ctr"/>
          <a:lstStyle/>
          <a:p>
            <a:pPr marL="0" indent="0">
              <a:lnSpc>
                <a:spcPct val="200000"/>
              </a:lnSpc>
              <a:spcBef>
                <a:spcPct val="0"/>
              </a:spcBef>
              <a:buClrTx/>
              <a:buSzTx/>
              <a:buFont typeface="Wingdings 2" panose="05020102010507070707" pitchFamily="18" charset="2"/>
              <a:buNone/>
              <a:defRPr/>
            </a:pPr>
            <a:r>
              <a:rPr lang="en-US" altLang="en-US" sz="2000" b="1" dirty="0">
                <a:latin typeface="Times New Roman" panose="02020603050405020304" pitchFamily="18" charset="0"/>
                <a:cs typeface="Times New Roman" panose="02020603050405020304" pitchFamily="18" charset="0"/>
              </a:rPr>
              <a:t>ADVANTAGES</a:t>
            </a:r>
            <a:r>
              <a:rPr lang="en-US" altLang="en-US" sz="2400" b="1" dirty="0">
                <a:latin typeface="Times New Roman" panose="02020603050405020304" pitchFamily="18" charset="0"/>
                <a:cs typeface="Times New Roman" panose="02020603050405020304" pitchFamily="18" charset="0"/>
              </a:rPr>
              <a:t>:</a:t>
            </a:r>
          </a:p>
          <a:p>
            <a:pPr algn="just">
              <a:spcBef>
                <a:spcPct val="0"/>
              </a:spcBef>
              <a:buClrTx/>
              <a:buSz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Prevention of Water Damage</a:t>
            </a:r>
            <a:r>
              <a:rPr lang="en-US" altLang="en-US" sz="2000" dirty="0">
                <a:latin typeface="Times New Roman" panose="02020603050405020304" pitchFamily="18" charset="0"/>
                <a:cs typeface="Times New Roman" panose="02020603050405020304" pitchFamily="18" charset="0"/>
              </a:rPr>
              <a:t>: Water detectors can alert you to leaks or flooding early, preventing extensive damage to property and reducing repair costs.</a:t>
            </a:r>
          </a:p>
          <a:p>
            <a:pPr algn="just">
              <a:spcBef>
                <a:spcPct val="0"/>
              </a:spcBef>
              <a:buClrTx/>
              <a:buSz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Safety</a:t>
            </a:r>
            <a:r>
              <a:rPr lang="en-US" altLang="en-US" sz="2000" dirty="0">
                <a:latin typeface="Times New Roman" panose="02020603050405020304" pitchFamily="18" charset="0"/>
                <a:cs typeface="Times New Roman" panose="02020603050405020304" pitchFamily="18" charset="0"/>
              </a:rPr>
              <a:t>: Detecting water leaks early can prevent electrical hazards that occur when water comes into contact with electrical systems</a:t>
            </a:r>
            <a:r>
              <a:rPr lang="en-US" altLang="en-US" sz="2400" dirty="0">
                <a:latin typeface="Times New Roman" panose="02020603050405020304" pitchFamily="18" charset="0"/>
                <a:cs typeface="Times New Roman" panose="02020603050405020304" pitchFamily="18" charset="0"/>
              </a:rPr>
              <a:t>.</a:t>
            </a:r>
          </a:p>
          <a:p>
            <a:pPr marL="0" indent="0" algn="just">
              <a:lnSpc>
                <a:spcPct val="200000"/>
              </a:lnSpc>
              <a:spcBef>
                <a:spcPct val="0"/>
              </a:spcBef>
              <a:buClrTx/>
              <a:buSzTx/>
              <a:buFont typeface="Wingdings 2" panose="05020102010507070707" pitchFamily="18" charset="2"/>
              <a:buNone/>
              <a:defRPr/>
            </a:pPr>
            <a:r>
              <a:rPr lang="en-US" altLang="en-US" sz="2000" b="1" dirty="0">
                <a:latin typeface="Times New Roman" panose="02020603050405020304" pitchFamily="18" charset="0"/>
                <a:cs typeface="Times New Roman" panose="02020603050405020304" pitchFamily="18" charset="0"/>
              </a:rPr>
              <a:t>APPLICATION:</a:t>
            </a:r>
          </a:p>
          <a:p>
            <a:pPr algn="just">
              <a:spcBef>
                <a:spcPct val="0"/>
              </a:spcBef>
              <a:buClrTx/>
              <a:buSz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Marine Applications</a:t>
            </a:r>
            <a:r>
              <a:rPr lang="en-US" altLang="en-US" sz="2000" dirty="0">
                <a:latin typeface="Times New Roman" panose="02020603050405020304" pitchFamily="18" charset="0"/>
                <a:cs typeface="Times New Roman" panose="02020603050405020304" pitchFamily="18" charset="0"/>
              </a:rPr>
              <a:t>: Water detectors are used on ships and boats to detect leaks in the hull or bilge, helping to prevent sinking or other water-related issues.</a:t>
            </a:r>
          </a:p>
          <a:p>
            <a:pPr algn="just">
              <a:spcBef>
                <a:spcPct val="0"/>
              </a:spcBef>
              <a:buClrTx/>
              <a:buSzTx/>
              <a:buFont typeface="Wingdings" panose="05000000000000000000" pitchFamily="2" charset="2"/>
              <a:buChar char="q"/>
              <a:defRPr/>
            </a:pPr>
            <a:r>
              <a:rPr lang="en-US" altLang="en-US" sz="2000" b="1" dirty="0">
                <a:latin typeface="Times New Roman" panose="02020603050405020304" pitchFamily="18" charset="0"/>
                <a:cs typeface="Times New Roman" panose="02020603050405020304" pitchFamily="18" charset="0"/>
              </a:rPr>
              <a:t>Residential Use</a:t>
            </a:r>
            <a:r>
              <a:rPr lang="en-US" altLang="en-US" sz="2000" dirty="0">
                <a:latin typeface="Times New Roman" panose="02020603050405020304" pitchFamily="18" charset="0"/>
                <a:cs typeface="Times New Roman" panose="02020603050405020304" pitchFamily="18" charset="0"/>
              </a:rPr>
              <a:t>: Water detectors are commonly used in homes to detect leaks in basements, bathrooms, kitchens, laundry rooms, and near water heaters or sump pumps.</a:t>
            </a:r>
          </a:p>
          <a:p>
            <a:pPr eaLnBrk="1" hangingPunct="1">
              <a:defRPr/>
            </a:pPr>
            <a:endParaRPr lang="en-IN" altLang="en-US" sz="1200" dirty="0"/>
          </a:p>
        </p:txBody>
      </p:sp>
      <p:pic>
        <p:nvPicPr>
          <p:cNvPr id="27653" name="Picture 7">
            <a:extLst>
              <a:ext uri="{FF2B5EF4-FFF2-40B4-BE49-F238E27FC236}">
                <a16:creationId xmlns:a16="http://schemas.microsoft.com/office/drawing/2014/main" id="{1506E662-F0A9-BBB0-9145-88A06DD9C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Content Placeholder 99">
            <a:extLst>
              <a:ext uri="{FF2B5EF4-FFF2-40B4-BE49-F238E27FC236}">
                <a16:creationId xmlns:a16="http://schemas.microsoft.com/office/drawing/2014/main" id="{6C217CC0-A812-D9A3-3797-C42955D0A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3C8A5FA-1545-25F3-3607-47F1E49A998B}"/>
              </a:ext>
            </a:extLst>
          </p:cNvPr>
          <p:cNvSpPr>
            <a:spLocks noGrp="1"/>
          </p:cNvSpPr>
          <p:nvPr>
            <p:ph type="sldNum" sz="quarter" idx="12"/>
          </p:nvPr>
        </p:nvSpPr>
        <p:spPr/>
        <p:txBody>
          <a:bodyPr/>
          <a:lstStyle/>
          <a:p>
            <a:pPr>
              <a:defRPr/>
            </a:pPr>
            <a:fld id="{69A664C2-3AB7-45F2-AA67-29C20E6D46EF}"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5C2F68C-9918-5819-2A87-F18428ABD945}"/>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8675" name="Date Placeholder 2">
            <a:extLst>
              <a:ext uri="{FF2B5EF4-FFF2-40B4-BE49-F238E27FC236}">
                <a16:creationId xmlns:a16="http://schemas.microsoft.com/office/drawing/2014/main" id="{B0B06922-F04F-D576-D238-6C23B720D07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8676" name="Content Placeholder 5">
            <a:extLst>
              <a:ext uri="{FF2B5EF4-FFF2-40B4-BE49-F238E27FC236}">
                <a16:creationId xmlns:a16="http://schemas.microsoft.com/office/drawing/2014/main" id="{7BB73E8F-46BB-F7B3-1123-AE72A57D22F3}"/>
              </a:ext>
            </a:extLst>
          </p:cNvPr>
          <p:cNvSpPr>
            <a:spLocks noGrp="1" noChangeArrowheads="1"/>
          </p:cNvSpPr>
          <p:nvPr>
            <p:ph sz="quarter" idx="1"/>
          </p:nvPr>
        </p:nvSpPr>
        <p:spPr>
          <a:xfrm>
            <a:off x="1081548" y="1447800"/>
            <a:ext cx="10450052" cy="4572000"/>
          </a:xfrm>
        </p:spPr>
        <p:txBody>
          <a:bodyPr anchor="ctr"/>
          <a:lstStyle/>
          <a:p>
            <a:pPr marL="0" indent="0" algn="just" eaLnBrk="1" hangingPunct="1">
              <a:buFont typeface="Wingdings 2" panose="05020102010507070707" pitchFamily="18" charset="2"/>
              <a:buNone/>
              <a:defRPr/>
            </a:pPr>
            <a:r>
              <a:rPr lang="en-US" altLang="en-US" sz="2000" dirty="0">
                <a:latin typeface="Times New Roman" panose="02020603050405020304" pitchFamily="18" charset="0"/>
                <a:cs typeface="Times New Roman" panose="02020603050405020304" pitchFamily="18" charset="0"/>
              </a:rPr>
              <a:t>The IR sensor-based banking surveillance system and water leakage detector demonstrate how simple yet effective technologies can improve safety and convenience. The locker system uses infrared sensors for secure access, demonstrating the potential of combining basic electronics with programming for user-friendly solutions.</a:t>
            </a:r>
          </a:p>
          <a:p>
            <a:pPr marL="0" indent="0" algn="just" eaLnBrk="1" hangingPunct="1">
              <a:buFont typeface="Wingdings 2" panose="05020102010507070707" pitchFamily="18" charset="2"/>
              <a:buNone/>
              <a:defRPr/>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defRPr/>
            </a:pPr>
            <a:r>
              <a:rPr lang="en-US" altLang="en-US" sz="2000" dirty="0">
                <a:latin typeface="Times New Roman" panose="02020603050405020304" pitchFamily="18" charset="0"/>
                <a:cs typeface="Times New Roman" panose="02020603050405020304" pitchFamily="18" charset="0"/>
              </a:rPr>
              <a:t>The water leakage detector is a crucial tool in property maintenance, providing early alerts for leaks, preventing costly repairs, and reducing water damage and mold growth risks. It integrates sensor technology into practical applications, making it accessible and impactful for a wide range of users, paving the way for smarter, secure, and resilient living and working spaces.</a:t>
            </a:r>
            <a:endParaRPr lang="en-IN" altLang="en-US" sz="2000" dirty="0">
              <a:latin typeface="Times New Roman" panose="02020603050405020304" pitchFamily="18" charset="0"/>
              <a:cs typeface="Times New Roman" panose="02020603050405020304" pitchFamily="18" charset="0"/>
            </a:endParaRPr>
          </a:p>
        </p:txBody>
      </p:sp>
      <p:pic>
        <p:nvPicPr>
          <p:cNvPr id="28677" name="Picture 7">
            <a:extLst>
              <a:ext uri="{FF2B5EF4-FFF2-40B4-BE49-F238E27FC236}">
                <a16:creationId xmlns:a16="http://schemas.microsoft.com/office/drawing/2014/main" id="{35002559-60B0-D326-73F5-4B7C667DE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Content Placeholder 99">
            <a:extLst>
              <a:ext uri="{FF2B5EF4-FFF2-40B4-BE49-F238E27FC236}">
                <a16:creationId xmlns:a16="http://schemas.microsoft.com/office/drawing/2014/main" id="{C6D7C2E7-C9BF-BF8D-4A25-12F03AB3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254A22E-5F2E-A78E-D8D2-9CD3BD113CD2}"/>
              </a:ext>
            </a:extLst>
          </p:cNvPr>
          <p:cNvSpPr>
            <a:spLocks noGrp="1"/>
          </p:cNvSpPr>
          <p:nvPr>
            <p:ph type="sldNum" sz="quarter" idx="12"/>
          </p:nvPr>
        </p:nvSpPr>
        <p:spPr/>
        <p:txBody>
          <a:bodyPr/>
          <a:lstStyle/>
          <a:p>
            <a:pPr>
              <a:defRPr/>
            </a:pPr>
            <a:fld id="{69A664C2-3AB7-45F2-AA67-29C20E6D46EF}" type="slidenum">
              <a:rPr lang="en-US" altLang="zh-CN" smtClean="0"/>
              <a:pPr>
                <a:defRPr/>
              </a:pPr>
              <a:t>23</a:t>
            </a:fld>
            <a:endParaRPr lang="en-US" altLang="zh-CN"/>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0D151B0-5C19-FC82-AE55-86FCB227C636}"/>
              </a:ext>
            </a:extLst>
          </p:cNvPr>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0723" name="Date Placeholder 1">
            <a:extLst>
              <a:ext uri="{FF2B5EF4-FFF2-40B4-BE49-F238E27FC236}">
                <a16:creationId xmlns:a16="http://schemas.microsoft.com/office/drawing/2014/main" id="{63E9B4A0-C053-9B7B-3A37-5D05A78AD769}"/>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30724" name="Content Placeholder 99">
            <a:extLst>
              <a:ext uri="{FF2B5EF4-FFF2-40B4-BE49-F238E27FC236}">
                <a16:creationId xmlns:a16="http://schemas.microsoft.com/office/drawing/2014/main" id="{9F0FE78F-54EC-3DEF-0662-1718256ABBC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a:extLst>
              <a:ext uri="{FF2B5EF4-FFF2-40B4-BE49-F238E27FC236}">
                <a16:creationId xmlns:a16="http://schemas.microsoft.com/office/drawing/2014/main" id="{C5282C91-03A7-1E12-7EDD-B0C34684799B}"/>
              </a:ext>
            </a:extLst>
          </p:cNvPr>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a:p>
        </p:txBody>
      </p:sp>
      <p:pic>
        <p:nvPicPr>
          <p:cNvPr id="30726" name="Picture 7">
            <a:extLst>
              <a:ext uri="{FF2B5EF4-FFF2-40B4-BE49-F238E27FC236}">
                <a16:creationId xmlns:a16="http://schemas.microsoft.com/office/drawing/2014/main" id="{C9D6A933-C41A-46AE-158F-7DD2B806F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A475292-7248-E8D1-2233-02900E8E2F9F}"/>
              </a:ext>
            </a:extLst>
          </p:cNvPr>
          <p:cNvSpPr txBox="1"/>
          <p:nvPr/>
        </p:nvSpPr>
        <p:spPr>
          <a:xfrm>
            <a:off x="614362" y="1935970"/>
            <a:ext cx="10830387" cy="3323987"/>
          </a:xfrm>
          <a:prstGeom prst="rect">
            <a:avLst/>
          </a:prstGeom>
          <a:noFill/>
        </p:spPr>
        <p:txBody>
          <a:bodyPr wrap="square" anchor="ctr">
            <a:spAutoFit/>
          </a:bodyPr>
          <a:lstStyle/>
          <a:p>
            <a:pPr marL="285750" indent="-285750" algn="just">
              <a:buFont typeface="Arial" panose="020B0604020202020204" pitchFamily="34" charset="0"/>
              <a:buChar char="•"/>
              <a:defRPr/>
            </a:pPr>
            <a:r>
              <a:rPr lang="en-IN" u="none" strike="noStrike" kern="100" dirty="0">
                <a:effectLst/>
                <a:uFill>
                  <a:solidFill>
                    <a:srgbClr val="000000"/>
                  </a:solidFill>
                </a:uFill>
                <a:latin typeface="Times New Roman" panose="02020603050405020304" pitchFamily="18" charset="0"/>
                <a:ea typeface="Arial" panose="020B0604020202020204" pitchFamily="34" charset="0"/>
              </a:rPr>
              <a:t>C. Suh and Y. -B. Ko, "Design and implementation of intelligent home control systems based on active sensor networks," in IEEE Transactions on Consumer Electronics, vol. 54, no. 3, pp. 1177-1184, August 2008.</a:t>
            </a:r>
          </a:p>
          <a:p>
            <a:pPr marL="285750" indent="-285750" algn="just">
              <a:buFont typeface="Arial" panose="020B0604020202020204" pitchFamily="34" charset="0"/>
              <a:buChar char="•"/>
              <a:defRPr/>
            </a:pPr>
            <a:r>
              <a:rPr lang="en-IN" u="none" strike="noStrike" kern="100" dirty="0">
                <a:effectLst/>
                <a:uFill>
                  <a:solidFill>
                    <a:srgbClr val="000000"/>
                  </a:solidFill>
                </a:uFill>
                <a:latin typeface="Times New Roman" panose="02020603050405020304" pitchFamily="18" charset="0"/>
                <a:ea typeface="Arial" panose="020B0604020202020204" pitchFamily="34" charset="0"/>
              </a:rPr>
              <a:t>Tams, B.,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Mihăilescu</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P., Munk, A.: Security considerations in minutiae-based fuzzy vaults. IEEE Trans. Inf. Forensics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Secur</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10(5), 985–998 (2015).</a:t>
            </a:r>
            <a:endParaRPr lang="en-IN" kern="100" dirty="0">
              <a:uFill>
                <a:solidFill>
                  <a:srgbClr val="000000"/>
                </a:solidFill>
              </a:uFill>
              <a:latin typeface="Times New Roman" panose="02020603050405020304" pitchFamily="18" charset="0"/>
              <a:ea typeface="Arial" panose="020B0604020202020204" pitchFamily="34" charset="0"/>
            </a:endParaRPr>
          </a:p>
          <a:p>
            <a:pPr marL="285750" indent="-285750" algn="just">
              <a:buFont typeface="Arial" panose="020B0604020202020204" pitchFamily="34" charset="0"/>
              <a:buChar char="•"/>
              <a:defRPr/>
            </a:pPr>
            <a:r>
              <a:rPr lang="en-IN" u="none" strike="noStrike" kern="100" dirty="0">
                <a:effectLst/>
                <a:uFill>
                  <a:solidFill>
                    <a:srgbClr val="000000"/>
                  </a:solidFill>
                </a:uFill>
                <a:latin typeface="Times New Roman" panose="02020603050405020304" pitchFamily="18" charset="0"/>
                <a:ea typeface="Arial" panose="020B0604020202020204" pitchFamily="34" charset="0"/>
              </a:rPr>
              <a:t>Ramani, R.,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Selvaraju</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S.,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Valarmathy</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S., Niranjan, P.: Bank locker security system based on RFID and GSM technology. Int. J.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Comput</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Appl. 57(18), 15–20 (2012).</a:t>
            </a:r>
          </a:p>
          <a:p>
            <a:pPr marL="285750" indent="-285750" algn="just">
              <a:buFont typeface="Arial" panose="020B0604020202020204" pitchFamily="34" charset="0"/>
              <a:buChar char="•"/>
              <a:defRPr/>
            </a:pPr>
            <a:r>
              <a:rPr lang="en-US" u="none" strike="noStrike" kern="100" dirty="0">
                <a:effectLst/>
                <a:uFill>
                  <a:solidFill>
                    <a:srgbClr val="000000"/>
                  </a:solidFill>
                </a:uFill>
                <a:latin typeface="Times New Roman" panose="02020603050405020304" pitchFamily="18" charset="0"/>
                <a:ea typeface="Arial" panose="020B0604020202020204" pitchFamily="34" charset="0"/>
              </a:rPr>
              <a:t>Bucko, J.: Security of smart banking applications in Slovakia. J. </a:t>
            </a:r>
            <a:r>
              <a:rPr lang="en-US" u="none" strike="noStrike" kern="100" dirty="0" err="1">
                <a:effectLst/>
                <a:uFill>
                  <a:solidFill>
                    <a:srgbClr val="000000"/>
                  </a:solidFill>
                </a:uFill>
                <a:latin typeface="Times New Roman" panose="02020603050405020304" pitchFamily="18" charset="0"/>
                <a:ea typeface="Arial" panose="020B0604020202020204" pitchFamily="34" charset="0"/>
              </a:rPr>
              <a:t>Theor</a:t>
            </a:r>
            <a:r>
              <a:rPr lang="en-US" u="none" strike="noStrike" kern="100" dirty="0">
                <a:effectLst/>
                <a:uFill>
                  <a:solidFill>
                    <a:srgbClr val="000000"/>
                  </a:solidFill>
                </a:uFill>
                <a:latin typeface="Times New Roman" panose="02020603050405020304" pitchFamily="18" charset="0"/>
                <a:ea typeface="Arial" panose="020B0604020202020204" pitchFamily="34" charset="0"/>
              </a:rPr>
              <a:t>. Appl. Electron. </a:t>
            </a:r>
            <a:r>
              <a:rPr lang="en-US" u="none" strike="noStrike" kern="100" dirty="0" err="1">
                <a:effectLst/>
                <a:uFill>
                  <a:solidFill>
                    <a:srgbClr val="000000"/>
                  </a:solidFill>
                </a:uFill>
                <a:latin typeface="Times New Roman" panose="02020603050405020304" pitchFamily="18" charset="0"/>
                <a:ea typeface="Arial" panose="020B0604020202020204" pitchFamily="34" charset="0"/>
              </a:rPr>
              <a:t>Commer</a:t>
            </a:r>
            <a:r>
              <a:rPr lang="en-US" u="none" strike="noStrike" kern="100" dirty="0">
                <a:effectLst/>
                <a:uFill>
                  <a:solidFill>
                    <a:srgbClr val="000000"/>
                  </a:solidFill>
                </a:uFill>
                <a:latin typeface="Times New Roman" panose="02020603050405020304" pitchFamily="18" charset="0"/>
                <a:ea typeface="Arial" panose="020B0604020202020204" pitchFamily="34" charset="0"/>
              </a:rPr>
              <a:t>. Res. 12(1), 42–52 (2017).</a:t>
            </a:r>
            <a:endParaRPr lang="en-IN" kern="100" dirty="0">
              <a:uFill>
                <a:solidFill>
                  <a:srgbClr val="000000"/>
                </a:solidFill>
              </a:uFill>
              <a:latin typeface="Times New Roman" panose="02020603050405020304" pitchFamily="18" charset="0"/>
              <a:ea typeface="Arial" panose="020B0604020202020204" pitchFamily="34" charset="0"/>
            </a:endParaRPr>
          </a:p>
          <a:p>
            <a:pPr marL="285750" indent="-285750" algn="just">
              <a:buFont typeface="Arial" panose="020B0604020202020204" pitchFamily="34" charset="0"/>
              <a:buChar char="•"/>
              <a:defRPr/>
            </a:pPr>
            <a:r>
              <a:rPr lang="en-IN" u="none" strike="noStrike" kern="100" dirty="0">
                <a:effectLst/>
                <a:uFill>
                  <a:solidFill>
                    <a:srgbClr val="000000"/>
                  </a:solidFill>
                </a:uFill>
                <a:latin typeface="Times New Roman" panose="02020603050405020304" pitchFamily="18" charset="0"/>
                <a:ea typeface="Arial" panose="020B0604020202020204" pitchFamily="34" charset="0"/>
              </a:rPr>
              <a:t>Ray, R.K., Uddin, M.A., Islam, S.F.: GSM based bank vault security system. Int. J.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Comput</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Sci. Inf. </a:t>
            </a:r>
            <a:r>
              <a:rPr lang="en-IN" u="none" strike="noStrike" kern="100" dirty="0" err="1">
                <a:effectLst/>
                <a:uFill>
                  <a:solidFill>
                    <a:srgbClr val="000000"/>
                  </a:solidFill>
                </a:uFill>
                <a:latin typeface="Times New Roman" panose="02020603050405020304" pitchFamily="18" charset="0"/>
                <a:ea typeface="Arial" panose="020B0604020202020204" pitchFamily="34" charset="0"/>
              </a:rPr>
              <a:t>Secur</a:t>
            </a:r>
            <a:r>
              <a:rPr lang="en-IN" u="none" strike="noStrike" kern="100" dirty="0">
                <a:effectLst/>
                <a:uFill>
                  <a:solidFill>
                    <a:srgbClr val="000000"/>
                  </a:solidFill>
                </a:uFill>
                <a:latin typeface="Times New Roman" panose="02020603050405020304" pitchFamily="18" charset="0"/>
                <a:ea typeface="Arial" panose="020B0604020202020204" pitchFamily="34" charset="0"/>
              </a:rPr>
              <a:t>. (IJCSIS) 14(2), 35–38 (2016).</a:t>
            </a:r>
          </a:p>
          <a:p>
            <a:pPr marL="171450" indent="-171450">
              <a:buFont typeface="Wingdings" panose="05000000000000000000" pitchFamily="2" charset="2"/>
              <a:buChar char="Ø"/>
              <a:defRPr/>
            </a:pPr>
            <a:endParaRPr lang="en-IN" sz="1800" u="none" strike="noStrike" kern="100" dirty="0">
              <a:effectLst/>
              <a:uFill>
                <a:solidFill>
                  <a:srgbClr val="000000"/>
                </a:solidFill>
              </a:uFill>
              <a:latin typeface="Times New Roman" panose="02020603050405020304" pitchFamily="18" charset="0"/>
              <a:ea typeface="Arial" panose="020B0604020202020204" pitchFamily="34" charset="0"/>
            </a:endParaRPr>
          </a:p>
          <a:p>
            <a:pPr marL="171450" indent="-171450">
              <a:buFont typeface="Wingdings" panose="05000000000000000000" pitchFamily="2" charset="2"/>
              <a:buChar char="Ø"/>
              <a:defRPr/>
            </a:pPr>
            <a:endParaRPr lang="en-IN" altLang="en-US" sz="1200" dirty="0">
              <a:latin typeface="Times New Roman" panose="02020603050405020304" pitchFamily="18" charset="0"/>
              <a:cs typeface="Times New Roman" panose="02020603050405020304" pitchFamily="18" charset="0"/>
              <a:hlinkClick r:id="rId4" tooltip="https://www.seminarsonly.com/Engineering-Projects/Physics/laser-security-system.php">
                <a:extLst>
                  <a:ext uri="{A12FA001-AC4F-418D-AE19-62706E023703}">
                    <ahyp:hlinkClr xmlns:ahyp="http://schemas.microsoft.com/office/drawing/2018/hyperlinkcolor" val="tx"/>
                  </a:ext>
                </a:extLst>
              </a:hlinkClick>
            </a:endParaRPr>
          </a:p>
        </p:txBody>
      </p:sp>
      <p:sp>
        <p:nvSpPr>
          <p:cNvPr id="2" name="Slide Number Placeholder 1">
            <a:extLst>
              <a:ext uri="{FF2B5EF4-FFF2-40B4-BE49-F238E27FC236}">
                <a16:creationId xmlns:a16="http://schemas.microsoft.com/office/drawing/2014/main" id="{8675CD4C-6538-5955-56BC-9A7097F328B4}"/>
              </a:ext>
            </a:extLst>
          </p:cNvPr>
          <p:cNvSpPr>
            <a:spLocks noGrp="1"/>
          </p:cNvSpPr>
          <p:nvPr>
            <p:ph type="sldNum" sz="quarter" idx="12"/>
          </p:nvPr>
        </p:nvSpPr>
        <p:spPr/>
        <p:txBody>
          <a:bodyPr/>
          <a:lstStyle/>
          <a:p>
            <a:pPr>
              <a:defRPr/>
            </a:pPr>
            <a:fld id="{F194FC23-CB5A-4A13-908F-6AA13BE6D37C}" type="slidenum">
              <a:rPr lang="en-US" altLang="zh-CN" smtClean="0"/>
              <a:pPr>
                <a:defRPr/>
              </a:pPr>
              <a:t>24</a:t>
            </a:fld>
            <a:endParaRPr lang="en-US" altLang="zh-C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C3A95-51F9-BEF4-CBEE-701BCC4D6880}"/>
              </a:ext>
            </a:extLst>
          </p:cNvPr>
          <p:cNvSpPr>
            <a:spLocks noGrp="1"/>
          </p:cNvSpPr>
          <p:nvPr>
            <p:ph sz="quarter" idx="1"/>
          </p:nvPr>
        </p:nvSpPr>
        <p:spPr>
          <a:xfrm>
            <a:off x="648929" y="1312607"/>
            <a:ext cx="10785987" cy="4707193"/>
          </a:xfrm>
        </p:spPr>
        <p:txBody>
          <a:bodyPr/>
          <a:lstStyle/>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Dey, N., Ashour, A. S., &amp; Fong, S. J. (2018). "Automated water leak detection system using IoT technology." </a:t>
            </a:r>
            <a:r>
              <a:rPr lang="en-US" sz="1800" i="1" dirty="0">
                <a:latin typeface="Times New Roman" panose="02020603050405020304" pitchFamily="18" charset="0"/>
                <a:cs typeface="Times New Roman" panose="02020603050405020304" pitchFamily="18" charset="0"/>
              </a:rPr>
              <a:t>Journal of Network and Computer Applications, 108</a:t>
            </a:r>
            <a:r>
              <a:rPr lang="en-US" sz="1800" dirty="0">
                <a:latin typeface="Times New Roman" panose="02020603050405020304" pitchFamily="18" charset="0"/>
                <a:cs typeface="Times New Roman" panose="02020603050405020304" pitchFamily="18" charset="0"/>
              </a:rPr>
              <a:t>, 54-60.</a:t>
            </a:r>
            <a:endParaRPr lang="en-IN" sz="1800" dirty="0">
              <a:latin typeface="Times New Roman" panose="02020603050405020304" pitchFamily="18" charset="0"/>
              <a:cs typeface="Times New Roman" panose="02020603050405020304" pitchFamily="18" charset="0"/>
              <a:hlinkClick r:id="rId2" tooltip="https://www.seminarsonly.com/Engineering-Projects/Physics/laser-security-system.php">
                <a:extLst>
                  <a:ext uri="{A12FA001-AC4F-418D-AE19-62706E023703}">
                    <ahyp:hlinkClr xmlns:ahyp="http://schemas.microsoft.com/office/drawing/2018/hyperlinkcolor" val="tx"/>
                  </a:ext>
                </a:extLst>
              </a:hlinkClick>
            </a:endParaRP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Al-</a:t>
            </a:r>
            <a:r>
              <a:rPr lang="en-IN" sz="1800" dirty="0" err="1">
                <a:latin typeface="Times New Roman" panose="02020603050405020304" pitchFamily="18" charset="0"/>
                <a:cs typeface="Times New Roman" panose="02020603050405020304" pitchFamily="18" charset="0"/>
              </a:rPr>
              <a:t>Khazraji</a:t>
            </a:r>
            <a:r>
              <a:rPr lang="en-IN" sz="1800" dirty="0">
                <a:latin typeface="Times New Roman" panose="02020603050405020304" pitchFamily="18" charset="0"/>
                <a:cs typeface="Times New Roman" panose="02020603050405020304" pitchFamily="18" charset="0"/>
              </a:rPr>
              <a:t>, H., Gao, Z., &amp; Al-</a:t>
            </a:r>
            <a:r>
              <a:rPr lang="en-IN" sz="1800" dirty="0" err="1">
                <a:latin typeface="Times New Roman" panose="02020603050405020304" pitchFamily="18" charset="0"/>
                <a:cs typeface="Times New Roman" panose="02020603050405020304" pitchFamily="18" charset="0"/>
              </a:rPr>
              <a:t>Saedi</a:t>
            </a:r>
            <a:r>
              <a:rPr lang="en-IN" sz="1800" dirty="0">
                <a:latin typeface="Times New Roman" panose="02020603050405020304" pitchFamily="18" charset="0"/>
                <a:cs typeface="Times New Roman" panose="02020603050405020304" pitchFamily="18" charset="0"/>
              </a:rPr>
              <a:t>, H. (2020). "Water leak detection in pipelines using machine learning algorithms." </a:t>
            </a:r>
            <a:r>
              <a:rPr lang="en-IN" sz="1800" i="1" dirty="0">
                <a:latin typeface="Times New Roman" panose="02020603050405020304" pitchFamily="18" charset="0"/>
                <a:cs typeface="Times New Roman" panose="02020603050405020304" pitchFamily="18" charset="0"/>
              </a:rPr>
              <a:t>Sensors, 20(12)</a:t>
            </a:r>
            <a:r>
              <a:rPr lang="en-IN" sz="1800" dirty="0">
                <a:latin typeface="Times New Roman" panose="02020603050405020304" pitchFamily="18" charset="0"/>
                <a:cs typeface="Times New Roman" panose="02020603050405020304" pitchFamily="18" charset="0"/>
              </a:rPr>
              <a:t>, 3362.</a:t>
            </a:r>
            <a:endParaRPr lang="en-IN" sz="1800" dirty="0">
              <a:latin typeface="Times New Roman" panose="02020603050405020304" pitchFamily="18" charset="0"/>
              <a:cs typeface="Times New Roman" panose="02020603050405020304" pitchFamily="18" charset="0"/>
              <a:hlinkClick r:id="rId2" tooltip="https://www.seminarsonly.com/Engineering-Projects/Physics/laser-security-system.php">
                <a:extLst>
                  <a:ext uri="{A12FA001-AC4F-418D-AE19-62706E023703}">
                    <ahyp:hlinkClr xmlns:ahyp="http://schemas.microsoft.com/office/drawing/2018/hyperlinkcolor" val="tx"/>
                  </a:ext>
                </a:extLst>
              </a:hlinkClick>
            </a:endParaRPr>
          </a:p>
          <a:p>
            <a:pPr algn="just">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rPr>
              <a:t>Khan, F. M., Ahmad, A., &amp; Iqbal, J. (2019). "Smart water leakage detection system using wireless sensor networks." </a:t>
            </a:r>
            <a:r>
              <a:rPr lang="en-IN" sz="1800" i="1" dirty="0">
                <a:latin typeface="Times New Roman" panose="02020603050405020304" pitchFamily="18" charset="0"/>
                <a:cs typeface="Times New Roman" panose="02020603050405020304" pitchFamily="18" charset="0"/>
              </a:rPr>
              <a:t>IEEE Access, 7</a:t>
            </a:r>
            <a:r>
              <a:rPr lang="en-IN" sz="1800" dirty="0">
                <a:latin typeface="Times New Roman" panose="02020603050405020304" pitchFamily="18" charset="0"/>
                <a:cs typeface="Times New Roman" panose="02020603050405020304" pitchFamily="18" charset="0"/>
              </a:rPr>
              <a:t>, 104487-104496.</a:t>
            </a:r>
            <a:endParaRPr lang="en-IN" sz="1800" dirty="0">
              <a:latin typeface="Times New Roman" panose="02020603050405020304" pitchFamily="18" charset="0"/>
              <a:cs typeface="Times New Roman" panose="02020603050405020304" pitchFamily="18" charset="0"/>
              <a:hlinkClick r:id="rId2" tooltip="https://www.seminarsonly.com/Engineering-Projects/Physics/laser-security-system.php">
                <a:extLst>
                  <a:ext uri="{A12FA001-AC4F-418D-AE19-62706E023703}">
                    <ahyp:hlinkClr xmlns:ahyp="http://schemas.microsoft.com/office/drawing/2018/hyperlinkcolor" val="tx"/>
                  </a:ext>
                </a:extLst>
              </a:hlinkClick>
            </a:endParaRP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Muggleton, J. M., Brennan, M. J., &amp; </a:t>
            </a:r>
            <a:r>
              <a:rPr lang="en-US" sz="1800" dirty="0" err="1">
                <a:latin typeface="Times New Roman" panose="02020603050405020304" pitchFamily="18" charset="0"/>
                <a:cs typeface="Times New Roman" panose="02020603050405020304" pitchFamily="18" charset="0"/>
              </a:rPr>
              <a:t>Pinnington</a:t>
            </a:r>
            <a:r>
              <a:rPr lang="en-US" sz="1800" dirty="0">
                <a:latin typeface="Times New Roman" panose="02020603050405020304" pitchFamily="18" charset="0"/>
                <a:cs typeface="Times New Roman" panose="02020603050405020304" pitchFamily="18" charset="0"/>
              </a:rPr>
              <a:t>, R. J. (2017). "Acoustic-based water pipeline leak detection using signal processing techniques." </a:t>
            </a:r>
            <a:r>
              <a:rPr lang="en-US" sz="1800" i="1" dirty="0">
                <a:latin typeface="Times New Roman" panose="02020603050405020304" pitchFamily="18" charset="0"/>
                <a:cs typeface="Times New Roman" panose="02020603050405020304" pitchFamily="18" charset="0"/>
              </a:rPr>
              <a:t>Journal of Sound and Vibration, 310(1)</a:t>
            </a:r>
            <a:r>
              <a:rPr lang="en-US" sz="1800" dirty="0">
                <a:latin typeface="Times New Roman" panose="02020603050405020304" pitchFamily="18" charset="0"/>
                <a:cs typeface="Times New Roman" panose="02020603050405020304" pitchFamily="18" charset="0"/>
              </a:rPr>
              <a:t>, 246-262. </a:t>
            </a:r>
            <a:endParaRPr lang="en-IN" sz="1800" dirty="0">
              <a:latin typeface="Times New Roman" panose="02020603050405020304" pitchFamily="18" charset="0"/>
              <a:cs typeface="Times New Roman" panose="02020603050405020304" pitchFamily="18" charset="0"/>
              <a:hlinkClick r:id="rId2" tooltip="https://www.seminarsonly.com/Engineering-Projects/Physics/laser-security-system.php">
                <a:extLst>
                  <a:ext uri="{A12FA001-AC4F-418D-AE19-62706E023703}">
                    <ahyp:hlinkClr xmlns:ahyp="http://schemas.microsoft.com/office/drawing/2018/hyperlinkcolor" val="tx"/>
                  </a:ext>
                </a:extLst>
              </a:hlinkClick>
            </a:endParaRP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Colombo, A. F., Lee, P., &amp; Karney, B. W. (2009). "Leak detection in water distribution systems using pressure and flow monitoring." </a:t>
            </a:r>
            <a:r>
              <a:rPr lang="en-US" sz="1800" i="1" dirty="0">
                <a:latin typeface="Times New Roman" panose="02020603050405020304" pitchFamily="18" charset="0"/>
                <a:cs typeface="Times New Roman" panose="02020603050405020304" pitchFamily="18" charset="0"/>
              </a:rPr>
              <a:t>Journal of Water Resources Planning and Management, 135(6)</a:t>
            </a:r>
            <a:r>
              <a:rPr lang="en-US" sz="1800" dirty="0">
                <a:latin typeface="Times New Roman" panose="02020603050405020304" pitchFamily="18" charset="0"/>
                <a:cs typeface="Times New Roman" panose="02020603050405020304" pitchFamily="18" charset="0"/>
              </a:rPr>
              <a:t>, 685-693.</a:t>
            </a:r>
            <a:endParaRPr lang="en-IN" altLang="en-US" sz="1800" dirty="0">
              <a:latin typeface="Times New Roman" panose="02020603050405020304" pitchFamily="18" charset="0"/>
              <a:cs typeface="Times New Roman" panose="02020603050405020304" pitchFamily="18" charset="0"/>
              <a:hlinkClick r:id="rId2" tooltip="https://www.seminarsonly.com/Engineering-Projects/Physics/laser-security-system.php">
                <a:extLst>
                  <a:ext uri="{A12FA001-AC4F-418D-AE19-62706E023703}">
                    <ahyp:hlinkClr xmlns:ahyp="http://schemas.microsoft.com/office/drawing/2018/hyperlinkcolor" val="tx"/>
                  </a:ext>
                </a:extLst>
              </a:hlinkClick>
            </a:endParaRPr>
          </a:p>
          <a:p>
            <a:endParaRPr lang="en-IN" dirty="0"/>
          </a:p>
        </p:txBody>
      </p:sp>
      <p:sp>
        <p:nvSpPr>
          <p:cNvPr id="4" name="Date Placeholder 3">
            <a:extLst>
              <a:ext uri="{FF2B5EF4-FFF2-40B4-BE49-F238E27FC236}">
                <a16:creationId xmlns:a16="http://schemas.microsoft.com/office/drawing/2014/main" id="{A5B6041D-8E8F-CF67-2C35-2EB92F56AE58}"/>
              </a:ext>
            </a:extLst>
          </p:cNvPr>
          <p:cNvSpPr>
            <a:spLocks noGrp="1"/>
          </p:cNvSpPr>
          <p:nvPr>
            <p:ph type="dt" sz="half" idx="10"/>
          </p:nvPr>
        </p:nvSpPr>
        <p:spPr/>
        <p:txBody>
          <a:bodyPr/>
          <a:lstStyle/>
          <a:p>
            <a:pPr>
              <a:defRPr/>
            </a:pPr>
            <a:r>
              <a:rPr lang="en-US"/>
              <a:t>07/12/2024</a:t>
            </a:r>
          </a:p>
        </p:txBody>
      </p:sp>
      <p:pic>
        <p:nvPicPr>
          <p:cNvPr id="5" name="Content Placeholder 99">
            <a:extLst>
              <a:ext uri="{FF2B5EF4-FFF2-40B4-BE49-F238E27FC236}">
                <a16:creationId xmlns:a16="http://schemas.microsoft.com/office/drawing/2014/main" id="{C53D2EBF-EA45-375D-DC72-FD28A7379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86" y="190602"/>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901CFBE1-98A2-84AC-9559-890F9D82FF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4777" y="117220"/>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CE52AFA-96A5-9C8C-A417-4E295D1F5D09}"/>
              </a:ext>
            </a:extLst>
          </p:cNvPr>
          <p:cNvSpPr>
            <a:spLocks noGrp="1"/>
          </p:cNvSpPr>
          <p:nvPr>
            <p:ph type="sldNum" sz="quarter" idx="12"/>
          </p:nvPr>
        </p:nvSpPr>
        <p:spPr/>
        <p:txBody>
          <a:bodyPr/>
          <a:lstStyle/>
          <a:p>
            <a:pPr>
              <a:defRPr/>
            </a:pPr>
            <a:fld id="{69A664C2-3AB7-45F2-AA67-29C20E6D46EF}" type="slidenum">
              <a:rPr lang="en-US" altLang="zh-CN" smtClean="0"/>
              <a:pPr>
                <a:defRPr/>
              </a:pPr>
              <a:t>25</a:t>
            </a:fld>
            <a:endParaRPr lang="en-US" altLang="zh-CN"/>
          </a:p>
        </p:txBody>
      </p:sp>
    </p:spTree>
    <p:extLst>
      <p:ext uri="{BB962C8B-B14F-4D97-AF65-F5344CB8AC3E}">
        <p14:creationId xmlns:p14="http://schemas.microsoft.com/office/powerpoint/2010/main" val="392088012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7BD-310F-C98A-4C6A-041F331AA4CC}"/>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1747" name="Date Placeholder 5">
            <a:extLst>
              <a:ext uri="{FF2B5EF4-FFF2-40B4-BE49-F238E27FC236}">
                <a16:creationId xmlns:a16="http://schemas.microsoft.com/office/drawing/2014/main" id="{1D4049CB-647B-A044-4DFC-BD4F8FF78A8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31748" name="Content Placeholder 99">
            <a:extLst>
              <a:ext uri="{FF2B5EF4-FFF2-40B4-BE49-F238E27FC236}">
                <a16:creationId xmlns:a16="http://schemas.microsoft.com/office/drawing/2014/main" id="{D7DCF3AE-6514-E82F-DC85-1DA4767F2AAD}"/>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36525" y="415131"/>
            <a:ext cx="819150" cy="504825"/>
          </a:xfrm>
        </p:spPr>
      </p:pic>
      <p:pic>
        <p:nvPicPr>
          <p:cNvPr id="31749" name="Picture 8">
            <a:extLst>
              <a:ext uri="{FF2B5EF4-FFF2-40B4-BE49-F238E27FC236}">
                <a16:creationId xmlns:a16="http://schemas.microsoft.com/office/drawing/2014/main" id="{1555C426-1829-7B82-98DC-F76A0070A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885729F-CF3A-44F4-4BBA-A6FDC273F422}"/>
              </a:ext>
            </a:extLst>
          </p:cNvPr>
          <p:cNvSpPr>
            <a:spLocks noGrp="1"/>
          </p:cNvSpPr>
          <p:nvPr>
            <p:ph type="sldNum" sz="quarter" idx="12"/>
          </p:nvPr>
        </p:nvSpPr>
        <p:spPr/>
        <p:txBody>
          <a:bodyPr/>
          <a:lstStyle/>
          <a:p>
            <a:pPr>
              <a:defRPr/>
            </a:pPr>
            <a:fld id="{1905BC5F-42C2-47FA-AB03-67A11FBB97C7}" type="slidenum">
              <a:rPr lang="en-US" altLang="zh-CN" smtClean="0"/>
              <a:pPr>
                <a:defRPr/>
              </a:pPr>
              <a:t>26</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18445992-EA2F-81D2-A41B-9D31A398D315}"/>
              </a:ext>
            </a:extLst>
          </p:cNvPr>
          <p:cNvSpPr>
            <a:spLocks noGrp="1" noChangeArrowheads="1"/>
          </p:cNvSpPr>
          <p:nvPr>
            <p:ph type="subTitle" idx="1"/>
          </p:nvPr>
        </p:nvSpPr>
        <p:spPr/>
        <p:txBody>
          <a:bodyPr/>
          <a:lstStyle/>
          <a:p>
            <a:pPr eaLnBrk="1" hangingPunct="1"/>
            <a:endParaRPr lang="en-IN" altLang="en-US" dirty="0"/>
          </a:p>
        </p:txBody>
      </p:sp>
      <p:sp>
        <p:nvSpPr>
          <p:cNvPr id="12291" name="Date Placeholder 4">
            <a:extLst>
              <a:ext uri="{FF2B5EF4-FFF2-40B4-BE49-F238E27FC236}">
                <a16:creationId xmlns:a16="http://schemas.microsoft.com/office/drawing/2014/main" id="{403C954F-7226-674D-367D-9B923E77FBB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12292" name="Title 7">
            <a:extLst>
              <a:ext uri="{FF2B5EF4-FFF2-40B4-BE49-F238E27FC236}">
                <a16:creationId xmlns:a16="http://schemas.microsoft.com/office/drawing/2014/main" id="{19B82435-6A74-B55D-9E61-321C49777F2D}"/>
              </a:ext>
            </a:extLst>
          </p:cNvPr>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1 -</a:t>
            </a:r>
            <a:r>
              <a:rPr lang="en-IN" altLang="en-US" b="1" dirty="0">
                <a:latin typeface="Times New Roman" panose="02020603050405020304" pitchFamily="18" charset="0"/>
                <a:cs typeface="Times New Roman" panose="02020603050405020304" pitchFamily="18" charset="0"/>
              </a:rPr>
              <a:t> BANKING SURVEILLANCE USING IR SENSOR</a:t>
            </a:r>
          </a:p>
        </p:txBody>
      </p:sp>
      <p:pic>
        <p:nvPicPr>
          <p:cNvPr id="12293" name="Picture 99">
            <a:extLst>
              <a:ext uri="{FF2B5EF4-FFF2-40B4-BE49-F238E27FC236}">
                <a16:creationId xmlns:a16="http://schemas.microsoft.com/office/drawing/2014/main" id="{9A44E0DA-F594-FF0E-F27A-D4E5C04CDC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a:extLst>
              <a:ext uri="{FF2B5EF4-FFF2-40B4-BE49-F238E27FC236}">
                <a16:creationId xmlns:a16="http://schemas.microsoft.com/office/drawing/2014/main" id="{FEAED034-44F5-4C36-51E6-41147F9D4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342CC33-0975-A02C-5CBF-F4CAADFF33BB}"/>
              </a:ext>
            </a:extLst>
          </p:cNvPr>
          <p:cNvSpPr>
            <a:spLocks noGrp="1"/>
          </p:cNvSpPr>
          <p:nvPr>
            <p:ph type="sldNum" sz="quarter" idx="12"/>
          </p:nvPr>
        </p:nvSpPr>
        <p:spPr/>
        <p:txBody>
          <a:bodyPr/>
          <a:lstStyle/>
          <a:p>
            <a:pPr>
              <a:defRPr/>
            </a:pPr>
            <a:fld id="{E4ACDD0B-8A71-48F6-A347-87B3B9D518C8}" type="slidenum">
              <a:rPr lang="en-US" altLang="zh-CN" smtClean="0"/>
              <a:pPr>
                <a:defRPr/>
              </a:pPr>
              <a:t>3</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AB0BBAA4-B748-CB52-859A-4E216D9C18A7}"/>
              </a:ext>
            </a:extLst>
          </p:cNvPr>
          <p:cNvSpPr>
            <a:spLocks noGrp="1" noChangeArrowheads="1"/>
          </p:cNvSpPr>
          <p:nvPr>
            <p:ph type="title"/>
          </p:nvPr>
        </p:nvSpPr>
        <p:spPr/>
        <p:txBody>
          <a:bodyPr/>
          <a:lstStyle/>
          <a:p>
            <a:pPr algn="ctr" eaLnBrk="1" hangingPunct="1"/>
            <a:r>
              <a:rPr lang="en-US" altLang="en-US" sz="3600" b="1">
                <a:latin typeface="Times New Roman" panose="02020603050405020304" pitchFamily="18" charset="0"/>
                <a:cs typeface="Times New Roman" panose="02020603050405020304" pitchFamily="18" charset="0"/>
              </a:rPr>
              <a:t>ABSTRACT  - MODULE 1</a:t>
            </a:r>
            <a:endParaRPr lang="en-IN" altLang="en-US" sz="3600" b="1">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71D1DD05-FE3F-A57F-55A1-4C2378C31BE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2" name="Content Placeholder 1">
            <a:extLst>
              <a:ext uri="{FF2B5EF4-FFF2-40B4-BE49-F238E27FC236}">
                <a16:creationId xmlns:a16="http://schemas.microsoft.com/office/drawing/2014/main" id="{1E7EDC00-7688-DE8F-9C5E-1324FC80E163}"/>
              </a:ext>
            </a:extLst>
          </p:cNvPr>
          <p:cNvSpPr>
            <a:spLocks noGrp="1" noChangeArrowheads="1"/>
          </p:cNvSpPr>
          <p:nvPr>
            <p:ph sz="quarter" idx="1"/>
          </p:nvPr>
        </p:nvSpPr>
        <p:spPr>
          <a:xfrm>
            <a:off x="942181" y="1982912"/>
            <a:ext cx="10171112" cy="6704399"/>
          </a:xfrm>
        </p:spPr>
        <p:txBody>
          <a:bodyPr anchor="b">
            <a:spAutoFit/>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"Banking Surveillance Using IR Sensor" project presents an innovative approach to enhancing security in banking environments. This system uses an IR sensor module to detect unauthorized movement or proximity to restricted areas. The circuit employs an IR transmitter and receiver, paired with an LM358 operational amplifier acting as a comparator. Upon detecting motion or object presence, the system triggers an alert mechanism comprising a buzzer and an LED indicator. Designed to be efficient and cost-effective, this solution provides a robust layer of security to deter unauthorized access and enhance monitoring in banks.</a:t>
            </a:r>
          </a:p>
          <a:p>
            <a:pPr marL="274320" indent="-274320">
              <a:spcBef>
                <a:spcPct val="0"/>
              </a:spcBef>
              <a:buClrTx/>
              <a:buSzTx/>
              <a:buFont typeface="Wingdings" panose="05000000000000000000" pitchFamily="2" charset="2"/>
              <a:buChar char="Ø"/>
              <a:defRPr/>
            </a:pPr>
            <a:endParaRPr lang="en-US" altLang="en-US" sz="18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defRPr/>
            </a:pPr>
            <a:endParaRPr lang="en-US" altLang="en-US" sz="1800" dirty="0">
              <a:latin typeface="Times New Roman" panose="02020603050405020304" pitchFamily="18" charset="0"/>
              <a:cs typeface="Times New Roman" panose="02020603050405020304" pitchFamily="18"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 typeface="Wingdings 2"/>
              <a:buNone/>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p:txBody>
      </p:sp>
      <p:pic>
        <p:nvPicPr>
          <p:cNvPr id="13317" name="Picture 7">
            <a:extLst>
              <a:ext uri="{FF2B5EF4-FFF2-40B4-BE49-F238E27FC236}">
                <a16:creationId xmlns:a16="http://schemas.microsoft.com/office/drawing/2014/main" id="{85C955ED-05C1-3964-2CDC-9230ECF8F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Content Placeholder 99">
            <a:extLst>
              <a:ext uri="{FF2B5EF4-FFF2-40B4-BE49-F238E27FC236}">
                <a16:creationId xmlns:a16="http://schemas.microsoft.com/office/drawing/2014/main" id="{0549E5EB-4D60-350D-C8E0-CE6368D56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8E3DE439-5476-9DE6-FDD5-FAF53FAF2F56}"/>
              </a:ext>
            </a:extLst>
          </p:cNvPr>
          <p:cNvSpPr>
            <a:spLocks noGrp="1"/>
          </p:cNvSpPr>
          <p:nvPr>
            <p:ph type="sldNum" sz="quarter" idx="12"/>
          </p:nvPr>
        </p:nvSpPr>
        <p:spPr/>
        <p:txBody>
          <a:bodyPr/>
          <a:lstStyle/>
          <a:p>
            <a:pPr>
              <a:defRPr/>
            </a:pPr>
            <a:fld id="{69A664C2-3AB7-45F2-AA67-29C20E6D46EF}"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DF6C35C-A5D5-7182-1701-BC65A2E4CCED}"/>
              </a:ext>
            </a:extLst>
          </p:cNvPr>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1</a:t>
            </a:r>
            <a:endParaRPr lang="en-IN" altLang="en-US" b="1">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2FAF5E9F-F2B1-B44B-8177-DDA811328B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14340" name="Rectangle 1">
            <a:extLst>
              <a:ext uri="{FF2B5EF4-FFF2-40B4-BE49-F238E27FC236}">
                <a16:creationId xmlns:a16="http://schemas.microsoft.com/office/drawing/2014/main" id="{686E9DEB-8053-E5CF-BBAF-73F61D6469F9}"/>
              </a:ext>
            </a:extLst>
          </p:cNvPr>
          <p:cNvSpPr>
            <a:spLocks noGrp="1" noChangeArrowheads="1"/>
          </p:cNvSpPr>
          <p:nvPr>
            <p:ph sz="quarter" idx="1"/>
          </p:nvPr>
        </p:nvSpPr>
        <p:spPr>
          <a:xfrm>
            <a:off x="1557338" y="2188139"/>
            <a:ext cx="9509125" cy="6458178"/>
          </a:xfrm>
        </p:spPr>
        <p:txBody>
          <a:bodyPr>
            <a:spAutoFit/>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Security is paramount in banking facilities, where financial assets and sensitive data are at risk of theft or breach. Traditional surveillance systems, while effective, can be expensive and complex to deploy. This project proposes a simplified yet effective surveillance mechanism using IR sensor technology. The system works by emitting infrared signals and detecting their reflection when an object or person enters the monitored zone. The compact design, powered by a 9V battery, can be easily integrated into restricted areas, vaults, or ATM booths. The visual and auditory alerts provide real-time notifications to security personnel, ensuring prompt response to potential threats.</a:t>
            </a:r>
          </a:p>
          <a:p>
            <a:pPr marL="0" indent="0">
              <a:spcBef>
                <a:spcPct val="0"/>
              </a:spcBef>
              <a:buClrTx/>
              <a:buSzTx/>
              <a:buFontTx/>
              <a:buChar char="•"/>
              <a:defRPr/>
            </a:pPr>
            <a:endParaRPr lang="en-US" altLang="en-US" sz="2000" dirty="0">
              <a:latin typeface="Times New Roman" panose="02020603050405020304" pitchFamily="18" charset="0"/>
              <a:cs typeface="Times New Roman" panose="02020603050405020304" pitchFamily="18"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endParaRPr lang="en-US" altLang="en-US" sz="1800" b="1" dirty="0">
              <a:latin typeface="Arial" panose="020B0604020202020204" pitchFamily="34" charset="0"/>
            </a:endParaRPr>
          </a:p>
          <a:p>
            <a:pPr marL="0" indent="0">
              <a:spcBef>
                <a:spcPct val="0"/>
              </a:spcBef>
              <a:buClrTx/>
              <a:buSzTx/>
              <a:buFontTx/>
              <a:buChar char="•"/>
              <a:defRPr/>
            </a:pPr>
            <a:r>
              <a:rPr lang="en-US" altLang="en-US" sz="1800" dirty="0">
                <a:latin typeface="Arial" panose="020B0604020202020204" pitchFamily="34" charset="0"/>
              </a:rPr>
              <a:t> </a:t>
            </a:r>
          </a:p>
        </p:txBody>
      </p:sp>
      <p:pic>
        <p:nvPicPr>
          <p:cNvPr id="14341" name="Picture 7">
            <a:extLst>
              <a:ext uri="{FF2B5EF4-FFF2-40B4-BE49-F238E27FC236}">
                <a16:creationId xmlns:a16="http://schemas.microsoft.com/office/drawing/2014/main" id="{DA3C1510-CA7E-E535-D01E-7C5592BD3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Content Placeholder 99">
            <a:extLst>
              <a:ext uri="{FF2B5EF4-FFF2-40B4-BE49-F238E27FC236}">
                <a16:creationId xmlns:a16="http://schemas.microsoft.com/office/drawing/2014/main" id="{1F38E79B-C02E-1900-3E55-3C281DE17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38278B8-F70D-5098-5B4F-5FE81A4477A0}"/>
              </a:ext>
            </a:extLst>
          </p:cNvPr>
          <p:cNvSpPr>
            <a:spLocks noGrp="1"/>
          </p:cNvSpPr>
          <p:nvPr>
            <p:ph type="sldNum" sz="quarter" idx="12"/>
          </p:nvPr>
        </p:nvSpPr>
        <p:spPr/>
        <p:txBody>
          <a:bodyPr/>
          <a:lstStyle/>
          <a:p>
            <a:pPr>
              <a:defRPr/>
            </a:pPr>
            <a:fld id="{69A664C2-3AB7-45F2-AA67-29C20E6D46EF}" type="slidenum">
              <a:rPr lang="en-US" altLang="zh-CN" smtClean="0"/>
              <a:pPr>
                <a:defRPr/>
              </a:pPr>
              <a:t>5</a:t>
            </a:fld>
            <a:endParaRPr lang="en-US"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90409-B00E-00A2-55DE-DC558033E577}"/>
              </a:ext>
            </a:extLst>
          </p:cNvPr>
          <p:cNvSpPr>
            <a:spLocks noGrp="1"/>
          </p:cNvSpPr>
          <p:nvPr>
            <p:ph sz="quarter" idx="1"/>
          </p:nvPr>
        </p:nvSpPr>
        <p:spPr>
          <a:xfrm>
            <a:off x="1219200" y="1362075"/>
            <a:ext cx="10363200" cy="4657725"/>
          </a:xfrm>
        </p:spPr>
        <p:txBody>
          <a:bodyPr/>
          <a:lstStyle/>
          <a:p>
            <a:pPr marL="0" indent="0">
              <a:buNone/>
            </a:pPr>
            <a:r>
              <a:rPr lang="en-IN" sz="2000" b="1" dirty="0">
                <a:latin typeface="Times New Roman" panose="02020603050405020304" pitchFamily="18" charset="0"/>
                <a:cs typeface="Times New Roman" panose="02020603050405020304" pitchFamily="18" charset="0"/>
              </a:rPr>
              <a:t>OBJECTIVE:</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design a reliable surveillance system for banking environments using IR sensors.</a:t>
            </a:r>
          </a:p>
          <a:p>
            <a:pPr marL="342900" lvl="0" indent="-342900">
              <a:lnSpc>
                <a:spcPct val="150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detect unauthorized movement or proximity to restricted areas.</a:t>
            </a:r>
          </a:p>
          <a:p>
            <a:pPr marL="0" lvl="0" indent="0">
              <a:lnSpc>
                <a:spcPct val="107000"/>
              </a:lnSpc>
              <a:spcAft>
                <a:spcPts val="800"/>
              </a:spcAft>
              <a:buSzPts val="1000"/>
              <a:buNone/>
              <a:tabLst>
                <a:tab pos="457200" algn="l"/>
              </a:tabLst>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SCOPE:</a:t>
            </a:r>
          </a:p>
          <a:p>
            <a:pPr>
              <a:lnSpc>
                <a:spcPct val="107000"/>
              </a:lnSpc>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Monitoring unauthorized access to vaults or safes.</a:t>
            </a:r>
          </a:p>
          <a:p>
            <a:pPr>
              <a:lnSpc>
                <a:spcPct val="107000"/>
              </a:lnSpc>
              <a:spcAft>
                <a:spcPts val="800"/>
              </a:spcAft>
              <a:buSzPts val="1000"/>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Providing real-time alerts for better incident response</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SzPts val="1000"/>
              <a:buNone/>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GOALS:</a:t>
            </a:r>
          </a:p>
          <a:p>
            <a:pPr>
              <a:lnSpc>
                <a:spcPct val="107000"/>
              </a:lnSpc>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achieve high accuracy in detecting unauthorized activity.</a:t>
            </a:r>
          </a:p>
          <a:p>
            <a:pPr>
              <a:lnSpc>
                <a:spcPct val="107000"/>
              </a:lnSpc>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ensure enhanced security in bank lockers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buSzPts val="1000"/>
              <a:tabLst>
                <a:tab pos="457200" algn="l"/>
              </a:tabLst>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p>
          <a:p>
            <a:pPr marL="0" indent="0">
              <a:buNone/>
            </a:pPr>
            <a:endParaRPr lang="en-IN" sz="2000" b="1" dirty="0"/>
          </a:p>
        </p:txBody>
      </p:sp>
      <p:sp>
        <p:nvSpPr>
          <p:cNvPr id="4" name="Date Placeholder 3">
            <a:extLst>
              <a:ext uri="{FF2B5EF4-FFF2-40B4-BE49-F238E27FC236}">
                <a16:creationId xmlns:a16="http://schemas.microsoft.com/office/drawing/2014/main" id="{843F2BBC-9774-64F8-1FD7-3DF3FBA84736}"/>
              </a:ext>
            </a:extLst>
          </p:cNvPr>
          <p:cNvSpPr>
            <a:spLocks noGrp="1"/>
          </p:cNvSpPr>
          <p:nvPr>
            <p:ph type="dt" sz="half" idx="10"/>
          </p:nvPr>
        </p:nvSpPr>
        <p:spPr/>
        <p:txBody>
          <a:bodyPr/>
          <a:lstStyle/>
          <a:p>
            <a:pPr>
              <a:defRPr/>
            </a:pPr>
            <a:r>
              <a:rPr lang="en-US"/>
              <a:t>07/12/2024</a:t>
            </a:r>
          </a:p>
        </p:txBody>
      </p:sp>
      <p:pic>
        <p:nvPicPr>
          <p:cNvPr id="5" name="Picture 7">
            <a:extLst>
              <a:ext uri="{FF2B5EF4-FFF2-40B4-BE49-F238E27FC236}">
                <a16:creationId xmlns:a16="http://schemas.microsoft.com/office/drawing/2014/main" id="{CD245C06-2A0C-08D2-152B-36AE76D2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771" y="166688"/>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99">
            <a:extLst>
              <a:ext uri="{FF2B5EF4-FFF2-40B4-BE49-F238E27FC236}">
                <a16:creationId xmlns:a16="http://schemas.microsoft.com/office/drawing/2014/main" id="{4EAD6949-B574-E6B0-1CF7-3AAF40941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556" y="239431"/>
            <a:ext cx="1355725" cy="836612"/>
          </a:xfrm>
          <a:prstGeom prst="rect">
            <a:avLst/>
          </a:prstGeom>
          <a:noFill/>
          <a:ln w="12700" cap="sq"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F9439F7-D43B-EA23-64A5-7D31ACD6CA83}"/>
              </a:ext>
            </a:extLst>
          </p:cNvPr>
          <p:cNvSpPr>
            <a:spLocks noGrp="1"/>
          </p:cNvSpPr>
          <p:nvPr>
            <p:ph type="sldNum" sz="quarter" idx="12"/>
          </p:nvPr>
        </p:nvSpPr>
        <p:spPr/>
        <p:txBody>
          <a:bodyPr/>
          <a:lstStyle/>
          <a:p>
            <a:pPr>
              <a:defRPr/>
            </a:pPr>
            <a:fld id="{69A664C2-3AB7-45F2-AA67-29C20E6D46EF}" type="slidenum">
              <a:rPr lang="en-US" altLang="zh-CN" smtClean="0"/>
              <a:pPr>
                <a:defRPr/>
              </a:pPr>
              <a:t>6</a:t>
            </a:fld>
            <a:endParaRPr lang="en-US" altLang="zh-CN"/>
          </a:p>
        </p:txBody>
      </p:sp>
    </p:spTree>
    <p:extLst>
      <p:ext uri="{BB962C8B-B14F-4D97-AF65-F5344CB8AC3E}">
        <p14:creationId xmlns:p14="http://schemas.microsoft.com/office/powerpoint/2010/main" val="386788993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a:extLst>
              <a:ext uri="{FF2B5EF4-FFF2-40B4-BE49-F238E27FC236}">
                <a16:creationId xmlns:a16="http://schemas.microsoft.com/office/drawing/2014/main" id="{BAA7A4F6-628E-5A50-832D-2BD4692EECC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sp>
        <p:nvSpPr>
          <p:cNvPr id="15365" name="Title 6">
            <a:extLst>
              <a:ext uri="{FF2B5EF4-FFF2-40B4-BE49-F238E27FC236}">
                <a16:creationId xmlns:a16="http://schemas.microsoft.com/office/drawing/2014/main" id="{8B0F3D47-0D08-7A78-12F3-C06BEC7972E9}"/>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a:latin typeface="Times New Roman"/>
                <a:ea typeface="Microsoft Sans Serif"/>
                <a:cs typeface="Times New Roman"/>
              </a:rPr>
              <a:t>LITERATURE SURVEY</a:t>
            </a:r>
          </a:p>
        </p:txBody>
      </p:sp>
      <p:pic>
        <p:nvPicPr>
          <p:cNvPr id="15366" name="Picture 9">
            <a:extLst>
              <a:ext uri="{FF2B5EF4-FFF2-40B4-BE49-F238E27FC236}">
                <a16:creationId xmlns:a16="http://schemas.microsoft.com/office/drawing/2014/main" id="{2FB86D49-AC97-A541-0EA7-8EDDC45B8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63CD1374-A2E4-85AB-15E1-96E87E6070BF}"/>
              </a:ext>
            </a:extLst>
          </p:cNvPr>
          <p:cNvGraphicFramePr>
            <a:graphicFrameLocks noGrp="1"/>
          </p:cNvGraphicFramePr>
          <p:nvPr>
            <p:extLst>
              <p:ext uri="{D42A27DB-BD31-4B8C-83A1-F6EECF244321}">
                <p14:modId xmlns:p14="http://schemas.microsoft.com/office/powerpoint/2010/main" val="4006297326"/>
              </p:ext>
            </p:extLst>
          </p:nvPr>
        </p:nvGraphicFramePr>
        <p:xfrm>
          <a:off x="361387" y="1225140"/>
          <a:ext cx="11415251" cy="5078404"/>
        </p:xfrm>
        <a:graphic>
          <a:graphicData uri="http://schemas.openxmlformats.org/drawingml/2006/table">
            <a:tbl>
              <a:tblPr>
                <a:tableStyleId>{5C22544A-7EE6-4342-B048-85BDC9FD1C3A}</a:tableStyleId>
              </a:tblPr>
              <a:tblGrid>
                <a:gridCol w="685328">
                  <a:extLst>
                    <a:ext uri="{9D8B030D-6E8A-4147-A177-3AD203B41FA5}">
                      <a16:colId xmlns:a16="http://schemas.microsoft.com/office/drawing/2014/main" val="20000"/>
                    </a:ext>
                  </a:extLst>
                </a:gridCol>
                <a:gridCol w="4038596">
                  <a:extLst>
                    <a:ext uri="{9D8B030D-6E8A-4147-A177-3AD203B41FA5}">
                      <a16:colId xmlns:a16="http://schemas.microsoft.com/office/drawing/2014/main" val="20001"/>
                    </a:ext>
                  </a:extLst>
                </a:gridCol>
                <a:gridCol w="2413413">
                  <a:extLst>
                    <a:ext uri="{9D8B030D-6E8A-4147-A177-3AD203B41FA5}">
                      <a16:colId xmlns:a16="http://schemas.microsoft.com/office/drawing/2014/main" val="20002"/>
                    </a:ext>
                  </a:extLst>
                </a:gridCol>
                <a:gridCol w="1880805">
                  <a:extLst>
                    <a:ext uri="{9D8B030D-6E8A-4147-A177-3AD203B41FA5}">
                      <a16:colId xmlns:a16="http://schemas.microsoft.com/office/drawing/2014/main" val="20003"/>
                    </a:ext>
                  </a:extLst>
                </a:gridCol>
                <a:gridCol w="2397109">
                  <a:extLst>
                    <a:ext uri="{9D8B030D-6E8A-4147-A177-3AD203B41FA5}">
                      <a16:colId xmlns:a16="http://schemas.microsoft.com/office/drawing/2014/main" val="20004"/>
                    </a:ext>
                  </a:extLst>
                </a:gridCol>
              </a:tblGrid>
              <a:tr h="1055044">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REF. NO</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TITLE &amp; AUTHOR</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METHODOLOGY OR COMPONENTS USED</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PROS</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tc>
                  <a:txBody>
                    <a:bodyPr/>
                    <a:lstStyle/>
                    <a:p>
                      <a:pPr algn="ctr" fontAlgn="ctr"/>
                      <a:r>
                        <a:rPr lang="en-IN" sz="2000" b="1" u="none" strike="noStrike" dirty="0">
                          <a:solidFill>
                            <a:schemeClr val="bg1"/>
                          </a:solidFill>
                          <a:effectLst/>
                          <a:latin typeface="Times New Roman" panose="02020603050405020304" pitchFamily="18" charset="0"/>
                          <a:cs typeface="Times New Roman" panose="02020603050405020304" pitchFamily="18" charset="0"/>
                        </a:rPr>
                        <a:t>CONS</a:t>
                      </a:r>
                      <a:endParaRPr lang="en-IN" sz="2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solidFill>
                  </a:tcPr>
                </a:tc>
                <a:extLst>
                  <a:ext uri="{0D108BD9-81ED-4DB2-BD59-A6C34878D82A}">
                    <a16:rowId xmlns:a16="http://schemas.microsoft.com/office/drawing/2014/main" val="10000"/>
                  </a:ext>
                </a:extLst>
              </a:tr>
              <a:tr h="198660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l" fontAlgn="ctr"/>
                      <a:r>
                        <a:rPr lang="en-US" sz="1800" dirty="0"/>
                        <a:t>Wireless Sensor Networking of Everyday Objects in a Smart Home Environment &amp; </a:t>
                      </a:r>
                      <a:r>
                        <a:rPr lang="en-IN" sz="1800" dirty="0"/>
                        <a:t>Dipak </a:t>
                      </a:r>
                      <a:r>
                        <a:rPr lang="en-IN" sz="1800" dirty="0" err="1"/>
                        <a:t>Surie</a:t>
                      </a:r>
                      <a:r>
                        <a:rPr lang="en-IN" sz="1800" dirty="0"/>
                        <a:t>, Olivier </a:t>
                      </a:r>
                      <a:r>
                        <a:rPr lang="en-IN" sz="1800" dirty="0" err="1"/>
                        <a:t>Laguionie</a:t>
                      </a:r>
                      <a:r>
                        <a:rPr lang="en-IN" sz="1800" dirty="0"/>
                        <a:t>, Thomas Pederson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l"/>
                      <a:r>
                        <a:rPr lang="en-US" sz="1800" dirty="0"/>
                        <a:t>ZigBee-based wireless sensor networking of everyday objects, with 81 sensors on 42 objects in a smart home setup</a:t>
                      </a:r>
                    </a:p>
                  </a:txBody>
                  <a:tcPr anchor="ctr">
                    <a:solidFill>
                      <a:schemeClr val="accent1">
                        <a:lumMod val="20000"/>
                        <a:lumOff val="80000"/>
                      </a:schemeClr>
                    </a:solidFill>
                  </a:tcPr>
                </a:tc>
                <a:tc>
                  <a:txBody>
                    <a:bodyPr/>
                    <a:lstStyle/>
                    <a:p>
                      <a:pPr algn="l"/>
                      <a:r>
                        <a:rPr lang="en-US" sz="1800" dirty="0"/>
                        <a:t>Wireless sensor networks enable seamless automation of home tasks, enhancing convenience and energy efficiency. </a:t>
                      </a:r>
                    </a:p>
                  </a:txBody>
                  <a:tcPr anchor="ctr">
                    <a:solidFill>
                      <a:schemeClr val="accent1">
                        <a:lumMod val="20000"/>
                        <a:lumOff val="80000"/>
                      </a:schemeClr>
                    </a:solidFill>
                  </a:tcPr>
                </a:tc>
                <a:tc>
                  <a:txBody>
                    <a:bodyPr/>
                    <a:lstStyle/>
                    <a:p>
                      <a:pPr algn="l"/>
                      <a:r>
                        <a:rPr lang="en-US" sz="1800" dirty="0"/>
                        <a:t>Wireless communication and data sharing among devices increase the risk of privacy breaches and unauthorized access.</a:t>
                      </a:r>
                    </a:p>
                  </a:txBody>
                  <a:tcPr anchor="ctr">
                    <a:solidFill>
                      <a:schemeClr val="accent1">
                        <a:lumMod val="20000"/>
                        <a:lumOff val="80000"/>
                      </a:schemeClr>
                    </a:solidFill>
                  </a:tcPr>
                </a:tc>
                <a:extLst>
                  <a:ext uri="{0D108BD9-81ED-4DB2-BD59-A6C34878D82A}">
                    <a16:rowId xmlns:a16="http://schemas.microsoft.com/office/drawing/2014/main" val="10001"/>
                  </a:ext>
                </a:extLst>
              </a:tr>
              <a:tr h="1264205">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dirty="0"/>
                        <a:t>A Digital Security System with Door Lock System Using RFID Technology &amp; </a:t>
                      </a:r>
                      <a:r>
                        <a:rPr lang="en-IN" sz="1800" dirty="0"/>
                        <a:t>Gyanendra K Verma, Pawan Tripathi</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l"/>
                      <a:r>
                        <a:rPr lang="en-US" sz="1800" dirty="0"/>
                        <a:t>Passive RFID-based digital security system for door access and user authentication</a:t>
                      </a:r>
                    </a:p>
                  </a:txBody>
                  <a:tcPr anchor="ctr">
                    <a:solidFill>
                      <a:schemeClr val="accent1">
                        <a:lumMod val="20000"/>
                        <a:lumOff val="80000"/>
                      </a:schemeClr>
                    </a:solidFill>
                  </a:tcPr>
                </a:tc>
                <a:tc>
                  <a:txBody>
                    <a:bodyPr/>
                    <a:lstStyle/>
                    <a:p>
                      <a:pPr algn="l"/>
                      <a:r>
                        <a:rPr lang="en-US" sz="1800" dirty="0"/>
                        <a:t>The RFID-based digital door lock system provides robust access control authorized individuals can enter.</a:t>
                      </a:r>
                    </a:p>
                  </a:txBody>
                  <a:tcPr anchor="ctr">
                    <a:solidFill>
                      <a:schemeClr val="accent1">
                        <a:lumMod val="20000"/>
                        <a:lumOff val="80000"/>
                      </a:schemeClr>
                    </a:solidFill>
                  </a:tcPr>
                </a:tc>
                <a:tc>
                  <a:txBody>
                    <a:bodyPr/>
                    <a:lstStyle/>
                    <a:p>
                      <a:pPr algn="l"/>
                      <a:r>
                        <a:rPr lang="en-US" sz="1800" dirty="0"/>
                        <a:t> RFID systems may be susceptible to hacking or unauthorized duplication of RFID tags.</a:t>
                      </a:r>
                    </a:p>
                  </a:txBody>
                  <a:tcPr anchor="c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pic>
        <p:nvPicPr>
          <p:cNvPr id="15412" name="Picture 99">
            <a:extLst>
              <a:ext uri="{FF2B5EF4-FFF2-40B4-BE49-F238E27FC236}">
                <a16:creationId xmlns:a16="http://schemas.microsoft.com/office/drawing/2014/main" id="{FA51D912-32FF-F83E-E0B4-F4E67BC18A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B46DFE2-5AA0-DCF8-CF4A-200C43984015}"/>
              </a:ext>
            </a:extLst>
          </p:cNvPr>
          <p:cNvSpPr>
            <a:spLocks noGrp="1"/>
          </p:cNvSpPr>
          <p:nvPr>
            <p:ph type="sldNum" sz="quarter" idx="12"/>
          </p:nvPr>
        </p:nvSpPr>
        <p:spPr/>
        <p:txBody>
          <a:bodyPr/>
          <a:lstStyle/>
          <a:p>
            <a:pPr>
              <a:defRPr/>
            </a:pPr>
            <a:fld id="{F194FC23-CB5A-4A13-908F-6AA13BE6D37C}" type="slidenum">
              <a:rPr lang="en-US" altLang="zh-CN" smtClean="0"/>
              <a:pPr>
                <a:defRPr/>
              </a:pPr>
              <a:t>7</a:t>
            </a:fld>
            <a:endParaRPr lang="en-US" altLang="zh-CN"/>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01CC92D-8C10-E7F3-7A87-DC11F9BD954D}"/>
              </a:ext>
            </a:extLst>
          </p:cNvPr>
          <p:cNvGraphicFramePr>
            <a:graphicFrameLocks noGrp="1"/>
          </p:cNvGraphicFramePr>
          <p:nvPr>
            <p:ph sz="quarter" idx="1"/>
            <p:extLst>
              <p:ext uri="{D42A27DB-BD31-4B8C-83A1-F6EECF244321}">
                <p14:modId xmlns:p14="http://schemas.microsoft.com/office/powerpoint/2010/main" val="173681694"/>
              </p:ext>
            </p:extLst>
          </p:nvPr>
        </p:nvGraphicFramePr>
        <p:xfrm>
          <a:off x="629266" y="599769"/>
          <a:ext cx="10953130" cy="5679931"/>
        </p:xfrm>
        <a:graphic>
          <a:graphicData uri="http://schemas.openxmlformats.org/drawingml/2006/table">
            <a:tbl>
              <a:tblPr firstRow="1" bandRow="1">
                <a:tableStyleId>{5C22544A-7EE6-4342-B048-85BDC9FD1C3A}</a:tableStyleId>
              </a:tblPr>
              <a:tblGrid>
                <a:gridCol w="639095">
                  <a:extLst>
                    <a:ext uri="{9D8B030D-6E8A-4147-A177-3AD203B41FA5}">
                      <a16:colId xmlns:a16="http://schemas.microsoft.com/office/drawing/2014/main" val="1155386308"/>
                    </a:ext>
                  </a:extLst>
                </a:gridCol>
                <a:gridCol w="3742157">
                  <a:extLst>
                    <a:ext uri="{9D8B030D-6E8A-4147-A177-3AD203B41FA5}">
                      <a16:colId xmlns:a16="http://schemas.microsoft.com/office/drawing/2014/main" val="470448640"/>
                    </a:ext>
                  </a:extLst>
                </a:gridCol>
                <a:gridCol w="2190626">
                  <a:extLst>
                    <a:ext uri="{9D8B030D-6E8A-4147-A177-3AD203B41FA5}">
                      <a16:colId xmlns:a16="http://schemas.microsoft.com/office/drawing/2014/main" val="4038161064"/>
                    </a:ext>
                  </a:extLst>
                </a:gridCol>
                <a:gridCol w="2190626">
                  <a:extLst>
                    <a:ext uri="{9D8B030D-6E8A-4147-A177-3AD203B41FA5}">
                      <a16:colId xmlns:a16="http://schemas.microsoft.com/office/drawing/2014/main" val="4252484280"/>
                    </a:ext>
                  </a:extLst>
                </a:gridCol>
                <a:gridCol w="2190626">
                  <a:extLst>
                    <a:ext uri="{9D8B030D-6E8A-4147-A177-3AD203B41FA5}">
                      <a16:colId xmlns:a16="http://schemas.microsoft.com/office/drawing/2014/main" val="2601055814"/>
                    </a:ext>
                  </a:extLst>
                </a:gridCol>
              </a:tblGrid>
              <a:tr h="1983589">
                <a:tc>
                  <a:txBody>
                    <a:bodyPr/>
                    <a:lstStyle/>
                    <a:p>
                      <a:pPr algn="ctr" fontAlgn="ctr"/>
                      <a:r>
                        <a:rPr lang="en-IN" sz="1800" b="0" u="none" strike="noStrike" dirty="0">
                          <a:solidFill>
                            <a:schemeClr val="tx1"/>
                          </a:solidFill>
                          <a:effectLst/>
                          <a:latin typeface="Times New Roman" panose="02020603050405020304" pitchFamily="18" charset="0"/>
                          <a:cs typeface="Times New Roman" panose="02020603050405020304" pitchFamily="18" charset="0"/>
                        </a:rPr>
                        <a:t>3</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800" b="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dirty="0">
                          <a:solidFill>
                            <a:schemeClr val="tx1"/>
                          </a:solidFill>
                        </a:rPr>
                        <a:t>Design and Implementation of a </a:t>
                      </a:r>
                      <a:r>
                        <a:rPr lang="en-US" sz="1800" b="0" dirty="0" err="1">
                          <a:solidFill>
                            <a:schemeClr val="tx1"/>
                          </a:solidFill>
                        </a:rPr>
                        <a:t>WiFi</a:t>
                      </a:r>
                      <a:r>
                        <a:rPr lang="en-US" sz="1800" b="0" dirty="0">
                          <a:solidFill>
                            <a:schemeClr val="tx1"/>
                          </a:solidFill>
                        </a:rPr>
                        <a:t> Based Home Automation System &amp; </a:t>
                      </a:r>
                      <a:r>
                        <a:rPr lang="fi-FI" sz="1800" b="0" dirty="0">
                          <a:solidFill>
                            <a:schemeClr val="tx1"/>
                          </a:solidFill>
                        </a:rPr>
                        <a:t>Ahmed ElShafee, Karim Alaa Hamed</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a:r>
                        <a:rPr lang="en-US" sz="1800" b="0" dirty="0" err="1">
                          <a:solidFill>
                            <a:schemeClr val="tx1"/>
                          </a:solidFill>
                        </a:rPr>
                        <a:t>WiFi</a:t>
                      </a:r>
                      <a:r>
                        <a:rPr lang="en-US" sz="1800" b="0" dirty="0">
                          <a:solidFill>
                            <a:schemeClr val="tx1"/>
                          </a:solidFill>
                        </a:rPr>
                        <a:t>-based home automation system using a server and hardware interface modules to control sensors and actuators</a:t>
                      </a:r>
                    </a:p>
                  </a:txBody>
                  <a:tcPr anchor="ctr">
                    <a:solidFill>
                      <a:schemeClr val="accent1">
                        <a:lumMod val="20000"/>
                        <a:lumOff val="80000"/>
                      </a:schemeClr>
                    </a:solidFill>
                  </a:tcPr>
                </a:tc>
                <a:tc>
                  <a:txBody>
                    <a:bodyPr/>
                    <a:lstStyle/>
                    <a:p>
                      <a:pPr algn="ctr"/>
                      <a:r>
                        <a:rPr lang="en-US" sz="1800" b="0" dirty="0">
                          <a:solidFill>
                            <a:schemeClr val="tx1"/>
                          </a:solidFill>
                        </a:rPr>
                        <a:t>The </a:t>
                      </a:r>
                      <a:r>
                        <a:rPr lang="en-US" sz="1800" b="0" dirty="0" err="1">
                          <a:solidFill>
                            <a:schemeClr val="tx1"/>
                          </a:solidFill>
                        </a:rPr>
                        <a:t>WiFi</a:t>
                      </a:r>
                      <a:r>
                        <a:rPr lang="en-US" sz="1800" b="0" dirty="0">
                          <a:solidFill>
                            <a:schemeClr val="tx1"/>
                          </a:solidFill>
                        </a:rPr>
                        <a:t>-based home automation system allows users to control appliances remotely via a smartphone or computer. </a:t>
                      </a:r>
                    </a:p>
                  </a:txBody>
                  <a:tcPr anchor="ctr">
                    <a:solidFill>
                      <a:schemeClr val="accent1">
                        <a:lumMod val="20000"/>
                        <a:lumOff val="80000"/>
                      </a:schemeClr>
                    </a:solidFill>
                  </a:tcPr>
                </a:tc>
                <a:tc>
                  <a:txBody>
                    <a:bodyPr/>
                    <a:lstStyle/>
                    <a:p>
                      <a:pPr algn="ctr"/>
                      <a:r>
                        <a:rPr lang="en-US" sz="1800" b="0" dirty="0">
                          <a:solidFill>
                            <a:schemeClr val="tx1"/>
                          </a:solidFill>
                        </a:rPr>
                        <a:t>The system’s functionality is heavily reliant on a stable internet connection, leading to potential disruptions during outages.</a:t>
                      </a:r>
                    </a:p>
                  </a:txBody>
                  <a:tcPr anchor="ctr">
                    <a:solidFill>
                      <a:schemeClr val="accent1">
                        <a:lumMod val="20000"/>
                        <a:lumOff val="80000"/>
                      </a:schemeClr>
                    </a:solidFill>
                  </a:tcPr>
                </a:tc>
                <a:extLst>
                  <a:ext uri="{0D108BD9-81ED-4DB2-BD59-A6C34878D82A}">
                    <a16:rowId xmlns:a16="http://schemas.microsoft.com/office/drawing/2014/main" val="650591191"/>
                  </a:ext>
                </a:extLst>
              </a:tr>
              <a:tr h="1822049">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Design and Implementation of Intelligent Home Control Systems based on Active Sensor Networks &amp; </a:t>
                      </a:r>
                      <a:r>
                        <a:rPr lang="en-IN" sz="1800" dirty="0" err="1"/>
                        <a:t>Changsu</a:t>
                      </a:r>
                      <a:r>
                        <a:rPr lang="en-IN" sz="1800" dirty="0"/>
                        <a:t> Suh, Young-Bae Ko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Utilizes wireless sensor/actuator networks (WSAN), LQIR routing protocol, sensors for home automation, security, and management</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dirty="0"/>
                        <a:t>Flexibility with sensor-actuator integration , Real testbed implementation , Component-based approach</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ctr" fontAlgn="ct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Primarily focused on </a:t>
                      </a:r>
                      <a:r>
                        <a:rPr lang="en-US" sz="1800" dirty="0" err="1"/>
                        <a:t>sensors,actuator</a:t>
                      </a:r>
                      <a:r>
                        <a:rPr lang="en-US" sz="1800" dirty="0"/>
                        <a:t> automation,</a:t>
                      </a:r>
                      <a:br>
                        <a:rPr lang="en-US" sz="1800" dirty="0"/>
                      </a:br>
                      <a:r>
                        <a:rPr lang="en-US" sz="1800" dirty="0"/>
                        <a:t>Limited biometric or advanced security features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extLst>
                  <a:ext uri="{0D108BD9-81ED-4DB2-BD59-A6C34878D82A}">
                    <a16:rowId xmlns:a16="http://schemas.microsoft.com/office/drawing/2014/main" val="4123449126"/>
                  </a:ext>
                </a:extLst>
              </a:tr>
              <a:tr h="1738485">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Smart Home Design using Wireless Sensor Network and Biometric Technologies &amp; </a:t>
                      </a:r>
                      <a:r>
                        <a:rPr lang="en-IN" sz="1800" dirty="0"/>
                        <a:t>Basma M. Mohammad El-</a:t>
                      </a:r>
                      <a:r>
                        <a:rPr lang="en-IN" sz="1800" dirty="0" err="1"/>
                        <a:t>Basioni</a:t>
                      </a:r>
                      <a:r>
                        <a:rPr lang="en-IN" sz="1800" dirty="0"/>
                        <a:t>, Sherine M. Abd El-Kader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Combines wireless sensor networks (WSN) with biometric technologies (fingerprint and palm vein recognition) for security</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Enhanced security with biometric </a:t>
                      </a:r>
                      <a:r>
                        <a:rPr lang="en-US" sz="1800" dirty="0" err="1"/>
                        <a:t>integration,Affordable</a:t>
                      </a:r>
                      <a:r>
                        <a:rPr lang="en-US" sz="1800" dirty="0"/>
                        <a:t> implementation ($6000), Integration with building automation</a:t>
                      </a:r>
                      <a:r>
                        <a:rPr kumimoji="0"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tc>
                  <a:txBody>
                    <a:bodyPr/>
                    <a:lstStyle/>
                    <a:p>
                      <a:pPr algn="ctr" fontAlgn="ctr"/>
                      <a:r>
                        <a:rPr lang="en-US" sz="1800" dirty="0"/>
                        <a:t>Lacks in depth focus on routing </a:t>
                      </a:r>
                      <a:r>
                        <a:rPr lang="en-US" sz="1800" dirty="0" err="1"/>
                        <a:t>protocols,Not</a:t>
                      </a:r>
                      <a:r>
                        <a:rPr lang="en-US" sz="1800" dirty="0"/>
                        <a:t> implemented on a real testbed</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3" marR="9523" marT="9526" marB="0" anchor="ctr">
                    <a:solidFill>
                      <a:schemeClr val="accent1">
                        <a:lumMod val="20000"/>
                        <a:lumOff val="80000"/>
                      </a:schemeClr>
                    </a:solidFill>
                  </a:tcPr>
                </a:tc>
                <a:extLst>
                  <a:ext uri="{0D108BD9-81ED-4DB2-BD59-A6C34878D82A}">
                    <a16:rowId xmlns:a16="http://schemas.microsoft.com/office/drawing/2014/main" val="664436864"/>
                  </a:ext>
                </a:extLst>
              </a:tr>
            </a:tbl>
          </a:graphicData>
        </a:graphic>
      </p:graphicFrame>
      <p:sp>
        <p:nvSpPr>
          <p:cNvPr id="4" name="Date Placeholder 3">
            <a:extLst>
              <a:ext uri="{FF2B5EF4-FFF2-40B4-BE49-F238E27FC236}">
                <a16:creationId xmlns:a16="http://schemas.microsoft.com/office/drawing/2014/main" id="{7D903230-7CAD-D3E0-73AA-1D2AC7976ACC}"/>
              </a:ext>
            </a:extLst>
          </p:cNvPr>
          <p:cNvSpPr>
            <a:spLocks noGrp="1"/>
          </p:cNvSpPr>
          <p:nvPr>
            <p:ph type="dt" sz="half" idx="10"/>
          </p:nvPr>
        </p:nvSpPr>
        <p:spPr/>
        <p:txBody>
          <a:bodyPr/>
          <a:lstStyle/>
          <a:p>
            <a:pPr>
              <a:defRPr/>
            </a:pPr>
            <a:r>
              <a:rPr lang="en-US"/>
              <a:t>07/12/2024</a:t>
            </a:r>
          </a:p>
        </p:txBody>
      </p:sp>
      <p:sp>
        <p:nvSpPr>
          <p:cNvPr id="2" name="Slide Number Placeholder 1">
            <a:extLst>
              <a:ext uri="{FF2B5EF4-FFF2-40B4-BE49-F238E27FC236}">
                <a16:creationId xmlns:a16="http://schemas.microsoft.com/office/drawing/2014/main" id="{15941E21-0116-E328-704C-2505297A5E7C}"/>
              </a:ext>
            </a:extLst>
          </p:cNvPr>
          <p:cNvSpPr>
            <a:spLocks noGrp="1"/>
          </p:cNvSpPr>
          <p:nvPr>
            <p:ph type="sldNum" sz="quarter" idx="12"/>
          </p:nvPr>
        </p:nvSpPr>
        <p:spPr/>
        <p:txBody>
          <a:bodyPr/>
          <a:lstStyle/>
          <a:p>
            <a:pPr>
              <a:defRPr/>
            </a:pPr>
            <a:fld id="{69A664C2-3AB7-45F2-AA67-29C20E6D46EF}" type="slidenum">
              <a:rPr lang="en-US" altLang="zh-CN" smtClean="0"/>
              <a:pPr>
                <a:defRPr/>
              </a:pPr>
              <a:t>8</a:t>
            </a:fld>
            <a:endParaRPr lang="en-US" altLang="zh-CN"/>
          </a:p>
        </p:txBody>
      </p:sp>
    </p:spTree>
    <p:extLst>
      <p:ext uri="{BB962C8B-B14F-4D97-AF65-F5344CB8AC3E}">
        <p14:creationId xmlns:p14="http://schemas.microsoft.com/office/powerpoint/2010/main" val="144047260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309C445-66CE-952C-5965-65D1864FF379}"/>
              </a:ext>
            </a:extLst>
          </p:cNvPr>
          <p:cNvSpPr>
            <a:spLocks noGrp="1" noChangeArrowheads="1"/>
          </p:cNvSpPr>
          <p:nvPr>
            <p:ph type="title"/>
          </p:nvPr>
        </p:nvSpPr>
        <p:spPr>
          <a:xfrm>
            <a:off x="1065571" y="551170"/>
            <a:ext cx="10363200" cy="1143000"/>
          </a:xfrm>
        </p:spPr>
        <p:txBody>
          <a:bodyPr/>
          <a:lstStyle/>
          <a:p>
            <a:pPr eaLnBrk="1" hangingPunct="1"/>
            <a:br>
              <a:rPr lang="en-US" altLang="en-US" b="1">
                <a:latin typeface="Times New Roman"/>
                <a:ea typeface="Microsoft Sans Serif"/>
                <a:cs typeface="Times New Roman"/>
              </a:rPr>
            </a:br>
            <a:r>
              <a:rPr lang="en-US" altLang="en-US" b="1">
                <a:latin typeface="Times New Roman"/>
                <a:ea typeface="Microsoft Sans Serif"/>
                <a:cs typeface="Times New Roman"/>
              </a:rPr>
              <a:t>BLOCK DIAGRAM</a:t>
            </a:r>
            <a:endParaRPr lang="en-IN" altLang="en-US">
              <a:latin typeface="Franklin Gothic Book"/>
              <a:ea typeface="Microsoft Sans Serif"/>
              <a:cs typeface="Times New Roman"/>
            </a:endParaRPr>
          </a:p>
        </p:txBody>
      </p:sp>
      <p:sp>
        <p:nvSpPr>
          <p:cNvPr id="16387" name="Date Placeholder 2">
            <a:extLst>
              <a:ext uri="{FF2B5EF4-FFF2-40B4-BE49-F238E27FC236}">
                <a16:creationId xmlns:a16="http://schemas.microsoft.com/office/drawing/2014/main" id="{31DC65F4-45F9-945E-01B9-A2F58E00370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r>
              <a:rPr lang="en-US" altLang="en-US">
                <a:solidFill>
                  <a:schemeClr val="tx2"/>
                </a:solidFill>
              </a:rPr>
              <a:t>07/12/2024</a:t>
            </a:r>
          </a:p>
        </p:txBody>
      </p:sp>
      <p:pic>
        <p:nvPicPr>
          <p:cNvPr id="16389" name="Picture 7">
            <a:extLst>
              <a:ext uri="{FF2B5EF4-FFF2-40B4-BE49-F238E27FC236}">
                <a16:creationId xmlns:a16="http://schemas.microsoft.com/office/drawing/2014/main" id="{FD7FD664-1361-8181-8B60-33979E1FB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Content Placeholder 99">
            <a:extLst>
              <a:ext uri="{FF2B5EF4-FFF2-40B4-BE49-F238E27FC236}">
                <a16:creationId xmlns:a16="http://schemas.microsoft.com/office/drawing/2014/main" id="{FE61119B-4265-6577-B8C2-6C06EB49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C72A096-9D24-4BE9-79C7-3BE9F0783C8F}"/>
              </a:ext>
            </a:extLst>
          </p:cNvPr>
          <p:cNvSpPr/>
          <p:nvPr/>
        </p:nvSpPr>
        <p:spPr>
          <a:xfrm>
            <a:off x="466725" y="3125788"/>
            <a:ext cx="1462088" cy="839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BATTERY</a:t>
            </a:r>
          </a:p>
        </p:txBody>
      </p:sp>
      <p:sp>
        <p:nvSpPr>
          <p:cNvPr id="3" name="Rectangle 2">
            <a:extLst>
              <a:ext uri="{FF2B5EF4-FFF2-40B4-BE49-F238E27FC236}">
                <a16:creationId xmlns:a16="http://schemas.microsoft.com/office/drawing/2014/main" id="{002E412B-C091-A24D-F3A3-94E914B38266}"/>
              </a:ext>
            </a:extLst>
          </p:cNvPr>
          <p:cNvSpPr/>
          <p:nvPr/>
        </p:nvSpPr>
        <p:spPr>
          <a:xfrm>
            <a:off x="2790825" y="3140075"/>
            <a:ext cx="1462088" cy="82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dirty="0"/>
              <a:t>VARIABLE</a:t>
            </a:r>
          </a:p>
          <a:p>
            <a:pPr algn="ctr">
              <a:defRPr/>
            </a:pPr>
            <a:r>
              <a:rPr lang="en-IN" dirty="0"/>
              <a:t>RESISTOR</a:t>
            </a:r>
          </a:p>
        </p:txBody>
      </p:sp>
      <p:sp>
        <p:nvSpPr>
          <p:cNvPr id="4" name="Rectangle 3">
            <a:extLst>
              <a:ext uri="{FF2B5EF4-FFF2-40B4-BE49-F238E27FC236}">
                <a16:creationId xmlns:a16="http://schemas.microsoft.com/office/drawing/2014/main" id="{CCA686A2-10E1-38E9-790D-D9A580174998}"/>
              </a:ext>
            </a:extLst>
          </p:cNvPr>
          <p:cNvSpPr/>
          <p:nvPr/>
        </p:nvSpPr>
        <p:spPr>
          <a:xfrm>
            <a:off x="5116513" y="3140075"/>
            <a:ext cx="1462087" cy="82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IR RX TX PAIR</a:t>
            </a:r>
          </a:p>
        </p:txBody>
      </p:sp>
      <p:sp>
        <p:nvSpPr>
          <p:cNvPr id="5" name="Rectangle 4">
            <a:extLst>
              <a:ext uri="{FF2B5EF4-FFF2-40B4-BE49-F238E27FC236}">
                <a16:creationId xmlns:a16="http://schemas.microsoft.com/office/drawing/2014/main" id="{1052D166-E3E2-6F76-1B88-CBFB9F13ACF1}"/>
              </a:ext>
            </a:extLst>
          </p:cNvPr>
          <p:cNvSpPr/>
          <p:nvPr/>
        </p:nvSpPr>
        <p:spPr>
          <a:xfrm>
            <a:off x="7440613" y="3140075"/>
            <a:ext cx="1462087" cy="82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LM 358</a:t>
            </a:r>
          </a:p>
        </p:txBody>
      </p:sp>
      <p:sp>
        <p:nvSpPr>
          <p:cNvPr id="6" name="Rectangle 5">
            <a:extLst>
              <a:ext uri="{FF2B5EF4-FFF2-40B4-BE49-F238E27FC236}">
                <a16:creationId xmlns:a16="http://schemas.microsoft.com/office/drawing/2014/main" id="{DF66F7C9-9DF4-E802-7BDD-9F4928BDFC2E}"/>
              </a:ext>
            </a:extLst>
          </p:cNvPr>
          <p:cNvSpPr/>
          <p:nvPr/>
        </p:nvSpPr>
        <p:spPr>
          <a:xfrm>
            <a:off x="9766300" y="3132138"/>
            <a:ext cx="1462088" cy="839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IN"/>
              <a:t>BUZZER</a:t>
            </a:r>
          </a:p>
          <a:p>
            <a:pPr algn="ctr">
              <a:defRPr/>
            </a:pPr>
            <a:r>
              <a:rPr lang="en-IN"/>
              <a:t>&amp;</a:t>
            </a:r>
          </a:p>
          <a:p>
            <a:pPr algn="ctr">
              <a:defRPr/>
            </a:pPr>
            <a:r>
              <a:rPr lang="en-IN"/>
              <a:t>LED</a:t>
            </a:r>
          </a:p>
        </p:txBody>
      </p:sp>
      <p:sp>
        <p:nvSpPr>
          <p:cNvPr id="8" name="Arrow: Right 7">
            <a:extLst>
              <a:ext uri="{FF2B5EF4-FFF2-40B4-BE49-F238E27FC236}">
                <a16:creationId xmlns:a16="http://schemas.microsoft.com/office/drawing/2014/main" id="{29040245-E8F3-8C76-E727-6B87DD5F6ED5}"/>
              </a:ext>
            </a:extLst>
          </p:cNvPr>
          <p:cNvSpPr/>
          <p:nvPr/>
        </p:nvSpPr>
        <p:spPr>
          <a:xfrm>
            <a:off x="2033588" y="3429000"/>
            <a:ext cx="663575" cy="247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 name="Arrow: Right 9">
            <a:extLst>
              <a:ext uri="{FF2B5EF4-FFF2-40B4-BE49-F238E27FC236}">
                <a16:creationId xmlns:a16="http://schemas.microsoft.com/office/drawing/2014/main" id="{27A021F2-60DA-BE2F-6CEC-C182390926C0}"/>
              </a:ext>
            </a:extLst>
          </p:cNvPr>
          <p:cNvSpPr/>
          <p:nvPr/>
        </p:nvSpPr>
        <p:spPr>
          <a:xfrm>
            <a:off x="4367213" y="3429000"/>
            <a:ext cx="615950" cy="247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Arrow: Right 11">
            <a:extLst>
              <a:ext uri="{FF2B5EF4-FFF2-40B4-BE49-F238E27FC236}">
                <a16:creationId xmlns:a16="http://schemas.microsoft.com/office/drawing/2014/main" id="{4F8F3E53-40E5-BFBA-53D9-35FB3012DE4D}"/>
              </a:ext>
            </a:extLst>
          </p:cNvPr>
          <p:cNvSpPr/>
          <p:nvPr/>
        </p:nvSpPr>
        <p:spPr>
          <a:xfrm>
            <a:off x="6711950" y="3429000"/>
            <a:ext cx="622300" cy="247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3" name="Arrow: Right 12">
            <a:extLst>
              <a:ext uri="{FF2B5EF4-FFF2-40B4-BE49-F238E27FC236}">
                <a16:creationId xmlns:a16="http://schemas.microsoft.com/office/drawing/2014/main" id="{A8780B58-3847-A483-D4A2-FB4D708250D8}"/>
              </a:ext>
            </a:extLst>
          </p:cNvPr>
          <p:cNvSpPr/>
          <p:nvPr/>
        </p:nvSpPr>
        <p:spPr>
          <a:xfrm>
            <a:off x="9064625" y="3427413"/>
            <a:ext cx="592138" cy="249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Slide Number Placeholder 6">
            <a:extLst>
              <a:ext uri="{FF2B5EF4-FFF2-40B4-BE49-F238E27FC236}">
                <a16:creationId xmlns:a16="http://schemas.microsoft.com/office/drawing/2014/main" id="{B42F6C9C-D457-2F44-F575-C907B4B1F7D9}"/>
              </a:ext>
            </a:extLst>
          </p:cNvPr>
          <p:cNvSpPr>
            <a:spLocks noGrp="1"/>
          </p:cNvSpPr>
          <p:nvPr>
            <p:ph type="sldNum" sz="quarter" idx="12"/>
          </p:nvPr>
        </p:nvSpPr>
        <p:spPr/>
        <p:txBody>
          <a:bodyPr/>
          <a:lstStyle/>
          <a:p>
            <a:pPr>
              <a:defRPr/>
            </a:pPr>
            <a:fld id="{69A664C2-3AB7-45F2-AA67-29C20E6D46EF}" type="slidenum">
              <a:rPr lang="en-US" altLang="zh-CN" smtClean="0"/>
              <a:pPr>
                <a:defRPr/>
              </a:pPr>
              <a:t>9</a:t>
            </a:fld>
            <a:endParaRPr lang="en-US" altLang="zh-CN"/>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423</TotalTime>
  <Words>2196</Words>
  <Application>Microsoft Office PowerPoint</Application>
  <PresentationFormat>Widescreen</PresentationFormat>
  <Paragraphs>268</Paragraphs>
  <Slides>26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Century Gothic</vt:lpstr>
      <vt:lpstr>Franklin Gothic Book</vt:lpstr>
      <vt:lpstr>Microsoft Sans Serif</vt:lpstr>
      <vt:lpstr>Palatino Linotype</vt:lpstr>
      <vt:lpstr>Perpetua</vt:lpstr>
      <vt:lpstr>Symbol</vt:lpstr>
      <vt:lpstr>Times New Roman</vt:lpstr>
      <vt:lpstr>Wingdings</vt:lpstr>
      <vt:lpstr>Wingdings 2</vt:lpstr>
      <vt:lpstr>Equity</vt:lpstr>
      <vt:lpstr>20EC5203  ELECTRONIC DESIGN PROJECT- I</vt:lpstr>
      <vt:lpstr>OUTLINE</vt:lpstr>
      <vt:lpstr>MODULE 1 - BANKING SURVEILLANCE USING IR SENSOR</vt:lpstr>
      <vt:lpstr>ABSTRACT  - MODULE 1</vt:lpstr>
      <vt:lpstr>INTRODUCTION – MODULE 1</vt:lpstr>
      <vt:lpstr>PowerPoint Presentation</vt:lpstr>
      <vt:lpstr>PowerPoint Presentation</vt:lpstr>
      <vt:lpstr>PowerPoint Presentation</vt:lpstr>
      <vt:lpstr> BLOCK DIAGRAM</vt:lpstr>
      <vt:lpstr>CIRCUIT DIAGRAM</vt:lpstr>
      <vt:lpstr>HARDWARE MODULE</vt:lpstr>
      <vt:lpstr>ADVANTAGES AND APPLICATIONS</vt:lpstr>
      <vt:lpstr>MODULE 2 - WATER LEAKAGE DETECTOR</vt:lpstr>
      <vt:lpstr>ABSTRACT  - MODULE 2</vt:lpstr>
      <vt:lpstr>INTRODUCTION – MODULE 2</vt:lpstr>
      <vt:lpstr>PowerPoint Presentation</vt:lpstr>
      <vt:lpstr>PowerPoint Presentation</vt:lpstr>
      <vt:lpstr>PowerPoint Presentation</vt:lpstr>
      <vt:lpstr>BLOCK DIAGRAM</vt:lpstr>
      <vt:lpstr>CIRCUIT DIAGRAM</vt:lpstr>
      <vt:lpstr>HARDWARE MODULE</vt:lpstr>
      <vt:lpstr>ADVANTAGES AND APPLICATIONS</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Praveenkumar A</cp:lastModifiedBy>
  <cp:revision>20</cp:revision>
  <dcterms:created xsi:type="dcterms:W3CDTF">2017-04-13T11:52:33Z</dcterms:created>
  <dcterms:modified xsi:type="dcterms:W3CDTF">2024-12-06T15:14:55Z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