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59" r:id="rId5"/>
    <p:sldId id="260" r:id="rId6"/>
    <p:sldId id="262" r:id="rId7"/>
    <p:sldId id="261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1" autoAdjust="0"/>
    <p:restoredTop sz="94660"/>
  </p:normalViewPr>
  <p:slideViewPr>
    <p:cSldViewPr>
      <p:cViewPr varScale="1">
        <p:scale>
          <a:sx n="68" d="100"/>
          <a:sy n="68" d="100"/>
        </p:scale>
        <p:origin x="-804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Pravee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Pravee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pivotSource>
    <c:name>[Praveen.xlsx]Analysis!PivotTable1</c:name>
    <c:fmtId val="4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Analysis!$B$1:$B$2</c:f>
              <c:strCache>
                <c:ptCount val="1"/>
                <c:pt idx="0">
                  <c:v>Entry Level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Analysis!$B$3:$B$9</c:f>
              <c:numCache>
                <c:formatCode>General</c:formatCode>
                <c:ptCount val="6"/>
                <c:pt idx="0">
                  <c:v>310</c:v>
                </c:pt>
                <c:pt idx="1">
                  <c:v>152</c:v>
                </c:pt>
                <c:pt idx="2">
                  <c:v>230</c:v>
                </c:pt>
                <c:pt idx="3">
                  <c:v>256</c:v>
                </c:pt>
                <c:pt idx="4">
                  <c:v>248</c:v>
                </c:pt>
                <c:pt idx="5">
                  <c:v>93</c:v>
                </c:pt>
              </c:numCache>
            </c:numRef>
          </c:val>
        </c:ser>
        <c:ser>
          <c:idx val="1"/>
          <c:order val="1"/>
          <c:tx>
            <c:strRef>
              <c:f>Analysis!$C$1:$C$2</c:f>
              <c:strCache>
                <c:ptCount val="1"/>
                <c:pt idx="0">
                  <c:v>Intermediate Level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Analysis!$C$3:$C$9</c:f>
              <c:numCache>
                <c:formatCode>General</c:formatCode>
                <c:ptCount val="6"/>
                <c:pt idx="0">
                  <c:v>298</c:v>
                </c:pt>
                <c:pt idx="1">
                  <c:v>227</c:v>
                </c:pt>
                <c:pt idx="2">
                  <c:v>205</c:v>
                </c:pt>
                <c:pt idx="3">
                  <c:v>182</c:v>
                </c:pt>
                <c:pt idx="4">
                  <c:v>289</c:v>
                </c:pt>
                <c:pt idx="5">
                  <c:v>140</c:v>
                </c:pt>
              </c:numCache>
            </c:numRef>
          </c:val>
        </c:ser>
        <c:ser>
          <c:idx val="2"/>
          <c:order val="2"/>
          <c:tx>
            <c:strRef>
              <c:f>Analysis!$D$1:$D$2</c:f>
              <c:strCache>
                <c:ptCount val="1"/>
                <c:pt idx="0">
                  <c:v>Mid Level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Analysis!$D$3:$D$9</c:f>
              <c:numCache>
                <c:formatCode>General</c:formatCode>
                <c:ptCount val="6"/>
                <c:pt idx="0">
                  <c:v>297</c:v>
                </c:pt>
                <c:pt idx="1">
                  <c:v>216</c:v>
                </c:pt>
                <c:pt idx="2">
                  <c:v>162</c:v>
                </c:pt>
                <c:pt idx="3">
                  <c:v>138</c:v>
                </c:pt>
                <c:pt idx="4">
                  <c:v>267</c:v>
                </c:pt>
                <c:pt idx="5">
                  <c:v>198</c:v>
                </c:pt>
              </c:numCache>
            </c:numRef>
          </c:val>
        </c:ser>
        <c:ser>
          <c:idx val="3"/>
          <c:order val="3"/>
          <c:tx>
            <c:strRef>
              <c:f>Analysis!$E$1:$E$2</c:f>
              <c:strCache>
                <c:ptCount val="1"/>
                <c:pt idx="0">
                  <c:v>Senior Level</c:v>
                </c:pt>
              </c:strCache>
            </c:strRef>
          </c:tx>
          <c:cat>
            <c:strRef>
              <c:f>Analysis!$A$3:$A$9</c:f>
              <c:strCache>
                <c:ptCount val="6"/>
                <c:pt idx="0">
                  <c:v>AI</c:v>
                </c:pt>
                <c:pt idx="1">
                  <c:v>BigData</c:v>
                </c:pt>
                <c:pt idx="2">
                  <c:v>Design</c:v>
                </c:pt>
                <c:pt idx="3">
                  <c:v>Sales</c:v>
                </c:pt>
                <c:pt idx="4">
                  <c:v>Search Engine</c:v>
                </c:pt>
                <c:pt idx="5">
                  <c:v>Support</c:v>
                </c:pt>
              </c:strCache>
            </c:strRef>
          </c:cat>
          <c:val>
            <c:numRef>
              <c:f>Analysis!$E$3:$E$9</c:f>
              <c:numCache>
                <c:formatCode>General</c:formatCode>
                <c:ptCount val="6"/>
                <c:pt idx="0">
                  <c:v>223</c:v>
                </c:pt>
                <c:pt idx="1">
                  <c:v>202</c:v>
                </c:pt>
                <c:pt idx="2">
                  <c:v>123</c:v>
                </c:pt>
                <c:pt idx="3">
                  <c:v>77</c:v>
                </c:pt>
                <c:pt idx="4">
                  <c:v>267</c:v>
                </c:pt>
                <c:pt idx="5">
                  <c:v>200</c:v>
                </c:pt>
              </c:numCache>
            </c:numRef>
          </c:val>
        </c:ser>
        <c:shape val="cylinder"/>
        <c:axId val="167720448"/>
        <c:axId val="169589376"/>
        <c:axId val="0"/>
      </c:bar3DChart>
      <c:catAx>
        <c:axId val="167720448"/>
        <c:scaling>
          <c:orientation val="minMax"/>
        </c:scaling>
        <c:axPos val="b"/>
        <c:tickLblPos val="nextTo"/>
        <c:crossAx val="169589376"/>
        <c:crosses val="autoZero"/>
        <c:auto val="1"/>
        <c:lblAlgn val="ctr"/>
        <c:lblOffset val="100"/>
      </c:catAx>
      <c:valAx>
        <c:axId val="169589376"/>
        <c:scaling>
          <c:orientation val="minMax"/>
        </c:scaling>
        <c:axPos val="l"/>
        <c:majorGridlines/>
        <c:numFmt formatCode="General" sourceLinked="1"/>
        <c:tickLblPos val="nextTo"/>
        <c:crossAx val="16772044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chart>
    <c:view3D>
      <c:rotX val="30"/>
      <c:perspective val="30"/>
    </c:view3D>
    <c:plotArea>
      <c:layout>
        <c:manualLayout>
          <c:layoutTarget val="inner"/>
          <c:xMode val="edge"/>
          <c:yMode val="edge"/>
          <c:x val="7.6518722188378879E-2"/>
          <c:y val="0.11964263526988034"/>
          <c:w val="0.5597540437597146"/>
          <c:h val="0.77023847019122604"/>
        </c:manualLayout>
      </c:layout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Analysis!$A$13:$A$16</c:f>
              <c:strCache>
                <c:ptCount val="4"/>
                <c:pt idx="0">
                  <c:v>Entry level</c:v>
                </c:pt>
                <c:pt idx="1">
                  <c:v>Intermediate Level</c:v>
                </c:pt>
                <c:pt idx="2">
                  <c:v>Mid level</c:v>
                </c:pt>
                <c:pt idx="3">
                  <c:v>Senior Level</c:v>
                </c:pt>
              </c:strCache>
            </c:strRef>
          </c:cat>
          <c:val>
            <c:numRef>
              <c:f>Analysis!$B$13:$B$16</c:f>
              <c:numCache>
                <c:formatCode>General</c:formatCode>
                <c:ptCount val="4"/>
                <c:pt idx="0">
                  <c:v>25.779999999999998</c:v>
                </c:pt>
                <c:pt idx="1">
                  <c:v>26.82</c:v>
                </c:pt>
                <c:pt idx="2">
                  <c:v>25.56</c:v>
                </c:pt>
                <c:pt idx="3">
                  <c:v>21.84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DF1A0-34C1-458D-80BC-554CA13C2DC3}">
      <dsp:nvSpPr>
        <dsp:cNvPr id="0" name=""/>
        <dsp:cNvSpPr/>
      </dsp:nvSpPr>
      <dsp:spPr>
        <a:xfrm>
          <a:off x="3795" y="248793"/>
          <a:ext cx="1941202" cy="110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83820" rIns="234696" bIns="83820" numCol="1" spcCol="1270" anchor="ctr" anchorCtr="0">
          <a:noAutofit/>
        </a:bodyPr>
        <a:lstStyle/>
        <a:p>
          <a:pPr lvl="0" algn="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Features </a:t>
          </a:r>
          <a:r>
            <a:rPr lang="en-US" sz="3300" kern="1200" smtClean="0"/>
            <a:t>used for</a:t>
          </a:r>
          <a:endParaRPr lang="en-US" sz="3300" kern="1200"/>
        </a:p>
      </dsp:txBody>
      <dsp:txXfrm>
        <a:off x="3795" y="248793"/>
        <a:ext cx="1941202" cy="1102612"/>
      </dsp:txXfrm>
    </dsp:sp>
    <dsp:sp modelId="{FA9779B6-E7F5-4262-9484-4581D909A826}">
      <dsp:nvSpPr>
        <dsp:cNvPr id="0" name=""/>
        <dsp:cNvSpPr/>
      </dsp:nvSpPr>
      <dsp:spPr>
        <a:xfrm>
          <a:off x="1944997" y="162652"/>
          <a:ext cx="388240" cy="127489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BCDEF-A212-41BF-9754-771EF4808ADB}">
      <dsp:nvSpPr>
        <dsp:cNvPr id="0" name=""/>
        <dsp:cNvSpPr/>
      </dsp:nvSpPr>
      <dsp:spPr>
        <a:xfrm>
          <a:off x="2492329" y="152401"/>
          <a:ext cx="5280070" cy="12748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Job Categories</a:t>
          </a:r>
          <a:endParaRPr lang="en-US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Experiment Levels</a:t>
          </a:r>
          <a:endParaRPr lang="en-US" sz="3300" kern="1200" dirty="0"/>
        </a:p>
      </dsp:txBody>
      <dsp:txXfrm>
        <a:off x="2492329" y="152401"/>
        <a:ext cx="5280070" cy="1274895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NAME:PRAVEEN</a:t>
            </a:r>
            <a:r>
              <a:rPr lang="en-US" sz="2400" dirty="0" smtClean="0"/>
              <a:t>.N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NO:2213211036017/</a:t>
            </a:r>
            <a:r>
              <a:rPr lang="en-IN" sz="2400" dirty="0" smtClean="0"/>
              <a:t>unm13212213211036017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(Commerce)</a:t>
            </a:r>
            <a:endParaRPr lang="en-US" sz="2400" dirty="0"/>
          </a:p>
          <a:p>
            <a:r>
              <a:rPr lang="en-US" sz="2400" dirty="0" smtClean="0"/>
              <a:t>COLLEGE: Presidency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464" y="1285860"/>
            <a:ext cx="885831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Data Collection: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Gather and clean data (e.g., satisfaction scores, tenure).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Data Organization: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Arrange data into structured tables.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Analysis: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Use functions (AVERAGE, MEDIAN) and charts to summarize and identify trends.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Correlation: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Create scatter plots and calculate correlation coefficients to explore relationships.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PivotTables: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Summarize and analyze data by categories.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Visualization: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Build charts and dashboards for clear representation of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Predictive Modeling (Optional):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Add trend lines and use What-If Analysis for forecasting.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Reporting: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Summarize findings and automate reports for regular updates.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738150" y="1285860"/>
          <a:ext cx="4786346" cy="2714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6712" y="5000636"/>
            <a:ext cx="38576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Experience Level Analysis</a:t>
            </a:r>
            <a:endParaRPr lang="en-US" sz="2500" b="1" dirty="0"/>
          </a:p>
        </p:txBody>
      </p:sp>
      <p:graphicFrame>
        <p:nvGraphicFramePr>
          <p:cNvPr id="12" name="Chart 11"/>
          <p:cNvGraphicFramePr/>
          <p:nvPr/>
        </p:nvGraphicFramePr>
        <p:xfrm>
          <a:off x="4667240" y="3500438"/>
          <a:ext cx="4676777" cy="2881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object 2"/>
          <p:cNvGrpSpPr/>
          <p:nvPr/>
        </p:nvGrpSpPr>
        <p:grpSpPr>
          <a:xfrm rot="20725080">
            <a:off x="475408" y="1376333"/>
            <a:ext cx="11420922" cy="3810000"/>
            <a:chOff x="9353550" y="2297112"/>
            <a:chExt cx="11420922" cy="3810000"/>
          </a:xfrm>
        </p:grpSpPr>
        <p:sp>
          <p:nvSpPr>
            <p:cNvPr id="1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40697" y="2297112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5340" y="1179522"/>
            <a:ext cx="10287072" cy="5374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The employee experience analysis using Excel provides valuable insights into various aspects of employee satisfaction, performance, and engagement.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 By systematically collecting, organizing, and analyzing data, the approach reveals key trends, identifies gaps, and highlights areas for improvement.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The use of descriptive statistics, correlation analysis, and visualizations helps in understanding complex relationships and making data-driven decisions.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 Interactive dashboards and predictive modeling further enhance the ability to forecast future trends and evaluate the impact of potential changes.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100" dirty="0" smtClean="0"/>
              <a:t>Overall, this analysis equips HR professionals and leadership with actionable insights to enhance employee experience, improve retention, and boost overall organizational performance.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150" y="1785926"/>
            <a:ext cx="9915556" cy="2031325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Experience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lang="en-IN" sz="4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100" y="1285860"/>
            <a:ext cx="10972800" cy="4739759"/>
          </a:xfrm>
        </p:spPr>
        <p:txBody>
          <a:bodyPr/>
          <a:lstStyle/>
          <a:p>
            <a:pPr algn="l"/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39338" y="335756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95274" y="1428736"/>
            <a:ext cx="1032037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Organizations often struggle to match employees' experience levels with the right job roles.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Without </a:t>
            </a:r>
            <a:r>
              <a:rPr lang="en-US" sz="2400" dirty="0"/>
              <a:t>clear insights into the distribution of experience across different positions, companies may face issues like poor hiring decisions and skill </a:t>
            </a:r>
            <a:r>
              <a:rPr lang="en-US" sz="2400" dirty="0" smtClean="0"/>
              <a:t>gaps.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This </a:t>
            </a:r>
            <a:r>
              <a:rPr lang="en-US" sz="2400" dirty="0"/>
              <a:t>project aims to analyze employee experience levels using Excel, helping businesses understand where their workforce stands. 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goal is to provide simple, actionable insights that can improve hiring, training, and role assignments.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1026" y="1714488"/>
            <a:ext cx="840678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/>
              <a:t>This project focuses on analyzing the experience levels of employees across various job categories using Excel</a:t>
            </a:r>
            <a:r>
              <a:rPr lang="en-US" sz="21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 smtClean="0"/>
              <a:t> By </a:t>
            </a:r>
            <a:r>
              <a:rPr lang="en-US" sz="2100" dirty="0"/>
              <a:t>examining data related to job roles and corresponding experience levels, we aim to identify patterns and trends that can help organizations make informed decisions. </a:t>
            </a:r>
            <a:endParaRPr lang="en-US" sz="21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 smtClean="0"/>
              <a:t>The </a:t>
            </a:r>
            <a:r>
              <a:rPr lang="en-US" sz="2100" dirty="0"/>
              <a:t>analysis will provide insights into areas with a surplus or shortage of experience, enabling better workforce planning, training, and hiring strategies</a:t>
            </a:r>
            <a:r>
              <a:rPr lang="en-US" sz="21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100" dirty="0" smtClean="0"/>
              <a:t> </a:t>
            </a:r>
            <a:r>
              <a:rPr lang="en-US" sz="2100" dirty="0"/>
              <a:t>Ultimately, this project seeks to empower HR teams and managers with data-driven tools to optimize employee placement and development.</a:t>
            </a:r>
            <a:endParaRPr lang="en-IN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769235" y="1556951"/>
            <a:ext cx="7924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Proportion Analysis in Excel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Data: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Arrange your data with columns for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 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Experiment Level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Outcome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Pivot Table: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your data range.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PivotTable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Experiment Level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Rows and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 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Values (set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Proportions: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the total count from the PivotTable.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new column for proportions.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formula: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Proportion = (Count for Level / Total Count)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 the column as a percentage.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(Optional):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your data and go to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 create a visual representation.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Picture2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3420" y="1285860"/>
            <a:ext cx="4229100" cy="509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1023902" y="1643050"/>
            <a:ext cx="788672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</a:rPr>
              <a:t>HR Teams</a:t>
            </a:r>
            <a:r>
              <a:rPr lang="en-US" altLang="en-US" sz="2200" dirty="0">
                <a:latin typeface="Arial" panose="020B0604020202020204" pitchFamily="34" charset="0"/>
              </a:rPr>
              <a:t>: For better hiring and promotion decisions.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</a:rPr>
              <a:t>Recruiters</a:t>
            </a:r>
            <a:r>
              <a:rPr lang="en-US" altLang="en-US" sz="2200" dirty="0">
                <a:latin typeface="Arial" panose="020B0604020202020204" pitchFamily="34" charset="0"/>
              </a:rPr>
              <a:t>: To match candidates with the right experience to job roles.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</a:rPr>
              <a:t>Managers</a:t>
            </a:r>
            <a:r>
              <a:rPr lang="en-US" altLang="en-US" sz="2200" dirty="0">
                <a:latin typeface="Arial" panose="020B0604020202020204" pitchFamily="34" charset="0"/>
              </a:rPr>
              <a:t>: To identify and address skill gaps in their teams.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</a:rPr>
              <a:t>Training Teams</a:t>
            </a:r>
            <a:r>
              <a:rPr lang="en-US" altLang="en-US" sz="2200" dirty="0">
                <a:latin typeface="Arial" panose="020B0604020202020204" pitchFamily="34" charset="0"/>
              </a:rPr>
              <a:t>: To create targeted development programs.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200" b="1" dirty="0">
                <a:latin typeface="Arial" panose="020B0604020202020204" pitchFamily="34" charset="0"/>
              </a:rPr>
              <a:t>Executives</a:t>
            </a:r>
            <a:r>
              <a:rPr lang="en-US" altLang="en-US" sz="2200" dirty="0">
                <a:latin typeface="Arial" panose="020B0604020202020204" pitchFamily="34" charset="0"/>
              </a:rPr>
              <a:t>: For aligning workforce strategy with business goals.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24484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3902" y="1142984"/>
            <a:ext cx="92869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Employee ID: Unique identifier for each employee.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Name: Employee's full name (optional, depending on data privacy requirements).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Department: The department or team to which the employee belongs.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Job Title: The employee's current role or job title.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Tenure: Length of time the employee has been with the organization (e.g., in years or months).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Job Satisfaction Score: Rating of employee satisfaction, often from surveys (e.g., on a scale of 1 to 10).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Last Promotion Date: Date when the employee was last promoted, if applicable.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Feedback Scores: Scores or comments from recent employee feedback surveys.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 smtClean="0">
                <a:latin typeface="Arial" charset="0"/>
                <a:cs typeface="Arial" charset="0"/>
              </a:rPr>
              <a:t>Engagement Level: Measure of employee engagement, possibly derived from surveys or assessments (e.g., high, medium, low).</a:t>
            </a:r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2105025" y="1714488"/>
            <a:ext cx="76343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Data: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table with columns for Employee ID, Training Type, Date, Pre-Training Score, Post-Training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Summarize the average score improvement by training type using a PivotTable.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line chart to track average score improvements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 Map: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Apply a heat map to quickly visualize employees with the highest and lowest improvements.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Assemble these elements into a dashboard with slicers to filter by training type or employee.</a:t>
            </a:r>
          </a:p>
        </p:txBody>
      </p:sp>
      <p:pic>
        <p:nvPicPr>
          <p:cNvPr id="12" name="Picture 11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982" y="3214686"/>
            <a:ext cx="2633799" cy="3643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869</Words>
  <Application>Microsoft Office PowerPoint</Application>
  <PresentationFormat>Custom</PresentationFormat>
  <Paragraphs>98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OUR SOLUTION AND ITS VALUE PROPOSITION</vt:lpstr>
      <vt:lpstr>WHO ARE THE END USERS?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22</cp:revision>
  <dcterms:created xsi:type="dcterms:W3CDTF">2024-03-29T15:07:22Z</dcterms:created>
  <dcterms:modified xsi:type="dcterms:W3CDTF">2024-08-30T17:04:51Z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