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"/>
  </p:notesMasterIdLst>
  <p:sldIdLst>
    <p:sldId id="267" r:id="rId5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pos="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1, Tom" initials="YT" lastIdx="2" clrIdx="0">
    <p:extLst>
      <p:ext uri="{19B8F6BF-5375-455C-9EA6-DF929625EA0E}">
        <p15:presenceInfo xmlns:p15="http://schemas.microsoft.com/office/powerpoint/2012/main" userId="S-1-5-21-1802859667-647903414-1863928812-23314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3DC8F3"/>
    <a:srgbClr val="4A4A48"/>
    <a:srgbClr val="FED3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8032" autoAdjust="0"/>
  </p:normalViewPr>
  <p:slideViewPr>
    <p:cSldViewPr snapToGrid="0">
      <p:cViewPr varScale="1">
        <p:scale>
          <a:sx n="146" d="100"/>
          <a:sy n="146" d="100"/>
        </p:scale>
        <p:origin x="660" y="53"/>
      </p:cViewPr>
      <p:guideLst>
        <p:guide orient="horz" pos="3072"/>
        <p:guide pos="5577"/>
        <p:guide pos="180"/>
        <p:guide orient="horz" pos="3082"/>
        <p:guide pos="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126C-6FE4-4000-8242-CA0AAA5D38D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BBE1-1BE7-4FDC-9AE0-0BE73ECC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BBE1-1BE7-4FDC-9AE0-0BE73ECC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6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6420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5/17/2019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5/17/2019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35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706CF71-7B99-4561-A901-754A84991F29}"/>
              </a:ext>
            </a:extLst>
          </p:cNvPr>
          <p:cNvSpPr/>
          <p:nvPr/>
        </p:nvSpPr>
        <p:spPr>
          <a:xfrm>
            <a:off x="294469" y="783209"/>
            <a:ext cx="8519270" cy="40020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9FB18-B516-402C-B2FB-F77809EF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8" y="113959"/>
            <a:ext cx="7955280" cy="640080"/>
          </a:xfrm>
        </p:spPr>
        <p:txBody>
          <a:bodyPr/>
          <a:lstStyle/>
          <a:p>
            <a:r>
              <a:rPr lang="en-US" sz="2000" dirty="0"/>
              <a:t>Ownership Transfer not going to desired Cust # - INC8957871</a:t>
            </a:r>
            <a:r>
              <a:rPr lang="en-US" sz="2400" dirty="0"/>
              <a:t>  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54EAE-AE92-430C-B272-2EFC0A1FDA7B}"/>
              </a:ext>
            </a:extLst>
          </p:cNvPr>
          <p:cNvGrpSpPr/>
          <p:nvPr/>
        </p:nvGrpSpPr>
        <p:grpSpPr>
          <a:xfrm>
            <a:off x="426203" y="881596"/>
            <a:ext cx="8341818" cy="3775854"/>
            <a:chOff x="4588893" y="1183412"/>
            <a:chExt cx="4248836" cy="4755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46C194-9427-46A2-B319-03C7A82E3E39}"/>
                </a:ext>
              </a:extLst>
            </p:cNvPr>
            <p:cNvSpPr/>
            <p:nvPr/>
          </p:nvSpPr>
          <p:spPr>
            <a:xfrm>
              <a:off x="4588893" y="2321613"/>
              <a:ext cx="1916239" cy="3617077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rgbClr val="F2AF00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4A06ED-EBD5-45A3-8460-616894F1B81F}"/>
                </a:ext>
              </a:extLst>
            </p:cNvPr>
            <p:cNvSpPr/>
            <p:nvPr/>
          </p:nvSpPr>
          <p:spPr>
            <a:xfrm>
              <a:off x="4784714" y="2448088"/>
              <a:ext cx="1560579" cy="308960"/>
            </a:xfrm>
            <a:prstGeom prst="rect">
              <a:avLst/>
            </a:prstGeom>
            <a:solidFill>
              <a:srgbClr val="F2AF00"/>
            </a:solidFill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tx2"/>
                  </a:solidFill>
                  <a:latin typeface="+mn-lt"/>
                </a:rPr>
                <a:t>Next Steps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ADEA6D-4202-4E58-9A03-E12234D281EB}"/>
                </a:ext>
              </a:extLst>
            </p:cNvPr>
            <p:cNvSpPr txBox="1"/>
            <p:nvPr/>
          </p:nvSpPr>
          <p:spPr>
            <a:xfrm>
              <a:off x="4734084" y="2938017"/>
              <a:ext cx="1670743" cy="6888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  <a:defRPr sz="1200" b="1">
                  <a:solidFill>
                    <a:srgbClr val="444444"/>
                  </a:solidFill>
                  <a:latin typeface="+mn-lt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/>
                <a:t>Tasks raised to E support and CIL team to investigate the Scenario 1 and 2 respectively and provide an update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/>
                <a:t>Awaiting ETA from </a:t>
              </a:r>
              <a:r>
                <a:rPr lang="en-US" sz="1000" b="0" dirty="0" err="1"/>
                <a:t>Esupport</a:t>
              </a:r>
              <a:r>
                <a:rPr lang="en-US" sz="1000" b="0" dirty="0"/>
                <a:t> and CIL Team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4EF66C-62D4-42BA-94AA-79AFDAC6FCAA}"/>
                </a:ext>
              </a:extLst>
            </p:cNvPr>
            <p:cNvSpPr/>
            <p:nvPr/>
          </p:nvSpPr>
          <p:spPr>
            <a:xfrm>
              <a:off x="4588893" y="1183412"/>
              <a:ext cx="4248836" cy="1014293"/>
            </a:xfrm>
            <a:prstGeom prst="rect">
              <a:avLst/>
            </a:prstGeom>
            <a:solidFill>
              <a:srgbClr val="007DB8"/>
            </a:solidFill>
            <a:effectLst/>
          </p:spPr>
          <p:txBody>
            <a:bodyPr wrap="square" lIns="182880" tIns="137160" rIns="137160" bIns="137160" rtlCol="0" anchor="t">
              <a:noAutofit/>
            </a:bodyPr>
            <a:lstStyle/>
            <a:p>
              <a:pPr marL="1588" lvl="2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</a:pPr>
              <a:r>
                <a:rPr lang="en-US" sz="1050" dirty="0">
                  <a:solidFill>
                    <a:schemeClr val="tx2"/>
                  </a:solidFill>
                  <a:latin typeface="+mn-lt"/>
                </a:rPr>
                <a:t>Problem Statement: When a customer requests an ownership transfer via </a:t>
              </a:r>
              <a:r>
                <a:rPr lang="en-US" sz="1050" dirty="0" err="1">
                  <a:solidFill>
                    <a:schemeClr val="tx2"/>
                  </a:solidFill>
                  <a:latin typeface="+mn-lt"/>
                </a:rPr>
                <a:t>eSupport</a:t>
              </a:r>
              <a:r>
                <a:rPr lang="en-US" sz="1050" dirty="0">
                  <a:solidFill>
                    <a:schemeClr val="tx2"/>
                  </a:solidFill>
                  <a:latin typeface="+mn-lt"/>
                </a:rPr>
                <a:t> and populate the customer number you wish to transfer to, AEON ignores the destination customer number and instead creates a new customer number. This is causing TSM and Customer escalations due to multiple Unlinked accounts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C9570C-403F-42F8-8CEB-1B9AB8194336}"/>
                </a:ext>
              </a:extLst>
            </p:cNvPr>
            <p:cNvSpPr/>
            <p:nvPr/>
          </p:nvSpPr>
          <p:spPr>
            <a:xfrm>
              <a:off x="6645263" y="2321613"/>
              <a:ext cx="2073069" cy="361707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rgbClr val="6E2585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1D8C78-378F-44EA-AECC-C54C9EB39328}"/>
                </a:ext>
              </a:extLst>
            </p:cNvPr>
            <p:cNvSpPr/>
            <p:nvPr/>
          </p:nvSpPr>
          <p:spPr>
            <a:xfrm>
              <a:off x="6811683" y="2415845"/>
              <a:ext cx="1755752" cy="341203"/>
            </a:xfrm>
            <a:prstGeom prst="rect">
              <a:avLst/>
            </a:prstGeom>
            <a:solidFill>
              <a:srgbClr val="6E2585"/>
            </a:solidFill>
            <a:ln>
              <a:solidFill>
                <a:srgbClr val="6E2585"/>
              </a:solidFill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tx2"/>
                  </a:solidFill>
                  <a:latin typeface="+mn-lt"/>
                </a:rPr>
                <a:t>Updates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E9C7BA-4D29-412B-B232-9C3F0FFE83D9}"/>
                </a:ext>
              </a:extLst>
            </p:cNvPr>
            <p:cNvSpPr txBox="1"/>
            <p:nvPr/>
          </p:nvSpPr>
          <p:spPr>
            <a:xfrm>
              <a:off x="6796944" y="2757048"/>
              <a:ext cx="1806015" cy="21049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  <a:defRPr sz="1200" b="1">
                  <a:solidFill>
                    <a:srgbClr val="444444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000" b="0" dirty="0"/>
                <a:t>2 Scenarios impacting this Use case after investigating last 6months Data by BIL L3 team</a:t>
              </a:r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b="0" dirty="0"/>
                <a:t>Scenario 1: E support is sending the customer number with no BUID in the request to BIL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sz="1000" b="0" dirty="0"/>
            </a:p>
            <a:p>
              <a:pPr marL="171450" indent="-17145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b="0" dirty="0"/>
                <a:t>Scenario 2: BIL is calling CIL to retrieve the information of the provided customer and we are receiving a no customer found from CIL hence creates a new Customer#</a:t>
              </a:r>
            </a:p>
          </p:txBody>
        </p:sp>
      </p:grp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C8200DD4-CF19-443D-872C-2C1D89F5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28" y="3859997"/>
            <a:ext cx="797452" cy="7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oot cause icon">
            <a:extLst>
              <a:ext uri="{FF2B5EF4-FFF2-40B4-BE49-F238E27FC236}">
                <a16:creationId xmlns:a16="http://schemas.microsoft.com/office/drawing/2014/main" id="{C26506B9-CAFD-46A8-AF18-8CF8067F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03" y="4010309"/>
            <a:ext cx="647140" cy="6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3555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 EMC PPT 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EMC PPT Template" id="{06503E3E-DF4F-4A4A-834D-F935E36E21EA}" vid="{1E4C882D-8248-40CB-B857-6E605FC610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B42E5D8-A530-4892-BCEC-4F4BDDA1535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6E86B59085C9419E0E233CDE4FC1E3" ma:contentTypeVersion="5" ma:contentTypeDescription="Create a new document." ma:contentTypeScope="" ma:versionID="c6807e96fe5f88a5ab1ffa1e0479d540">
  <xsd:schema xmlns:xsd="http://www.w3.org/2001/XMLSchema" xmlns:xs="http://www.w3.org/2001/XMLSchema" xmlns:p="http://schemas.microsoft.com/office/2006/metadata/properties" xmlns:ns2="2B42E5D8-A530-4892-BCEC-4F4BDDA15356" targetNamespace="http://schemas.microsoft.com/office/2006/metadata/properties" ma:root="true" ma:fieldsID="826882bba6b3f93fff0de4bd93dd6708" ns2:_="">
    <xsd:import namespace="2B42E5D8-A530-4892-BCEC-4F4BDDA15356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2E5D8-A530-4892-BCEC-4F4BDDA15356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89F54F-73BC-4918-8324-1E8F0C530AC6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B42E5D8-A530-4892-BCEC-4F4BDDA15356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40605D-1C88-428A-855A-C7EE9B8FE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2E5D8-A530-4892-BCEC-4F4BDDA153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89B015-7F4C-4530-B47D-49004D4E8D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10360</TotalTime>
  <Words>154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Courier New</vt:lpstr>
      <vt:lpstr>Museo For Dell 300</vt:lpstr>
      <vt:lpstr>Museo Sans For Dell</vt:lpstr>
      <vt:lpstr>Wingdings</vt:lpstr>
      <vt:lpstr>Dell EMC PPT Template</vt:lpstr>
      <vt:lpstr>Ownership Transfer not going to desired Cust # - INC8957871  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experience brown bag</dc:title>
  <dc:creator>C, Kalyani</dc:creator>
  <cp:keywords>Internal Use</cp:keywords>
  <cp:lastModifiedBy>Janardanan, Praveen</cp:lastModifiedBy>
  <cp:revision>126</cp:revision>
  <dcterms:created xsi:type="dcterms:W3CDTF">2017-12-04T21:06:49Z</dcterms:created>
  <dcterms:modified xsi:type="dcterms:W3CDTF">2019-05-17T09:24:36Z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0x010100266E86B59085C9419E0E233CDE4FC1E3</vt:lpwstr>
  </property>
  <property fmtid="{D5CDD505-2E9C-101B-9397-08002B2CF9AE}" pid="3" name="TitusGUID">
    <vt:lpwstr>03c915a9-46dc-492b-87f7-53d17a7f2d4c</vt:lpwstr>
  </property>
  <property fmtid="{D5CDD505-2E9C-101B-9397-08002B2CF9AE}" pid="4" name="titusconfig">
    <vt:lpwstr>0.6CorpGlobal</vt:lpwstr>
  </property>
  <property fmtid="{D5CDD505-2E9C-101B-9397-08002B2CF9AE}" pid="5" name="Document Editor">
    <vt:lpwstr>Chandrashekar_Kondu</vt:lpwstr>
  </property>
  <property fmtid="{D5CDD505-2E9C-101B-9397-08002B2CF9AE}" pid="6" name="Classification">
    <vt:lpwstr>Internal Use</vt:lpwstr>
  </property>
  <property fmtid="{D5CDD505-2E9C-101B-9397-08002B2CF9AE}" pid="7" name="Sublabels">
    <vt:lpwstr>Privileged</vt:lpwstr>
  </property>
  <property fmtid="{D5CDD505-2E9C-101B-9397-08002B2CF9AE}" pid="8" name="VisualMarkingsPPT">
    <vt:lpwstr>Classification Footer</vt:lpwstr>
  </property>
</Properties>
</file>