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747775"/>
          </p15:clr>
        </p15:guide>
        <p15:guide id="2" pos="548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09BDB6-A390-4257-B3F7-E1188660070E}">
  <a:tblStyle styleId="{AF09BDB6-A390-4257-B3F7-E118866007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B0D63C1-5A34-4016-A02F-D03BA7804A0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54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d3a4063f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9d3a4063ff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9d3a4063ff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9d3a4063ff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9d3a4063ff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9d3a4063ff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9d3a4063ff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9d3a4063ff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9d3a4063ff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9d3a4063ff_2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9d3a4063ff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9d3a4063ff_2_1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9d3a4063ff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9d3a4063ff_2_1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9d3a4063ff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9d3a4063ff_2_1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d6adb5d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9d6adb5d0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d3a4063ff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9d3a4063ff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d3a4063ff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9d3a4063ff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d3a4063f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9d3a4063ff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d3a4063ff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9d3a4063ff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d3a4063ff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9d3a4063ff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9d3a4063ff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9d3a4063ff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9d3a4063ff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9d3a4063ff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Relationship Id="rId4" Type="http://schemas.openxmlformats.org/officeDocument/2006/relationships/image" Target="../media/image1.gif"/><Relationship Id="rId5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63EB"/>
              </a:buClr>
              <a:buSzPts val="4400"/>
              <a:buFont typeface="Calibri"/>
              <a:buNone/>
            </a:pPr>
            <a:r>
              <a:rPr b="1" lang="en" sz="4400">
                <a:solidFill>
                  <a:srgbClr val="256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EXL Health AI Lab at MEDIQA-OE 2025</a:t>
            </a:r>
            <a:endParaRPr b="1" sz="4400">
              <a:solidFill>
                <a:srgbClr val="2563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Evaluating Prompting Strategies with MedGemma for Medical Order Extraction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ctrTitle"/>
          </p:nvPr>
        </p:nvSpPr>
        <p:spPr>
          <a:xfrm>
            <a:off x="1143000" y="102248"/>
            <a:ext cx="6858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4400"/>
              <a:t>Evaluation Metrics</a:t>
            </a:r>
            <a:endParaRPr/>
          </a:p>
        </p:txBody>
      </p:sp>
      <p:sp>
        <p:nvSpPr>
          <p:cNvPr id="207" name="Google Shape;207;p34"/>
          <p:cNvSpPr txBox="1"/>
          <p:nvPr/>
        </p:nvSpPr>
        <p:spPr>
          <a:xfrm>
            <a:off x="497075" y="906150"/>
            <a:ext cx="5079900" cy="8928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ROUGE-1 F1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descriptions/reasons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Unigram-level overlap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3606900" y="1908325"/>
            <a:ext cx="5079900" cy="8928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Strict F1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order type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match only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497075" y="3011550"/>
            <a:ext cx="5079900" cy="892800"/>
          </a:xfrm>
          <a:prstGeom prst="rect">
            <a:avLst/>
          </a:prstGeom>
          <a:solidFill>
            <a:srgbClr val="F3E8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Multi-Label F1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provenance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sources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3606900" y="4013200"/>
            <a:ext cx="5079900" cy="892800"/>
          </a:xfrm>
          <a:prstGeom prst="rect">
            <a:avLst/>
          </a:prstGeom>
          <a:solidFill>
            <a:srgbClr val="FEF9C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Score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performance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assessment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ctrTitle"/>
          </p:nvPr>
        </p:nvSpPr>
        <p:spPr>
          <a:xfrm>
            <a:off x="1143000" y="135373"/>
            <a:ext cx="68580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4000"/>
              <a:t>Results: MedGemma-4B (Dev Set)</a:t>
            </a:r>
            <a:endParaRPr/>
          </a:p>
        </p:txBody>
      </p:sp>
      <p:sp>
        <p:nvSpPr>
          <p:cNvPr id="216" name="Google Shape;216;p3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457200" y="984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{AB0D63C1-5A34-4016-A02F-D03BA7804A0A}</a:tableStyleId>
              </a:tblPr>
              <a:tblGrid>
                <a:gridCol w="1436350"/>
                <a:gridCol w="1358650"/>
                <a:gridCol w="1358650"/>
                <a:gridCol w="1358650"/>
                <a:gridCol w="1358650"/>
                <a:gridCol w="1358650"/>
              </a:tblGrid>
              <a:tr h="73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solidFill>
                            <a:schemeClr val="dk1"/>
                          </a:solidFill>
                        </a:rPr>
                        <a:t>Approach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Reason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Order Type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Provenance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Avg 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1-Shot</a:t>
                      </a:r>
                      <a:endParaRPr b="1"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0.516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0.318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0.602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0.307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0.436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ReAct</a:t>
                      </a:r>
                      <a:endParaRPr b="1"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0.363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0.120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0.465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0.160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0.277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Agentic</a:t>
                      </a:r>
                      <a:endParaRPr b="1"/>
                    </a:p>
                  </a:txBody>
                  <a:tcPr marT="45725" marB="45725" marR="91450" marL="91450" anchor="ctr">
                    <a:solidFill>
                      <a:srgbClr val="F3E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0.090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3E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0.060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3E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0.169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3E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0.123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3E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0.111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3E8FF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35"/>
          <p:cNvSpPr txBox="1"/>
          <p:nvPr/>
        </p:nvSpPr>
        <p:spPr>
          <a:xfrm>
            <a:off x="457200" y="4340625"/>
            <a:ext cx="8229600" cy="4002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1-Shot achieved highest performance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ctrTitle"/>
          </p:nvPr>
        </p:nvSpPr>
        <p:spPr>
          <a:xfrm>
            <a:off x="457100" y="146425"/>
            <a:ext cx="82335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" sz="4000"/>
              <a:t>Results: MedGemma-27B (Test Set)</a:t>
            </a:r>
            <a:endParaRPr/>
          </a:p>
        </p:txBody>
      </p:sp>
      <p:graphicFrame>
        <p:nvGraphicFramePr>
          <p:cNvPr id="224" name="Google Shape;224;p36"/>
          <p:cNvGraphicFramePr/>
          <p:nvPr/>
        </p:nvGraphicFramePr>
        <p:xfrm>
          <a:off x="457200" y="1474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{AB0D63C1-5A34-4016-A02F-D03BA7804A0A}</a:tableStyleId>
              </a:tblPr>
              <a:tblGrid>
                <a:gridCol w="1372250"/>
                <a:gridCol w="1372250"/>
                <a:gridCol w="1372250"/>
                <a:gridCol w="1372250"/>
                <a:gridCol w="1372250"/>
                <a:gridCol w="1372250"/>
              </a:tblGrid>
              <a:tr h="6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Approach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Reason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Order Type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Provenance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Avg Score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E5E7EB"/>
                    </a:solidFill>
                  </a:tcPr>
                </a:tc>
              </a:tr>
              <a:tr h="6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1-Shot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0.591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0.342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0.703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0.561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0.549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CFCE7"/>
                    </a:solidFill>
                  </a:tcPr>
                </a:tc>
              </a:tr>
              <a:tr h="64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ReAct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0.353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0.283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0.497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0.350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0.370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EDD5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36"/>
          <p:cNvSpPr txBox="1"/>
          <p:nvPr/>
        </p:nvSpPr>
        <p:spPr>
          <a:xfrm>
            <a:off x="457100" y="3617200"/>
            <a:ext cx="8233500" cy="3693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Finding: Larger model (27B) improved all scores substantially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456750" y="4110175"/>
            <a:ext cx="8233500" cy="3693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Pattern: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1-Shot remained superior to ReAct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457050" y="4616837"/>
            <a:ext cx="8233500" cy="369300"/>
          </a:xfrm>
          <a:prstGeom prst="rect">
            <a:avLst/>
          </a:prstGeom>
          <a:solidFill>
            <a:srgbClr val="FEF9C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 Result: Fourth place in MEDIQA-OE 2025 shared task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ctrTitle"/>
          </p:nvPr>
        </p:nvSpPr>
        <p:spPr>
          <a:xfrm>
            <a:off x="381400" y="58125"/>
            <a:ext cx="8325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4000"/>
              <a:t>Key Finding: Analytical Over-Processing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457200" y="804300"/>
            <a:ext cx="8249100" cy="1077300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1B1B"/>
                </a:solidFill>
                <a:latin typeface="Calibri"/>
                <a:ea typeface="Calibri"/>
                <a:cs typeface="Calibri"/>
                <a:sym typeface="Calibri"/>
              </a:rPr>
              <a:t>Counterintuitive Result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complexity in prompting did NOT translate to improved performance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7"/>
          <p:cNvSpPr txBox="1"/>
          <p:nvPr/>
        </p:nvSpPr>
        <p:spPr>
          <a:xfrm>
            <a:off x="457300" y="1910575"/>
            <a:ext cx="8249100" cy="1508400"/>
          </a:xfrm>
          <a:prstGeom prst="rect">
            <a:avLst/>
          </a:prstGeom>
          <a:solidFill>
            <a:srgbClr val="FEF9C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54D0E"/>
                </a:solidFill>
                <a:latin typeface="Calibri"/>
                <a:ea typeface="Calibri"/>
                <a:cs typeface="Calibri"/>
                <a:sym typeface="Calibri"/>
              </a:rPr>
              <a:t>Why Complex Approaches Failed: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Spurious reasoning steps introduced errors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Fabricated relationships between dialogue elements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Misinterpreted clinical nuances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data with well-defined ground truth - additional layers added noise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457200" y="3429050"/>
            <a:ext cx="8277300" cy="15084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66534"/>
                </a:solidFill>
                <a:latin typeface="Calibri"/>
                <a:ea typeface="Calibri"/>
                <a:cs typeface="Calibri"/>
                <a:sym typeface="Calibri"/>
              </a:rPr>
              <a:t>1-Shot Advantages: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direct and constrained generation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susceptible to systematic errors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efficient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simplicity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ctrTitle"/>
          </p:nvPr>
        </p:nvSpPr>
        <p:spPr>
          <a:xfrm>
            <a:off x="701500" y="74500"/>
            <a:ext cx="810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4400"/>
              <a:t>Limitations</a:t>
            </a: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457300" y="717425"/>
            <a:ext cx="8249100" cy="861900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1B1B"/>
                </a:solidFill>
                <a:latin typeface="Calibri"/>
                <a:ea typeface="Calibri"/>
                <a:cs typeface="Calibri"/>
                <a:sym typeface="Calibri"/>
              </a:rPr>
              <a:t>Dataset Dependency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conclusion is heavily dependent on MEDIQA-OE dataset. In real-world clinical settings with noisy ASR transcripts, ReAct/Agentic might outperform 1-Shot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457300" y="1727300"/>
            <a:ext cx="8249100" cy="861900"/>
          </a:xfrm>
          <a:prstGeom prst="rect">
            <a:avLst/>
          </a:prstGeom>
          <a:solidFill>
            <a:srgbClr val="FFEDD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A3412"/>
                </a:solidFill>
                <a:latin typeface="Calibri"/>
                <a:ea typeface="Calibri"/>
                <a:cs typeface="Calibri"/>
                <a:sym typeface="Calibri"/>
              </a:rPr>
              <a:t>Implementation Constraints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Agentic workflow implemented within single model, not true multi-agent system. Larger models make Agentic approach computationally expensive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457300" y="2836550"/>
            <a:ext cx="8249100" cy="861900"/>
          </a:xfrm>
          <a:prstGeom prst="rect">
            <a:avLst/>
          </a:prstGeom>
          <a:solidFill>
            <a:srgbClr val="FEF9C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54D0E"/>
                </a:solidFill>
                <a:latin typeface="Calibri"/>
                <a:ea typeface="Calibri"/>
                <a:cs typeface="Calibri"/>
                <a:sym typeface="Calibri"/>
              </a:rPr>
              <a:t>Model Size Issues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models (4B) showed hallucinations and tendency to replicate examples rather than extract new information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457300" y="3941625"/>
            <a:ext cx="8249100" cy="8619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E40AF"/>
                </a:solidFill>
                <a:latin typeface="Calibri"/>
                <a:ea typeface="Calibri"/>
                <a:cs typeface="Calibri"/>
                <a:sym typeface="Calibri"/>
              </a:rPr>
              <a:t>Annotation Quality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Sparse and inconsistent annotations, inter-annotator variability, non-standardized labels, class imbalance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ctrTitle"/>
          </p:nvPr>
        </p:nvSpPr>
        <p:spPr>
          <a:xfrm>
            <a:off x="1319600" y="146423"/>
            <a:ext cx="6858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4400"/>
              <a:t>Conclusion &amp; Key Takeaways</a:t>
            </a:r>
            <a:endParaRPr/>
          </a:p>
        </p:txBody>
      </p:sp>
      <p:sp>
        <p:nvSpPr>
          <p:cNvPr id="250" name="Google Shape;250;p39"/>
          <p:cNvSpPr txBox="1"/>
          <p:nvPr/>
        </p:nvSpPr>
        <p:spPr>
          <a:xfrm>
            <a:off x="457300" y="965275"/>
            <a:ext cx="8249100" cy="18162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E40AF"/>
                </a:solidFill>
                <a:latin typeface="Calibri"/>
                <a:ea typeface="Calibri"/>
                <a:cs typeface="Calibri"/>
                <a:sym typeface="Calibri"/>
              </a:rPr>
              <a:t>Main Findings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manually annotated clinical transcripts, simple 1-Shot prompting is surprisingly effective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reasoning frameworks prone to overthinking and introducing errors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Domain-specific models (MedGemma) significantly outperform base models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4th place in MEDIQA-OE 2025 shared task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457300" y="2866225"/>
            <a:ext cx="8249100" cy="10467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66534"/>
                </a:solidFill>
                <a:latin typeface="Calibri"/>
                <a:ea typeface="Calibri"/>
                <a:cs typeface="Calibri"/>
                <a:sym typeface="Calibri"/>
              </a:rPr>
              <a:t>Critical Lesson for Applied NLP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optimal solution is a function of not just the model's power, but also the characteristics of the data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457200" y="4014950"/>
            <a:ext cx="8249100" cy="1046700"/>
          </a:xfrm>
          <a:prstGeom prst="rect">
            <a:avLst/>
          </a:prstGeom>
          <a:solidFill>
            <a:srgbClr val="F3E8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B21A8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these prompting paradigms on noisier, real-world clinical data to determine if complex reasoning frameworks become more beneficial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/>
        </p:nvSpPr>
        <p:spPr>
          <a:xfrm>
            <a:off x="1005775" y="1431675"/>
            <a:ext cx="6984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2563EB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1079550" y="2807575"/>
            <a:ext cx="6984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59" name="Google Shape;259;p40"/>
          <p:cNvSpPr txBox="1"/>
          <p:nvPr/>
        </p:nvSpPr>
        <p:spPr>
          <a:xfrm>
            <a:off x="1005775" y="3813875"/>
            <a:ext cx="698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EXL Health AI Lab</a:t>
            </a:r>
            <a:endParaRPr/>
          </a:p>
        </p:txBody>
      </p:sp>
      <p:sp>
        <p:nvSpPr>
          <p:cNvPr id="260" name="Google Shape;260;p40"/>
          <p:cNvSpPr txBox="1"/>
          <p:nvPr/>
        </p:nvSpPr>
        <p:spPr>
          <a:xfrm>
            <a:off x="1079550" y="4274125"/>
            <a:ext cx="69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B7280"/>
                </a:solidFill>
                <a:latin typeface="Calibri"/>
                <a:ea typeface="Calibri"/>
                <a:cs typeface="Calibri"/>
                <a:sym typeface="Calibri"/>
              </a:rPr>
              <a:t>MEDIQA-OE 2025 Shared Task</a:t>
            </a:r>
            <a:endParaRPr/>
          </a:p>
        </p:txBody>
      </p:sp>
      <p:sp>
        <p:nvSpPr>
          <p:cNvPr id="261" name="Google Shape;261;p40"/>
          <p:cNvSpPr txBox="1"/>
          <p:nvPr/>
        </p:nvSpPr>
        <p:spPr>
          <a:xfrm>
            <a:off x="2540000" y="5715000"/>
            <a:ext cx="698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B7280"/>
                </a:solidFill>
                <a:latin typeface="Calibri"/>
                <a:ea typeface="Calibri"/>
                <a:cs typeface="Calibri"/>
                <a:sym typeface="Calibri"/>
              </a:rPr>
              <a:t>Prompts and code available in Git repository</a:t>
            </a:r>
            <a:endParaRPr sz="1800">
              <a:solidFill>
                <a:srgbClr val="6B72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63EB"/>
              </a:buClr>
              <a:buSzPts val="4400"/>
              <a:buFont typeface="Calibri"/>
              <a:buNone/>
            </a:pPr>
            <a:r>
              <a:rPr b="1" lang="en" sz="4400">
                <a:solidFill>
                  <a:srgbClr val="2563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EXL Health AI Lab at MEDIQA-OE 2025</a:t>
            </a:r>
            <a:endParaRPr b="1" sz="4400">
              <a:solidFill>
                <a:srgbClr val="2563E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Evaluating Prompting Strategies with MedGemma for Medical Order Extraction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cartoon character in a blue shirt pointing at something (Provided by Tenor)"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575" y="3055200"/>
            <a:ext cx="2088300" cy="208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xel art of a dog waving its paw in the air . (Provided by Tenor)"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00" y="4081225"/>
            <a:ext cx="838200" cy="1062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rown bear and a white bear are dancing with music notes above them (Provided by Tenor)" id="139" name="Google Shape;13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6750" y="-562925"/>
            <a:ext cx="2633051" cy="263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457300" y="1074000"/>
            <a:ext cx="8229600" cy="15699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 spend excessive time on clinical documentation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need: Extract medical orders from conversations automatically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Challenge: Medications, labs, imaging, follow-ups require high accuracy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Real-world difficulty: Long conversations, interruptions, informal language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Goes beyond entity recognition → requires context, negation, relationships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7"/>
          <p:cNvSpPr txBox="1"/>
          <p:nvPr>
            <p:ph type="ctrTitle"/>
          </p:nvPr>
        </p:nvSpPr>
        <p:spPr>
          <a:xfrm>
            <a:off x="457300" y="207650"/>
            <a:ext cx="79632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6" name="Google Shape;146;p27"/>
          <p:cNvCxnSpPr/>
          <p:nvPr/>
        </p:nvCxnSpPr>
        <p:spPr>
          <a:xfrm>
            <a:off x="605950" y="790300"/>
            <a:ext cx="6413100" cy="1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13980000" dist="19050">
              <a:srgbClr val="000000">
                <a:alpha val="78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457300" y="136375"/>
            <a:ext cx="82602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Order Extraction Requirements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430525" y="1592625"/>
            <a:ext cx="6941400" cy="3387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E40A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Type: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category of the order (e.g., Medication, Lab, Imaging, Follow-up)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39950" y="2117400"/>
            <a:ext cx="6407400" cy="3387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specific details of the order (e.g., “Lisinopril 10mg daily”)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457300" y="2642175"/>
            <a:ext cx="6941400" cy="338700"/>
          </a:xfrm>
          <a:prstGeom prst="rect">
            <a:avLst/>
          </a:prstGeom>
          <a:solidFill>
            <a:srgbClr val="FEF9C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clinical justification for the order (e.g., “for high blood pressure”).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39950" y="3089250"/>
            <a:ext cx="6407400" cy="338700"/>
          </a:xfrm>
          <a:prstGeom prst="rect">
            <a:avLst/>
          </a:prstGeom>
          <a:solidFill>
            <a:srgbClr val="F3E8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Provenance:</a:t>
            </a:r>
            <a:r>
              <a:rPr lang="en" sz="1600">
                <a:solidFill>
                  <a:srgbClr val="F3E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Exact transcript portions containing relevant information.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605950" y="1067850"/>
            <a:ext cx="6062400" cy="338700"/>
          </a:xfrm>
          <a:prstGeom prst="rect">
            <a:avLst/>
          </a:prstGeom>
          <a:solidFill>
            <a:srgbClr val="F3E8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SIMORD                       Sources: ACI-Bench + PriMock57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7" name="Google Shape;157;p28"/>
          <p:cNvCxnSpPr/>
          <p:nvPr/>
        </p:nvCxnSpPr>
        <p:spPr>
          <a:xfrm>
            <a:off x="605950" y="790300"/>
            <a:ext cx="6413100" cy="1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13980000" dist="19050">
              <a:srgbClr val="000000">
                <a:alpha val="78000"/>
              </a:srgbClr>
            </a:outerShdw>
          </a:effectLst>
        </p:spPr>
      </p:cxnSp>
      <p:graphicFrame>
        <p:nvGraphicFramePr>
          <p:cNvPr id="158" name="Google Shape;158;p28"/>
          <p:cNvGraphicFramePr/>
          <p:nvPr/>
        </p:nvGraphicFramePr>
        <p:xfrm>
          <a:off x="764925" y="369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{AF09BDB6-A390-4257-B3F7-E1188660070E}</a:tableStyleId>
              </a:tblPr>
              <a:tblGrid>
                <a:gridCol w="922425"/>
                <a:gridCol w="1189525"/>
                <a:gridCol w="1081925"/>
                <a:gridCol w="1038875"/>
                <a:gridCol w="640725"/>
                <a:gridCol w="1146475"/>
                <a:gridCol w="132937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Encounters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Follow-up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Imaging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Medication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Orders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ctrTitle"/>
          </p:nvPr>
        </p:nvSpPr>
        <p:spPr>
          <a:xfrm>
            <a:off x="116400" y="69150"/>
            <a:ext cx="8911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Our Foundation: MedGemma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97075" y="946575"/>
            <a:ext cx="8067000" cy="1816200"/>
          </a:xfrm>
          <a:prstGeom prst="rect">
            <a:avLst/>
          </a:prstGeom>
          <a:solidFill>
            <a:srgbClr val="E0E7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MedGemma: Google's Gemma models pre-trained and fine-tuned on medical literature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Domain-specific tuning for medical terminology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Strong baseline understanding of clinical concepts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Open-source language model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497075" y="3572175"/>
            <a:ext cx="3864600" cy="831000"/>
          </a:xfrm>
          <a:prstGeom prst="rect">
            <a:avLst/>
          </a:prstGeom>
          <a:solidFill>
            <a:srgbClr val="93C5F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MedGemma-4B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Smaller, faster variant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909200" y="3572175"/>
            <a:ext cx="3777600" cy="831000"/>
          </a:xfrm>
          <a:prstGeom prst="rect">
            <a:avLst/>
          </a:prstGeom>
          <a:solidFill>
            <a:srgbClr val="93C5F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MedGemma-27B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Larger, more capable variant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29"/>
          <p:cNvCxnSpPr/>
          <p:nvPr/>
        </p:nvCxnSpPr>
        <p:spPr>
          <a:xfrm>
            <a:off x="497075" y="592500"/>
            <a:ext cx="6413100" cy="1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13980000" dist="19050">
              <a:srgbClr val="000000">
                <a:alpha val="78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496126" y="182300"/>
            <a:ext cx="6235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403CCF"/>
              </a:buClr>
              <a:buSzPts val="2800"/>
              <a:buFont typeface="Libre Baskerville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Prompting Approaches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reencoded.png"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5083" y="3068613"/>
            <a:ext cx="2622724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600800" y="2227050"/>
            <a:ext cx="7372500" cy="6465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1-Shot Prompting: Direct approach with single high-quality example. Model receives conversation transcript and replicates structured JSON output format.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600800" y="3360300"/>
            <a:ext cx="7372500" cy="6465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Framework: Reasoning and Acting paradigm with iterative cycles. Model thinks aloud through Thought-Action-Observation steps with validation constraints.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600800" y="865125"/>
            <a:ext cx="7372500" cy="954300"/>
          </a:xfrm>
          <a:prstGeom prst="rect">
            <a:avLst/>
          </a:prstGeom>
          <a:solidFill>
            <a:srgbClr val="FEF9C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Agentic Workflow: Multi-agent pipeline with specialized roles: Identifier scans transcripts, Mapper pairs orders with reasons, Structurer formats JSON, Validator checks accuracy.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Google Shape;177;p30"/>
          <p:cNvCxnSpPr/>
          <p:nvPr/>
        </p:nvCxnSpPr>
        <p:spPr>
          <a:xfrm>
            <a:off x="572837" y="624737"/>
            <a:ext cx="6413100" cy="1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13980000" dist="19050">
              <a:srgbClr val="000000">
                <a:alpha val="78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ctrTitle"/>
          </p:nvPr>
        </p:nvSpPr>
        <p:spPr>
          <a:xfrm>
            <a:off x="281800" y="69150"/>
            <a:ext cx="8690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400"/>
              <a:t>Approach 1: 1-Shot Prompting</a:t>
            </a:r>
            <a:endParaRPr/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497075" y="1016250"/>
            <a:ext cx="8189700" cy="38481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Simplest and Most Direct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Provide one high-quality 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Append test transcript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Model generates JSON in same format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Clear and concise prompt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Minimizes cognitive load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Powerful in-context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Computationally efficient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ctrTitle"/>
          </p:nvPr>
        </p:nvSpPr>
        <p:spPr>
          <a:xfrm>
            <a:off x="1143000" y="113298"/>
            <a:ext cx="685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4400"/>
              <a:t>Approach 2: ReAct Framework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506625" y="955500"/>
            <a:ext cx="8090400" cy="2124000"/>
          </a:xfrm>
          <a:prstGeom prst="rect">
            <a:avLst/>
          </a:prstGeom>
          <a:solidFill>
            <a:srgbClr val="FFEDD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Reasoning and Acting Paradigm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Cycle: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Thought: Analyzes physician's turns to detect orders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Action: Generates candidate extractions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Observation: Validates, enforces constraints, repeats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Improve accuracy through explicit reasoning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2" title="Untitled Diagr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726" y="3376800"/>
            <a:ext cx="4720901" cy="17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ctrTitle"/>
          </p:nvPr>
        </p:nvSpPr>
        <p:spPr>
          <a:xfrm>
            <a:off x="944325" y="150125"/>
            <a:ext cx="73548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4400"/>
              <a:t>Approach 3: Agentic Workflow</a:t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497075" y="1391550"/>
            <a:ext cx="8189700" cy="461700"/>
          </a:xfrm>
          <a:prstGeom prst="rect">
            <a:avLst/>
          </a:prstGeom>
          <a:solidFill>
            <a:srgbClr val="F3E8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Multi-Agent Pipeline</a:t>
            </a:r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497100" y="2302750"/>
            <a:ext cx="81897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1: Identifier - Scans transcript, outputs raw list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497100" y="2935225"/>
            <a:ext cx="81897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2: Mapper - Creates pairings between orders and reasons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497100" y="3567700"/>
            <a:ext cx="81897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3: Structurer - Formats into final JSON structure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497100" y="4200175"/>
            <a:ext cx="8189700" cy="33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4: Validator - Final check to correct errors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