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68" r:id="rId8"/>
    <p:sldId id="272" r:id="rId9"/>
    <p:sldId id="275" r:id="rId10"/>
    <p:sldId id="276" r:id="rId11"/>
    <p:sldId id="277" r:id="rId12"/>
    <p:sldId id="287" r:id="rId13"/>
    <p:sldId id="278" r:id="rId14"/>
    <p:sldId id="266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E"/>
    <a:srgbClr val="FCE0FC"/>
    <a:srgbClr val="FACAFA"/>
    <a:srgbClr val="F2F2F2"/>
    <a:srgbClr val="1FF156"/>
    <a:srgbClr val="57F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D09-4C2B-46B7-ACAE-E6F571BB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D4D04-CEFD-4143-B6CF-730EDB2E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C119-4516-4D77-85A9-F73F230D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4B98-F812-4831-8B67-6BC2543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8171-8643-4A0C-9A34-62DC33A9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9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39FC-ED0A-433D-86BD-DDE4E76E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3298-595B-4E71-B249-4BB9AF85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8035C-B82C-4A50-BAC5-42D1CAA8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25A5-8810-400C-8104-B8581CA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8F64-384E-4A57-8567-1266100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2FD70-0D0D-41F5-BA13-94D466BAC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FCF09-7AAF-42A3-AF21-6D2BE165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D873-71A0-49A2-BCC9-86D7A15B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FFB6-0DFA-4214-B54D-3F9BE05B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4470-02DE-460F-923E-9C77C37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805E-4AFF-4CFB-A8F2-E1E19B3B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C7E5-4D4E-4E6A-B549-DD37730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09F8-13BE-4F4E-904C-BD09491B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CF38-957D-4044-929B-54C1952D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8A9B-DBD4-4959-96C1-E6F1DF8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DF9-61AC-42BD-89A5-C565CC4E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E5D5-EDBD-4846-9ED5-2DE0DB63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E1EC-9216-4BCA-A5D2-964DFCA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731E-89B2-4028-B964-341CB7BD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9E73-82BA-4DEC-A12E-341000BF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8450-B18A-462C-A598-DE3C4952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3B83-8BD4-41F4-BDE6-077DEA192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65C12-8716-4EA8-8399-E1BC25CA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95F02-8FCB-4BCC-829F-E5A2575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10473-B3DD-4B22-9055-A93DFE99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D6CE-4056-4426-B284-4BF883A8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EC60-484E-4930-B07D-7F98F55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ECD9-89E6-4CBA-B380-552A06D6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079D-6B56-41D3-B20A-CD068E229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4AA98-55C2-4D37-B0A7-C37538E0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00A37-CEE4-47B2-9289-789A9C9C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C91B-0142-4818-96E5-0D58CF82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9652-E70E-4A13-B37C-50E1EF1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47991-18B0-457B-98F3-7C63BCB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3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FD6D-B266-42F5-AD6A-2AD4D9AB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7A19A-794F-4DA2-B851-4EF4BB56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D10F7-DF65-4433-BD1E-C9FB852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748D0-FABC-426C-9AD0-A3F27AD2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434E8-817E-4570-AED3-6AEC35AD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6338F-E83D-46D7-958B-196E2E6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D5EA-DC95-4C0E-A9EC-99612080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8D53-448E-4BDA-9A11-2AF428A8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7354-BDC7-46BC-A3BF-7017ABFE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A7D3C-D110-4A24-BBC1-1CC255653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EA5D-CF88-43C5-8B1D-875386DE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5CB1-A46B-4925-9593-AC056DAF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C1F2-F27C-43B8-B270-4BD1EA7C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5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F6BB-0207-4837-BCB0-C4AC8EE6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2D2DF-00FE-4AEB-9BF1-7202C66E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1914-CBAB-4250-8E84-E28955F6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2A788-78A2-4DD1-AB5A-3A1DC420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D9A7-86A5-422F-9933-83AFB775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76580-8DB1-4438-AF62-FD7EA7B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A9B2F-C8C5-4399-950B-0A44272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B5-213B-4DAA-8413-1351B4B8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C882-8687-4D74-8696-2C4A9DE2E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84DB-F97C-4AE8-BE5E-151C0F7AEAC8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4DF7-4B76-4F1A-A1A0-54C0DB13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32A5-51E2-41A4-936B-7C7BB7B51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4A2E-4932-479A-8FDC-D764E2BD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3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84D584-39F5-43F4-A738-A7812410907B}"/>
              </a:ext>
            </a:extLst>
          </p:cNvPr>
          <p:cNvSpPr/>
          <p:nvPr/>
        </p:nvSpPr>
        <p:spPr>
          <a:xfrm>
            <a:off x="401345" y="1819373"/>
            <a:ext cx="8399281" cy="2734572"/>
          </a:xfrm>
          <a:custGeom>
            <a:avLst/>
            <a:gdLst>
              <a:gd name="connsiteX0" fmla="*/ 0 w 8065940"/>
              <a:gd name="connsiteY0" fmla="*/ 454200 h 2725145"/>
              <a:gd name="connsiteX1" fmla="*/ 454200 w 8065940"/>
              <a:gd name="connsiteY1" fmla="*/ 0 h 2725145"/>
              <a:gd name="connsiteX2" fmla="*/ 7611740 w 8065940"/>
              <a:gd name="connsiteY2" fmla="*/ 0 h 2725145"/>
              <a:gd name="connsiteX3" fmla="*/ 8065940 w 8065940"/>
              <a:gd name="connsiteY3" fmla="*/ 454200 h 2725145"/>
              <a:gd name="connsiteX4" fmla="*/ 8065940 w 8065940"/>
              <a:gd name="connsiteY4" fmla="*/ 2270945 h 2725145"/>
              <a:gd name="connsiteX5" fmla="*/ 7611740 w 8065940"/>
              <a:gd name="connsiteY5" fmla="*/ 2725145 h 2725145"/>
              <a:gd name="connsiteX6" fmla="*/ 454200 w 8065940"/>
              <a:gd name="connsiteY6" fmla="*/ 2725145 h 2725145"/>
              <a:gd name="connsiteX7" fmla="*/ 0 w 8065940"/>
              <a:gd name="connsiteY7" fmla="*/ 2270945 h 2725145"/>
              <a:gd name="connsiteX8" fmla="*/ 0 w 8065940"/>
              <a:gd name="connsiteY8" fmla="*/ 454200 h 2725145"/>
              <a:gd name="connsiteX0" fmla="*/ 0 w 8065940"/>
              <a:gd name="connsiteY0" fmla="*/ 463627 h 2734572"/>
              <a:gd name="connsiteX1" fmla="*/ 454200 w 8065940"/>
              <a:gd name="connsiteY1" fmla="*/ 9427 h 2734572"/>
              <a:gd name="connsiteX2" fmla="*/ 1683994 w 8065940"/>
              <a:gd name="connsiteY2" fmla="*/ 0 h 2734572"/>
              <a:gd name="connsiteX3" fmla="*/ 7611740 w 8065940"/>
              <a:gd name="connsiteY3" fmla="*/ 9427 h 2734572"/>
              <a:gd name="connsiteX4" fmla="*/ 8065940 w 8065940"/>
              <a:gd name="connsiteY4" fmla="*/ 463627 h 2734572"/>
              <a:gd name="connsiteX5" fmla="*/ 8065940 w 8065940"/>
              <a:gd name="connsiteY5" fmla="*/ 2280372 h 2734572"/>
              <a:gd name="connsiteX6" fmla="*/ 7611740 w 8065940"/>
              <a:gd name="connsiteY6" fmla="*/ 2734572 h 2734572"/>
              <a:gd name="connsiteX7" fmla="*/ 454200 w 8065940"/>
              <a:gd name="connsiteY7" fmla="*/ 2734572 h 2734572"/>
              <a:gd name="connsiteX8" fmla="*/ 0 w 8065940"/>
              <a:gd name="connsiteY8" fmla="*/ 2280372 h 2734572"/>
              <a:gd name="connsiteX9" fmla="*/ 0 w 8065940"/>
              <a:gd name="connsiteY9" fmla="*/ 463627 h 273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5940" h="2734572">
                <a:moveTo>
                  <a:pt x="0" y="463627"/>
                </a:moveTo>
                <a:cubicBezTo>
                  <a:pt x="0" y="212779"/>
                  <a:pt x="203352" y="9427"/>
                  <a:pt x="454200" y="9427"/>
                </a:cubicBezTo>
                <a:lnTo>
                  <a:pt x="1683994" y="0"/>
                </a:lnTo>
                <a:lnTo>
                  <a:pt x="7611740" y="9427"/>
                </a:lnTo>
                <a:cubicBezTo>
                  <a:pt x="7862588" y="9427"/>
                  <a:pt x="8065940" y="212779"/>
                  <a:pt x="8065940" y="463627"/>
                </a:cubicBezTo>
                <a:lnTo>
                  <a:pt x="8065940" y="2280372"/>
                </a:lnTo>
                <a:cubicBezTo>
                  <a:pt x="8065940" y="2531220"/>
                  <a:pt x="7862588" y="2734572"/>
                  <a:pt x="7611740" y="2734572"/>
                </a:cubicBezTo>
                <a:lnTo>
                  <a:pt x="454200" y="2734572"/>
                </a:lnTo>
                <a:cubicBezTo>
                  <a:pt x="203352" y="2734572"/>
                  <a:pt x="0" y="2531220"/>
                  <a:pt x="0" y="2280372"/>
                </a:cubicBezTo>
                <a:lnTo>
                  <a:pt x="0" y="46362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B816B-6A0E-443C-97DD-3766FA82C852}"/>
              </a:ext>
            </a:extLst>
          </p:cNvPr>
          <p:cNvSpPr txBox="1"/>
          <p:nvPr/>
        </p:nvSpPr>
        <p:spPr>
          <a:xfrm>
            <a:off x="635000" y="1905000"/>
            <a:ext cx="787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dirty="0"/>
              <a:t>EXL Health AI Lab at MEDIQA-WV 2025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26A6-AE2F-4CB5-83BE-98809887A543}"/>
              </a:ext>
            </a:extLst>
          </p:cNvPr>
          <p:cNvSpPr txBox="1"/>
          <p:nvPr/>
        </p:nvSpPr>
        <p:spPr>
          <a:xfrm>
            <a:off x="635000" y="3048000"/>
            <a:ext cx="787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63EB"/>
                </a:solidFill>
              </a:rPr>
              <a:t>Mined Prompting and Metadata-Guided Generation for Wound Care Visual Question Answering</a:t>
            </a:r>
            <a:endParaRPr lang="en-IN" sz="2400" b="1" dirty="0">
              <a:solidFill>
                <a:srgbClr val="2563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32655-6E2F-45BD-97E8-1AD048E978FF}"/>
              </a:ext>
            </a:extLst>
          </p:cNvPr>
          <p:cNvSpPr txBox="1"/>
          <p:nvPr/>
        </p:nvSpPr>
        <p:spPr>
          <a:xfrm>
            <a:off x="488986" y="4000097"/>
            <a:ext cx="787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400" dirty="0"/>
              <a:t>Durgapraveen, </a:t>
            </a:r>
            <a:r>
              <a:rPr lang="en-IN" sz="1400" dirty="0" err="1"/>
              <a:t>SornaRaj</a:t>
            </a:r>
            <a:r>
              <a:rPr lang="en-IN" sz="1400" dirty="0"/>
              <a:t>, </a:t>
            </a:r>
            <a:r>
              <a:rPr lang="en-IN" sz="1400" dirty="0" err="1"/>
              <a:t>Abhinand</a:t>
            </a:r>
            <a:r>
              <a:rPr lang="en-IN" sz="1400" dirty="0"/>
              <a:t>, Sriram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ECCCD-219D-4D06-B768-7311418A1F3B}"/>
              </a:ext>
            </a:extLst>
          </p:cNvPr>
          <p:cNvCxnSpPr/>
          <p:nvPr/>
        </p:nvCxnSpPr>
        <p:spPr>
          <a:xfrm>
            <a:off x="838986" y="2696066"/>
            <a:ext cx="7524000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1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Evaluation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916014"/>
            <a:ext cx="8097625" cy="457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09274A-9CF4-413B-B859-EEC300719255}"/>
              </a:ext>
            </a:extLst>
          </p:cNvPr>
          <p:cNvGrpSpPr/>
          <p:nvPr/>
        </p:nvGrpSpPr>
        <p:grpSpPr>
          <a:xfrm>
            <a:off x="1036948" y="1734532"/>
            <a:ext cx="7645140" cy="2064470"/>
            <a:chOff x="1036948" y="1734532"/>
            <a:chExt cx="7645140" cy="2064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E81089-9F4C-4C50-A373-C7B1952A10F7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04685E-AE6A-49A5-9AB4-7F7611963C5A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The Inbox Burden Crisis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DE194F-B4DB-4925-9152-BDD75E901F23}"/>
              </a:ext>
            </a:extLst>
          </p:cNvPr>
          <p:cNvGrpSpPr/>
          <p:nvPr/>
        </p:nvGrpSpPr>
        <p:grpSpPr>
          <a:xfrm>
            <a:off x="1036948" y="4177645"/>
            <a:ext cx="7645140" cy="2064470"/>
            <a:chOff x="1036948" y="1734532"/>
            <a:chExt cx="7645140" cy="2064470"/>
          </a:xfrm>
          <a:solidFill>
            <a:schemeClr val="bg2">
              <a:lumMod val="9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3D46A1-A4BB-432F-B589-D346712D81BA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982CD-C5F1-4404-A191-A3ED24F49DCB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58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Main Results: Performance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916014"/>
            <a:ext cx="8097625" cy="457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DE194F-B4DB-4925-9152-BDD75E901F23}"/>
              </a:ext>
            </a:extLst>
          </p:cNvPr>
          <p:cNvGrpSpPr/>
          <p:nvPr/>
        </p:nvGrpSpPr>
        <p:grpSpPr>
          <a:xfrm>
            <a:off x="749429" y="5941986"/>
            <a:ext cx="7645139" cy="501036"/>
            <a:chOff x="1036948" y="1734532"/>
            <a:chExt cx="7645139" cy="2064470"/>
          </a:xfrm>
          <a:solidFill>
            <a:schemeClr val="bg2">
              <a:lumMod val="9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3D46A1-A4BB-432F-B589-D346712D81BA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11864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982CD-C5F1-4404-A191-A3ED24F49DCB}"/>
                </a:ext>
              </a:extLst>
            </p:cNvPr>
            <p:cNvSpPr/>
            <p:nvPr/>
          </p:nvSpPr>
          <p:spPr>
            <a:xfrm>
              <a:off x="1113933" y="1734532"/>
              <a:ext cx="7568154" cy="2064470"/>
            </a:xfrm>
            <a:prstGeom prst="roundRect">
              <a:avLst>
                <a:gd name="adj" fmla="val 11864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</a:rPr>
                <a:t>Competition Result: 1st Place - InternVL3-38B with mined few-shot (25 samples)</a:t>
              </a:r>
              <a:endParaRPr lang="en-IN" sz="16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B1B5C4-571E-4261-9921-1BEDE0B8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6705"/>
              </p:ext>
            </p:extLst>
          </p:nvPr>
        </p:nvGraphicFramePr>
        <p:xfrm>
          <a:off x="492812" y="1201956"/>
          <a:ext cx="8128000" cy="45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9492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8241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2627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648743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InternVL3-38B (25-shot)</a:t>
                      </a:r>
                    </a:p>
                  </a:txBody>
                  <a:tcPr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MedGemma-27B (5-shot)</a:t>
                      </a:r>
                    </a:p>
                  </a:txBody>
                  <a:tcPr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Metadata Study</a:t>
                      </a:r>
                    </a:p>
                  </a:txBody>
                  <a:tcPr anchor="ctr">
                    <a:solidFill>
                      <a:srgbClr val="433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3277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err="1"/>
                        <a:t>deltaBLEU</a:t>
                      </a:r>
                      <a:endParaRPr lang="en-IN" sz="1400" b="1" dirty="0"/>
                    </a:p>
                  </a:txBody>
                  <a:tcPr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9.9152</a:t>
                      </a:r>
                    </a:p>
                  </a:txBody>
                  <a:tcPr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15803D"/>
                          </a:solidFill>
                        </a:rPr>
                        <a:t>13.0379</a:t>
                      </a:r>
                    </a:p>
                  </a:txBody>
                  <a:tcPr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5.7015</a:t>
                      </a:r>
                    </a:p>
                  </a:txBody>
                  <a:tcPr anchor="ctr">
                    <a:solidFill>
                      <a:srgbClr val="FE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1955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ROUGE-1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0.7909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0.7118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15803D"/>
                          </a:solidFill>
                        </a:rPr>
                        <a:t>0.8100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4585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ROUGE-2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15803D"/>
                          </a:solidFill>
                        </a:rPr>
                        <a:t>0.5613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0.5128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0.5361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6813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ROUGE-L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15803D"/>
                          </a:solidFill>
                        </a:rPr>
                        <a:t>0.4561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0.4517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57509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BERTScore</a:t>
                      </a:r>
                      <a:r>
                        <a:rPr lang="en-IN" sz="1400" dirty="0"/>
                        <a:t> Mean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0.6218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0.6188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15803D"/>
                          </a:solidFill>
                        </a:rPr>
                        <a:t>0.6228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5134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/>
                        <a:t>BERTScore</a:t>
                      </a:r>
                      <a:r>
                        <a:rPr lang="en-IN" sz="1400" dirty="0"/>
                        <a:t>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15803D"/>
                          </a:solidFill>
                        </a:rPr>
                        <a:t>0.6743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094092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DeepSeekV3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15803D"/>
                          </a:solidFill>
                        </a:rPr>
                        <a:t>0.6823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0.6349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0.6070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1877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Gemini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15803D"/>
                          </a:solidFill>
                        </a:rPr>
                        <a:t>0.6452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0.5914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0.6290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7047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GPT-4o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15803D"/>
                          </a:solidFill>
                        </a:rPr>
                        <a:t>0.7151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0.6290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0.6667</a:t>
                      </a:r>
                    </a:p>
                  </a:txBody>
                  <a:tcPr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6703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Human Average</a:t>
                      </a:r>
                    </a:p>
                  </a:txBody>
                  <a:tcPr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15803D"/>
                          </a:solidFill>
                        </a:rPr>
                        <a:t>0.4730</a:t>
                      </a:r>
                    </a:p>
                  </a:txBody>
                  <a:tcPr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0.4575</a:t>
                      </a:r>
                    </a:p>
                  </a:txBody>
                  <a:tcPr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0.4505</a:t>
                      </a:r>
                    </a:p>
                  </a:txBody>
                  <a:tcPr anchor="ctr">
                    <a:solidFill>
                      <a:srgbClr val="DB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2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Aggregate Metrics </a:t>
            </a:r>
            <a:r>
              <a:rPr lang="en-IN" b="1" dirty="0" err="1">
                <a:latin typeface="+mn-lt"/>
              </a:rPr>
              <a:t>Comparsion</a:t>
            </a:r>
            <a:endParaRPr lang="en-IN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916014"/>
            <a:ext cx="8097625" cy="457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DE194F-B4DB-4925-9152-BDD75E901F23}"/>
              </a:ext>
            </a:extLst>
          </p:cNvPr>
          <p:cNvGrpSpPr/>
          <p:nvPr/>
        </p:nvGrpSpPr>
        <p:grpSpPr>
          <a:xfrm>
            <a:off x="628650" y="3030461"/>
            <a:ext cx="7645139" cy="501036"/>
            <a:chOff x="1036948" y="1734532"/>
            <a:chExt cx="7645139" cy="2064470"/>
          </a:xfrm>
          <a:solidFill>
            <a:schemeClr val="bg2">
              <a:lumMod val="9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3D46A1-A4BB-432F-B589-D346712D81BA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11864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982CD-C5F1-4404-A191-A3ED24F49DCB}"/>
                </a:ext>
              </a:extLst>
            </p:cNvPr>
            <p:cNvSpPr/>
            <p:nvPr/>
          </p:nvSpPr>
          <p:spPr>
            <a:xfrm>
              <a:off x="1113933" y="1734532"/>
              <a:ext cx="7568154" cy="2064470"/>
            </a:xfrm>
            <a:prstGeom prst="roundRect">
              <a:avLst>
                <a:gd name="adj" fmla="val 11864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rgbClr val="000000"/>
                  </a:solidFill>
                </a:rPr>
                <a:t>Note: LLM as Judge = Average of DeepSeekV3, GPT-4o and Gemini scores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B1B5C4-571E-4261-9921-1BEDE0B8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45766"/>
              </p:ext>
            </p:extLst>
          </p:nvPr>
        </p:nvGraphicFramePr>
        <p:xfrm>
          <a:off x="492812" y="1201956"/>
          <a:ext cx="8329994" cy="16163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3994">
                  <a:extLst>
                    <a:ext uri="{9D8B030D-6E8A-4147-A177-3AD203B41FA5}">
                      <a16:colId xmlns:a16="http://schemas.microsoft.com/office/drawing/2014/main" val="1249492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8241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2627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648743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Model</a:t>
                      </a:r>
                      <a:endParaRPr lang="en-IN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LLM as Judge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BERT Score </a:t>
                      </a:r>
                      <a:r>
                        <a:rPr lang="en-IN" sz="1400" b="1" dirty="0" err="1">
                          <a:solidFill>
                            <a:srgbClr val="FFFFFF"/>
                          </a:solidFill>
                        </a:rPr>
                        <a:t>Avg</a:t>
                      </a:r>
                      <a:endParaRPr lang="en-IN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ROUGE </a:t>
                      </a:r>
                      <a:r>
                        <a:rPr lang="en-IN" sz="1400" b="1" dirty="0" err="1">
                          <a:solidFill>
                            <a:srgbClr val="FFFFFF"/>
                          </a:solidFill>
                        </a:rPr>
                        <a:t>Avg</a:t>
                      </a:r>
                      <a:endParaRPr lang="en-IN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3277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InternVL3-38B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00B050"/>
                          </a:solidFill>
                        </a:rPr>
                        <a:t>0.6808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0.6454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0.5661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61955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MedGemma-27B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0070C0"/>
                          </a:solidFill>
                        </a:rPr>
                        <a:t>0.6465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0.5334</a:t>
                      </a:r>
                      <a:endParaRPr lang="en-IN" sz="1400" dirty="0">
                        <a:solidFill>
                          <a:srgbClr val="15803D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4585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Metadata MedGemma-27B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0.6342</a:t>
                      </a:r>
                      <a:endParaRPr lang="en-IN" sz="1400" dirty="0">
                        <a:solidFill>
                          <a:srgbClr val="15803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0.6399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7030A0"/>
                          </a:solidFill>
                        </a:rPr>
                        <a:t>0.5642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86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B1BFB-0C87-4A55-9EC3-ADDE0196E0C7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Key Findings: Performance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F2483-233F-4C42-A76A-9830B37A4480}"/>
              </a:ext>
            </a:extLst>
          </p:cNvPr>
          <p:cNvSpPr/>
          <p:nvPr/>
        </p:nvSpPr>
        <p:spPr>
          <a:xfrm>
            <a:off x="508000" y="1016000"/>
            <a:ext cx="8128000" cy="1397000"/>
          </a:xfrm>
          <a:prstGeom prst="rect">
            <a:avLst/>
          </a:prstGeom>
          <a:solidFill>
            <a:srgbClr val="EFF6FF"/>
          </a:solidFill>
          <a:ln w="50800">
            <a:solidFill>
              <a:srgbClr val="3B8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1D4ED8"/>
                </a:solidFill>
              </a:rPr>
              <a:t>MedGemma-27B (Few-Shot)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• Highest </a:t>
            </a:r>
            <a:r>
              <a:rPr lang="en-US" sz="1600" dirty="0" err="1">
                <a:solidFill>
                  <a:schemeClr val="tx1"/>
                </a:solidFill>
              </a:rPr>
              <a:t>deltaBLEU</a:t>
            </a:r>
            <a:r>
              <a:rPr lang="en-US" sz="1600" dirty="0">
                <a:solidFill>
                  <a:schemeClr val="tx1"/>
                </a:solidFill>
              </a:rPr>
              <a:t> (13.04) - 131% improvement over metadata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• Domain-specific medical training shows clear advantage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• Excels in lexical similarity to reference answers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72971-16FE-4025-ADDA-866DC0663D5B}"/>
              </a:ext>
            </a:extLst>
          </p:cNvPr>
          <p:cNvSpPr/>
          <p:nvPr/>
        </p:nvSpPr>
        <p:spPr>
          <a:xfrm>
            <a:off x="508000" y="2667000"/>
            <a:ext cx="8128000" cy="1397000"/>
          </a:xfrm>
          <a:prstGeom prst="rect">
            <a:avLst/>
          </a:prstGeom>
          <a:solidFill>
            <a:srgbClr val="FAF5FF"/>
          </a:solidFill>
          <a:ln w="50800">
            <a:solidFill>
              <a:srgbClr val="933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7E22CE"/>
                </a:solidFill>
              </a:rPr>
              <a:t>InternVL3-38B (25-Shot)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• Best LLM-as-Judge scores (0.6808)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Superior clinical coherence despite moderate </a:t>
            </a:r>
            <a:r>
              <a:rPr lang="en-IN" sz="1600" dirty="0" err="1">
                <a:solidFill>
                  <a:schemeClr val="tx1"/>
                </a:solidFill>
              </a:rPr>
              <a:t>deltaBLEU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• Larger context (25 examples) enables better pattern recognition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61C64-2699-4765-8AA4-369CAF6556AD}"/>
              </a:ext>
            </a:extLst>
          </p:cNvPr>
          <p:cNvSpPr/>
          <p:nvPr/>
        </p:nvSpPr>
        <p:spPr>
          <a:xfrm>
            <a:off x="508000" y="4318000"/>
            <a:ext cx="8128000" cy="1397000"/>
          </a:xfrm>
          <a:prstGeom prst="rect">
            <a:avLst/>
          </a:prstGeom>
          <a:solidFill>
            <a:srgbClr val="F0FDF4"/>
          </a:solidFill>
          <a:ln w="50800">
            <a:solidFill>
              <a:srgbClr val="22C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15803D"/>
                </a:solidFill>
              </a:rPr>
              <a:t>Metadata Approach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• Lowest </a:t>
            </a:r>
            <a:r>
              <a:rPr lang="en-US" sz="1600" dirty="0" err="1">
                <a:solidFill>
                  <a:schemeClr val="tx1"/>
                </a:solidFill>
              </a:rPr>
              <a:t>deltaBLEU</a:t>
            </a:r>
            <a:r>
              <a:rPr lang="en-US" sz="1600" dirty="0">
                <a:solidFill>
                  <a:schemeClr val="tx1"/>
                </a:solidFill>
              </a:rPr>
              <a:t> but competitive semantic scores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• More clinically cautious responses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• Trade-off: lexical similarity vs. clinical appropriateness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1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0F645A-7751-474B-AE5B-E569F5029381}"/>
              </a:ext>
            </a:extLst>
          </p:cNvPr>
          <p:cNvGrpSpPr/>
          <p:nvPr/>
        </p:nvGrpSpPr>
        <p:grpSpPr>
          <a:xfrm>
            <a:off x="740003" y="386499"/>
            <a:ext cx="7663993" cy="2064470"/>
            <a:chOff x="1036948" y="1734532"/>
            <a:chExt cx="7663993" cy="206447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FEE5E79-E4FD-4042-BE0F-5A036AC2B6F7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A17998-5B03-430D-AE4C-27D506A4EFA5}"/>
                </a:ext>
              </a:extLst>
            </p:cNvPr>
            <p:cNvSpPr/>
            <p:nvPr/>
          </p:nvSpPr>
          <p:spPr>
            <a:xfrm>
              <a:off x="1132787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The Inbox Burden Crisis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• Rapid expansion of asynchronous remote care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Overwhelming volume of patient queries with images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Providers facing burnout and delayed response times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Need for AI systems to assist clinicians </a:t>
              </a:r>
              <a:r>
                <a:rPr lang="en-US" dirty="0" err="1">
                  <a:solidFill>
                    <a:schemeClr val="tx1"/>
                  </a:solidFill>
                </a:rPr>
                <a:t>efficientlya</a:t>
              </a:r>
              <a:endParaRPr lang="en-IN" dirty="0">
                <a:solidFill>
                  <a:schemeClr val="tx1"/>
                </a:solidFill>
              </a:endParaRPr>
            </a:p>
            <a:p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9C214-2EE2-4CD7-9008-F0D72D8C2B8B}"/>
              </a:ext>
            </a:extLst>
          </p:cNvPr>
          <p:cNvGrpSpPr/>
          <p:nvPr/>
        </p:nvGrpSpPr>
        <p:grpSpPr>
          <a:xfrm>
            <a:off x="740002" y="2716490"/>
            <a:ext cx="7645140" cy="2064470"/>
            <a:chOff x="1036948" y="1734532"/>
            <a:chExt cx="7645140" cy="2064470"/>
          </a:xfrm>
          <a:solidFill>
            <a:schemeClr val="bg2">
              <a:lumMod val="9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220B72-D3A4-4F8F-BBE4-FB00CE2F2C74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4A7949-83CD-471D-A598-51E2D960517F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D76F8-AE82-4B47-99D3-71FDE1BACDA7}"/>
              </a:ext>
            </a:extLst>
          </p:cNvPr>
          <p:cNvGrpSpPr/>
          <p:nvPr/>
        </p:nvGrpSpPr>
        <p:grpSpPr>
          <a:xfrm>
            <a:off x="758857" y="5618373"/>
            <a:ext cx="7645139" cy="623740"/>
            <a:chOff x="1036949" y="1734529"/>
            <a:chExt cx="7645139" cy="2064473"/>
          </a:xfrm>
          <a:solidFill>
            <a:schemeClr val="bg2">
              <a:lumMod val="9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054E52-B524-4DD3-BAF4-DEE05E823D1F}"/>
                </a:ext>
              </a:extLst>
            </p:cNvPr>
            <p:cNvSpPr/>
            <p:nvPr/>
          </p:nvSpPr>
          <p:spPr>
            <a:xfrm>
              <a:off x="1036949" y="1734529"/>
              <a:ext cx="7645139" cy="2064470"/>
            </a:xfrm>
            <a:prstGeom prst="roundRect">
              <a:avLst>
                <a:gd name="adj" fmla="val 1794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C6D285-4367-4CB3-B179-D6BE57896F86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13406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5F5B8-D74F-42DD-8F9F-50320159218D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MEDIQA-WV 2025 Shared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EC030-E356-4DE9-AA51-5F6BDDC5FA12}"/>
              </a:ext>
            </a:extLst>
          </p:cNvPr>
          <p:cNvSpPr/>
          <p:nvPr/>
        </p:nvSpPr>
        <p:spPr>
          <a:xfrm>
            <a:off x="508000" y="1016000"/>
            <a:ext cx="8128000" cy="1778000"/>
          </a:xfrm>
          <a:prstGeom prst="rect">
            <a:avLst/>
          </a:prstGeom>
          <a:solidFill>
            <a:srgbClr val="F0F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Dataset: WoundcareVQA</a:t>
            </a:r>
          </a:p>
          <a:p>
            <a:pPr algn="ctr"/>
            <a:endParaRPr lang="en-US"/>
          </a:p>
          <a:p>
            <a:pPr algn="ctr"/>
            <a:r>
              <a:rPr lang="en-US"/>
              <a:t>• ~500 multilingual queries (English &amp; Chinese)</a:t>
            </a:r>
          </a:p>
          <a:p>
            <a:pPr algn="ctr"/>
            <a:r>
              <a:rPr lang="en-US"/>
              <a:t>• Each paired with 1-2 wound images</a:t>
            </a:r>
          </a:p>
          <a:p>
            <a:pPr algn="ctr"/>
            <a:r>
              <a:rPr lang="en-US"/>
              <a:t>• Multiple expert-authored responses</a:t>
            </a:r>
          </a:p>
          <a:p>
            <a:pPr algn="ctr"/>
            <a:r>
              <a:rPr lang="en-US"/>
              <a:t>• Rich structured metadata annotations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BBEF3-A1AD-4580-BDA2-D77DB62AFF96}"/>
              </a:ext>
            </a:extLst>
          </p:cNvPr>
          <p:cNvSpPr/>
          <p:nvPr/>
        </p:nvSpPr>
        <p:spPr>
          <a:xfrm>
            <a:off x="508000" y="3048000"/>
            <a:ext cx="8128000" cy="2286000"/>
          </a:xfrm>
          <a:prstGeom prst="rect">
            <a:avLst/>
          </a:prstGeom>
          <a:solidFill>
            <a:srgbClr val="FAF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Key Metadata Attributes</a:t>
            </a:r>
          </a:p>
          <a:p>
            <a:pPr algn="ctr"/>
            <a:endParaRPr lang="en-US"/>
          </a:p>
          <a:p>
            <a:pPr algn="ctr"/>
            <a:r>
              <a:rPr lang="en-US"/>
              <a:t>• Anatomic Location	• Wound Type</a:t>
            </a:r>
          </a:p>
          <a:p>
            <a:pPr algn="ctr"/>
            <a:r>
              <a:rPr lang="en-US"/>
              <a:t>• Wound Thickness	• Tissue Color</a:t>
            </a:r>
          </a:p>
          <a:p>
            <a:pPr algn="ctr"/>
            <a:r>
              <a:rPr lang="en-US"/>
              <a:t>• Drainage Type	• Drainage Amount</a:t>
            </a:r>
          </a:p>
          <a:p>
            <a:pPr algn="ctr"/>
            <a:r>
              <a:rPr lang="en-US"/>
              <a:t>• Signs of Infection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5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D7C92-65AA-41DC-B177-7874D553EEB6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Dataset Statistics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71163-6052-4049-B5F2-A136DABB2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33810"/>
              </p:ext>
            </p:extLst>
          </p:nvPr>
        </p:nvGraphicFramePr>
        <p:xfrm>
          <a:off x="762000" y="1016000"/>
          <a:ext cx="76199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10819385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32068024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31318579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17039068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65794971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20350071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56940797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Split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Cases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Images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Responses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Resp/Case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Avg Query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Avg Response</a:t>
                      </a:r>
                    </a:p>
                  </a:txBody>
                  <a:tcPr>
                    <a:solidFill>
                      <a:srgbClr val="256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596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44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29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015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47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36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8429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47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2BBAC-DC09-4F94-8481-C06987537F5E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 dirty="0"/>
              <a:t>Central Hypothesis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75351E-498D-411A-9A6A-9BC17B34AE2A}"/>
              </a:ext>
            </a:extLst>
          </p:cNvPr>
          <p:cNvSpPr/>
          <p:nvPr/>
        </p:nvSpPr>
        <p:spPr>
          <a:xfrm>
            <a:off x="1016000" y="1016000"/>
            <a:ext cx="7112000" cy="1016000"/>
          </a:xfrm>
          <a:prstGeom prst="rect">
            <a:avLst/>
          </a:prstGeom>
          <a:solidFill>
            <a:srgbClr val="FEFCE8"/>
          </a:solidFill>
          <a:ln w="50800">
            <a:solidFill>
              <a:srgbClr val="EAB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Generic vision-language models lack domain-specific grounding for wound care</a:t>
            </a:r>
            <a:endParaRPr lang="en-IN" sz="2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18378-E84E-44AB-BC94-2B8C6FD53865}"/>
              </a:ext>
            </a:extLst>
          </p:cNvPr>
          <p:cNvSpPr/>
          <p:nvPr/>
        </p:nvSpPr>
        <p:spPr>
          <a:xfrm>
            <a:off x="725864" y="2286000"/>
            <a:ext cx="7786540" cy="3219254"/>
          </a:xfrm>
          <a:prstGeom prst="rect">
            <a:avLst/>
          </a:prstGeom>
          <a:solidFill>
            <a:srgbClr val="F0F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Our Solution: Two Complementary Approaches</a:t>
            </a:r>
            <a:endParaRPr lang="en-IN" sz="20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0BB09-B6CC-4CED-8D4B-F16C4F6A766E}"/>
              </a:ext>
            </a:extLst>
          </p:cNvPr>
          <p:cNvSpPr/>
          <p:nvPr/>
        </p:nvSpPr>
        <p:spPr>
          <a:xfrm>
            <a:off x="1016000" y="3302000"/>
            <a:ext cx="3302000" cy="1778000"/>
          </a:xfrm>
          <a:prstGeom prst="rect">
            <a:avLst/>
          </a:prstGeom>
          <a:solidFill>
            <a:srgbClr val="FFFFFF"/>
          </a:solidFill>
          <a:effectLst>
            <a:outerShdw blurRad="63500" dist="37357" dir="2700000" rotWithShape="0">
              <a:scrgbClr r="0" g="0" b="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63EB"/>
                </a:solidFill>
              </a:rPr>
              <a:t>Approach 1</a:t>
            </a:r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Mined Few-Shot Prompting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Retrieve similar training examples to guide generation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4C2D3-0ED0-4676-994C-08E7B21FE272}"/>
              </a:ext>
            </a:extLst>
          </p:cNvPr>
          <p:cNvSpPr/>
          <p:nvPr/>
        </p:nvSpPr>
        <p:spPr>
          <a:xfrm>
            <a:off x="4826000" y="3302000"/>
            <a:ext cx="3302000" cy="1778000"/>
          </a:xfrm>
          <a:prstGeom prst="rect">
            <a:avLst/>
          </a:prstGeom>
          <a:solidFill>
            <a:srgbClr val="FFFFFF"/>
          </a:solidFill>
          <a:effectLst>
            <a:outerShdw blurRad="63500" dist="37357" dir="2700000" rotWithShape="0">
              <a:scrgbClr r="0" g="0" b="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9333EA"/>
                </a:solidFill>
              </a:rPr>
              <a:t>Approach 2</a:t>
            </a:r>
          </a:p>
          <a:p>
            <a:pPr algn="ctr"/>
            <a:endParaRPr lang="en-US" sz="1400"/>
          </a:p>
          <a:p>
            <a:pPr algn="ctr"/>
            <a:r>
              <a:rPr lang="en-US" sz="1400" b="1"/>
              <a:t>Metadata-Guided Generation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Use predicted wound attributes to refine responses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7325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2980C-4665-49AC-9B2C-83E363ACBB83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Models Employed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F3503-1322-49B1-B33B-6B7DC303F3B6}"/>
              </a:ext>
            </a:extLst>
          </p:cNvPr>
          <p:cNvSpPr/>
          <p:nvPr/>
        </p:nvSpPr>
        <p:spPr>
          <a:xfrm>
            <a:off x="508000" y="1016000"/>
            <a:ext cx="8128000" cy="2032000"/>
          </a:xfrm>
          <a:prstGeom prst="rect">
            <a:avLst/>
          </a:prstGeom>
          <a:solidFill>
            <a:srgbClr val="EFF6FF"/>
          </a:solidFill>
          <a:ln w="50800">
            <a:solidFill>
              <a:srgbClr val="3B8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D4ED8"/>
                </a:solidFill>
              </a:rPr>
              <a:t>MedGemma-27B (Multimodal)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/>
              <a:t>• From Google Gemma 3 family</a:t>
            </a:r>
          </a:p>
          <a:p>
            <a:pPr algn="ctr"/>
            <a:r>
              <a:rPr lang="en-IN" sz="1600" dirty="0"/>
              <a:t>• Specialized for medical contexts</a:t>
            </a:r>
          </a:p>
          <a:p>
            <a:pPr algn="ctr"/>
            <a:r>
              <a:rPr lang="en-IN" sz="1600" dirty="0"/>
              <a:t>• Integrates </a:t>
            </a:r>
            <a:r>
              <a:rPr lang="en-IN" sz="1600" dirty="0" err="1"/>
              <a:t>MedSigLIP</a:t>
            </a:r>
            <a:r>
              <a:rPr lang="en-IN" sz="1600" dirty="0"/>
              <a:t> (400M parameter vision encoder)</a:t>
            </a:r>
          </a:p>
          <a:p>
            <a:pPr algn="ctr"/>
            <a:r>
              <a:rPr lang="en-IN" sz="1600" dirty="0"/>
              <a:t>• Pre-trained on diverse medical imaging</a:t>
            </a:r>
          </a:p>
          <a:p>
            <a:pPr algn="ctr"/>
            <a:r>
              <a:rPr lang="en-IN" sz="1600" dirty="0"/>
              <a:t>• Seamless vision-language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CE558-DA7E-477B-93FA-3B4F05B7439F}"/>
              </a:ext>
            </a:extLst>
          </p:cNvPr>
          <p:cNvSpPr/>
          <p:nvPr/>
        </p:nvSpPr>
        <p:spPr>
          <a:xfrm>
            <a:off x="508000" y="3302000"/>
            <a:ext cx="8128000" cy="2032000"/>
          </a:xfrm>
          <a:prstGeom prst="rect">
            <a:avLst/>
          </a:prstGeom>
          <a:solidFill>
            <a:srgbClr val="FAF5FF"/>
          </a:solidFill>
          <a:ln w="50800">
            <a:solidFill>
              <a:srgbClr val="933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rgbClr val="7E22CE"/>
                </a:solidFill>
              </a:rPr>
              <a:t>InternVL3-38B</a:t>
            </a:r>
          </a:p>
          <a:p>
            <a:pPr algn="ctr"/>
            <a:endParaRPr lang="en-IN" sz="1600"/>
          </a:p>
          <a:p>
            <a:pPr algn="ctr"/>
            <a:r>
              <a:rPr lang="en-IN" sz="1600"/>
              <a:t>• Advanced multimodal large language model</a:t>
            </a:r>
          </a:p>
          <a:p>
            <a:pPr algn="ctr"/>
            <a:r>
              <a:rPr lang="en-IN" sz="1600"/>
              <a:t>• ViT-MLP-LLM architecture with pixel unshuffle</a:t>
            </a:r>
          </a:p>
          <a:p>
            <a:pPr algn="ctr"/>
            <a:r>
              <a:rPr lang="en-IN" sz="1600"/>
              <a:t>• Reduces visual tokens to one-quarter</a:t>
            </a:r>
          </a:p>
          <a:p>
            <a:pPr algn="ctr"/>
            <a:r>
              <a:rPr lang="en-IN" sz="1600"/>
              <a:t>• Competitive with GPT-4o on multimodal benchmarks</a:t>
            </a:r>
          </a:p>
          <a:p>
            <a:pPr algn="ctr"/>
            <a:r>
              <a:rPr lang="en-IN" sz="1600"/>
              <a:t>• Excellent for complex visual-linguistic medical tasks</a:t>
            </a:r>
          </a:p>
        </p:txBody>
      </p:sp>
    </p:spTree>
    <p:extLst>
      <p:ext uri="{BB962C8B-B14F-4D97-AF65-F5344CB8AC3E}">
        <p14:creationId xmlns:p14="http://schemas.microsoft.com/office/powerpoint/2010/main" val="74949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7D433-401F-4843-86F9-0D4E49E9DD2A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Approach 1: Metadata-Guided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536E5-86BD-406D-9D1F-B639FB0612BE}"/>
              </a:ext>
            </a:extLst>
          </p:cNvPr>
          <p:cNvSpPr txBox="1"/>
          <p:nvPr/>
        </p:nvSpPr>
        <p:spPr>
          <a:xfrm>
            <a:off x="762000" y="1016000"/>
            <a:ext cx="762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000" b="1"/>
              <a:t>Two-Stage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6A82-91C4-404D-8466-9FD9C2545BFC}"/>
              </a:ext>
            </a:extLst>
          </p:cNvPr>
          <p:cNvSpPr/>
          <p:nvPr/>
        </p:nvSpPr>
        <p:spPr>
          <a:xfrm>
            <a:off x="762000" y="1524000"/>
            <a:ext cx="7620000" cy="1524000"/>
          </a:xfrm>
          <a:prstGeom prst="rect">
            <a:avLst/>
          </a:prstGeom>
          <a:solidFill>
            <a:srgbClr val="FFFFFF"/>
          </a:solidFill>
          <a:effectLst>
            <a:outerShdw blurRad="63500" dist="37357" dir="2700000" rotWithShape="0">
              <a:scrgbClr r="0" g="0" b="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563EB"/>
                </a:solidFill>
              </a:rPr>
              <a:t>Stage 1: Metadata Prediction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• Use MedGemma-27B for few-shot classification</a:t>
            </a:r>
          </a:p>
          <a:p>
            <a:pPr algn="ctr"/>
            <a:r>
              <a:rPr lang="en-US" sz="1600" dirty="0"/>
              <a:t>• Predict 4 key metadata categories per test instance</a:t>
            </a:r>
          </a:p>
          <a:p>
            <a:pPr algn="ctr"/>
            <a:r>
              <a:rPr lang="en-US" sz="1600" dirty="0"/>
              <a:t>• Frame as structured prediction task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9937C-3837-43AB-95A0-29FDA06EC0F2}"/>
              </a:ext>
            </a:extLst>
          </p:cNvPr>
          <p:cNvSpPr/>
          <p:nvPr/>
        </p:nvSpPr>
        <p:spPr>
          <a:xfrm>
            <a:off x="912829" y="3429000"/>
            <a:ext cx="7620000" cy="2032000"/>
          </a:xfrm>
          <a:prstGeom prst="rect">
            <a:avLst/>
          </a:prstGeom>
          <a:solidFill>
            <a:srgbClr val="FFFFFF"/>
          </a:solidFill>
          <a:effectLst>
            <a:outerShdw blurRad="63500" dist="37357" dir="2700000" rotWithShape="0">
              <a:scrgbClr r="0" g="0" b="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333EA"/>
                </a:solidFill>
              </a:rPr>
              <a:t>Stage 2: Confidence-Based Integration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• Assign confidence scores to predictions</a:t>
            </a:r>
          </a:p>
          <a:p>
            <a:pPr algn="ctr"/>
            <a:r>
              <a:rPr lang="en-US" sz="1600" dirty="0"/>
              <a:t>• Threshold: 0.7</a:t>
            </a:r>
          </a:p>
          <a:p>
            <a:pPr algn="ctr"/>
            <a:r>
              <a:rPr lang="en-US" sz="1600" dirty="0"/>
              <a:t>  ? =0.7: Integrate as factual observation</a:t>
            </a:r>
          </a:p>
          <a:p>
            <a:pPr algn="ctr"/>
            <a:r>
              <a:rPr lang="en-US" sz="1600" dirty="0"/>
              <a:t>  ? &lt;0.7: Instruct model to be cautious</a:t>
            </a:r>
          </a:p>
          <a:p>
            <a:pPr algn="ctr"/>
            <a:r>
              <a:rPr lang="en-US" sz="1600" dirty="0"/>
              <a:t>• Prevents overconfident, incorrect advice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842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174A7-CFDF-4CE4-A0C3-F4689D7E13DC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The Clinical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80C59-B5CF-4BE4-A716-B9E6D3004175}"/>
              </a:ext>
            </a:extLst>
          </p:cNvPr>
          <p:cNvSpPr/>
          <p:nvPr/>
        </p:nvSpPr>
        <p:spPr>
          <a:xfrm>
            <a:off x="206342" y="1054387"/>
            <a:ext cx="8128000" cy="2032000"/>
          </a:xfrm>
          <a:prstGeom prst="rect">
            <a:avLst/>
          </a:prstGeom>
          <a:solidFill>
            <a:srgbClr val="FEF2F2"/>
          </a:solidFill>
          <a:ln w="50800">
            <a:solidFill>
              <a:srgbClr val="E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 Inbox Burden Crisis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• Rapid expansion of </a:t>
            </a:r>
            <a:r>
              <a:rPr lang="en-US" sz="1600" dirty="0">
                <a:solidFill>
                  <a:schemeClr val="tx1"/>
                </a:solidFill>
              </a:rPr>
              <a:t>asynchronous remote </a:t>
            </a:r>
            <a:r>
              <a:rPr lang="en-US" sz="1600" dirty="0"/>
              <a:t>care</a:t>
            </a:r>
          </a:p>
          <a:p>
            <a:pPr algn="ctr"/>
            <a:r>
              <a:rPr lang="en-US" sz="1600" dirty="0"/>
              <a:t>• Overwhelming volume of patient queries with images</a:t>
            </a:r>
          </a:p>
          <a:p>
            <a:pPr algn="ctr"/>
            <a:r>
              <a:rPr lang="en-US" sz="1600" dirty="0"/>
              <a:t>• Providers facing burnout and delayed response times</a:t>
            </a:r>
          </a:p>
          <a:p>
            <a:pPr algn="ctr"/>
            <a:r>
              <a:rPr lang="en-US" sz="1600" dirty="0"/>
              <a:t>• Need for AI systems to assist clinicians </a:t>
            </a:r>
            <a:r>
              <a:rPr lang="en-US" sz="1600" dirty="0" err="1"/>
              <a:t>efficientlya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0326B-1AFB-48F7-9A9D-0ED9A941775F}"/>
              </a:ext>
            </a:extLst>
          </p:cNvPr>
          <p:cNvSpPr/>
          <p:nvPr/>
        </p:nvSpPr>
        <p:spPr>
          <a:xfrm>
            <a:off x="508000" y="3302000"/>
            <a:ext cx="8128000" cy="1778000"/>
          </a:xfrm>
          <a:prstGeom prst="rect">
            <a:avLst/>
          </a:prstGeom>
          <a:solidFill>
            <a:srgbClr val="EFF6FF"/>
          </a:solidFill>
          <a:ln w="50800">
            <a:solidFill>
              <a:srgbClr val="3B8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Why Wound Care?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Unique multimodal challenge: visual + textual assessment</a:t>
            </a:r>
          </a:p>
          <a:p>
            <a:pPr algn="ctr"/>
            <a:r>
              <a:rPr lang="en-US" sz="1600"/>
              <a:t>• Requires integration of wound images AND patient context</a:t>
            </a:r>
          </a:p>
          <a:p>
            <a:pPr algn="ctr"/>
            <a:r>
              <a:rPr lang="en-US" sz="1600"/>
              <a:t>• Relatively unexplored in automated response generation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05578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C4945-DCD4-4C0C-9FAB-384220CDC88D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Evaluation Metrics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D8C68-07B8-4C06-8946-537428CD3C6A}"/>
              </a:ext>
            </a:extLst>
          </p:cNvPr>
          <p:cNvSpPr/>
          <p:nvPr/>
        </p:nvSpPr>
        <p:spPr>
          <a:xfrm>
            <a:off x="762000" y="1016000"/>
            <a:ext cx="7620000" cy="889000"/>
          </a:xfrm>
          <a:prstGeom prst="rect">
            <a:avLst/>
          </a:prstGeom>
          <a:solidFill>
            <a:srgbClr val="EFF6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deltaBLEU</a:t>
            </a:r>
          </a:p>
          <a:p>
            <a:pPr algn="ctr"/>
            <a:r>
              <a:rPr lang="en-US" sz="1400"/>
              <a:t>Variant designed for multi-reference generation with quality ratings</a:t>
            </a:r>
            <a:endParaRPr lang="en-IN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BA33C-A471-43F5-A1EF-A75051BEA7AF}"/>
              </a:ext>
            </a:extLst>
          </p:cNvPr>
          <p:cNvSpPr/>
          <p:nvPr/>
        </p:nvSpPr>
        <p:spPr>
          <a:xfrm>
            <a:off x="762000" y="1968500"/>
            <a:ext cx="7620000" cy="889000"/>
          </a:xfrm>
          <a:prstGeom prst="rect">
            <a:avLst/>
          </a:prstGeom>
          <a:solidFill>
            <a:srgbClr val="F0FDF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BERTScore</a:t>
            </a:r>
          </a:p>
          <a:p>
            <a:pPr algn="ctr"/>
            <a:r>
              <a:rPr lang="en-US" sz="1400"/>
              <a:t>Embedding-based semantic similarity metric</a:t>
            </a:r>
            <a:endParaRPr lang="en-IN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88155-EE12-4F02-9AD3-E57E6076CF3E}"/>
              </a:ext>
            </a:extLst>
          </p:cNvPr>
          <p:cNvSpPr/>
          <p:nvPr/>
        </p:nvSpPr>
        <p:spPr>
          <a:xfrm>
            <a:off x="762000" y="2921000"/>
            <a:ext cx="7620000" cy="889000"/>
          </a:xfrm>
          <a:prstGeom prst="rect">
            <a:avLst/>
          </a:prstGeom>
          <a:solidFill>
            <a:srgbClr val="FAF5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ROUGE-L</a:t>
            </a:r>
          </a:p>
          <a:p>
            <a:pPr algn="ctr"/>
            <a:r>
              <a:rPr lang="en-US" sz="1400"/>
              <a:t>Recall-oriented longest common subsequence metric</a:t>
            </a:r>
            <a:endParaRPr lang="en-IN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6708F-4F37-41A4-86D6-14B01240B1C8}"/>
              </a:ext>
            </a:extLst>
          </p:cNvPr>
          <p:cNvSpPr/>
          <p:nvPr/>
        </p:nvSpPr>
        <p:spPr>
          <a:xfrm>
            <a:off x="762000" y="3873500"/>
            <a:ext cx="7620000" cy="889000"/>
          </a:xfrm>
          <a:prstGeom prst="rect">
            <a:avLst/>
          </a:prstGeom>
          <a:solidFill>
            <a:srgbClr val="FFF7E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LLM-as-Judge</a:t>
            </a:r>
          </a:p>
          <a:p>
            <a:pPr algn="ctr"/>
            <a:r>
              <a:rPr lang="en-US" sz="1400"/>
              <a:t>Model evaluations using DeepSeekV3, Gemini, and GPT-4o</a:t>
            </a:r>
            <a:endParaRPr lang="en-IN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18661-D87D-4F89-996B-1B7BCF8BDBB3}"/>
              </a:ext>
            </a:extLst>
          </p:cNvPr>
          <p:cNvSpPr/>
          <p:nvPr/>
        </p:nvSpPr>
        <p:spPr>
          <a:xfrm>
            <a:off x="762000" y="4826000"/>
            <a:ext cx="7620000" cy="889000"/>
          </a:xfrm>
          <a:prstGeom prst="rect">
            <a:avLst/>
          </a:prstGeom>
          <a:solidFill>
            <a:srgbClr val="FEF2F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Human Evaluation</a:t>
            </a:r>
          </a:p>
          <a:p>
            <a:pPr algn="ctr"/>
            <a:r>
              <a:rPr lang="en-US" sz="1400"/>
              <a:t>Average human evaluation scores for subjective quality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29517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519B5-F6B7-4177-B6FE-D1931503BF70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34743-2553-4835-9355-94DBF3355A1E}"/>
              </a:ext>
            </a:extLst>
          </p:cNvPr>
          <p:cNvSpPr/>
          <p:nvPr/>
        </p:nvSpPr>
        <p:spPr>
          <a:xfrm>
            <a:off x="508000" y="1016000"/>
            <a:ext cx="8128000" cy="1524000"/>
          </a:xfrm>
          <a:prstGeom prst="rect">
            <a:avLst/>
          </a:prstGeom>
          <a:solidFill>
            <a:srgbClr val="F0FDF4"/>
          </a:solidFill>
          <a:ln w="50800">
            <a:solidFill>
              <a:srgbClr val="22C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What We Achieved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?? 1st place in MEDIQA-WV 2025 shared task</a:t>
            </a:r>
          </a:p>
          <a:p>
            <a:pPr algn="ctr"/>
            <a:r>
              <a:rPr lang="en-US" sz="1600"/>
              <a:t>• Demonstrated value of domain-specific medical training</a:t>
            </a:r>
          </a:p>
          <a:p>
            <a:pPr algn="ctr"/>
            <a:r>
              <a:rPr lang="en-US" sz="1600"/>
              <a:t>• Identified critical metadata features for wound assessment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7B7F5-0DF3-4A02-9461-DA9F9DBC2EDD}"/>
              </a:ext>
            </a:extLst>
          </p:cNvPr>
          <p:cNvSpPr/>
          <p:nvPr/>
        </p:nvSpPr>
        <p:spPr>
          <a:xfrm>
            <a:off x="508000" y="2794000"/>
            <a:ext cx="8128000" cy="1270000"/>
          </a:xfrm>
          <a:prstGeom prst="rect">
            <a:avLst/>
          </a:prstGeom>
          <a:solidFill>
            <a:srgbClr val="EFF6FF"/>
          </a:solidFill>
          <a:ln w="50800">
            <a:solidFill>
              <a:srgbClr val="3B8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Path Forward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Interdisciplinary collaboration essential</a:t>
            </a:r>
          </a:p>
          <a:p>
            <a:pPr algn="ctr"/>
            <a:r>
              <a:rPr lang="en-US" sz="1600"/>
              <a:t>• Need hybrid architectures with better uncertainty quantification</a:t>
            </a:r>
          </a:p>
          <a:p>
            <a:pPr algn="ctr"/>
            <a:r>
              <a:rPr lang="en-US" sz="1600"/>
              <a:t>• Enhanced datasets and comprehensive validation required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14697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34759-3465-4E88-ADF5-121E36CA278F}"/>
              </a:ext>
            </a:extLst>
          </p:cNvPr>
          <p:cNvSpPr txBox="1"/>
          <p:nvPr/>
        </p:nvSpPr>
        <p:spPr>
          <a:xfrm>
            <a:off x="2540000" y="2794000"/>
            <a:ext cx="406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4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219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239E8-C2F2-4B29-82C5-4E695701ACC8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Main Results: Performance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59C4A2-509D-45B6-9868-F0D5C848B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56764"/>
              </p:ext>
            </p:extLst>
          </p:nvPr>
        </p:nvGraphicFramePr>
        <p:xfrm>
          <a:off x="508000" y="889000"/>
          <a:ext cx="8128000" cy="445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67533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702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7736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2783642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63500" marR="63500" marT="38100" marB="38100"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InternVL3-38B</a:t>
                      </a:r>
                    </a:p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(25-shot)</a:t>
                      </a:r>
                    </a:p>
                  </a:txBody>
                  <a:tcPr marL="63500" marR="63500" marT="38100" marB="38100"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MedGemma-27B</a:t>
                      </a:r>
                    </a:p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(5-shot)</a:t>
                      </a:r>
                    </a:p>
                  </a:txBody>
                  <a:tcPr marL="63500" marR="63500" marT="38100" marB="38100" anchor="ctr"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Metadata Study</a:t>
                      </a:r>
                    </a:p>
                  </a:txBody>
                  <a:tcPr marL="63500" marR="63500" marT="38100" marB="38100" anchor="ctr">
                    <a:solidFill>
                      <a:srgbClr val="433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26049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/>
                        <a:t>deltaBLEU</a:t>
                      </a:r>
                    </a:p>
                  </a:txBody>
                  <a:tcPr marL="63500" marR="63500" marT="38100" marB="38100"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9.9152</a:t>
                      </a:r>
                    </a:p>
                  </a:txBody>
                  <a:tcPr marL="63500" marR="63500" marT="38100" marB="38100"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15803D"/>
                          </a:solidFill>
                        </a:rPr>
                        <a:t>13.0379</a:t>
                      </a:r>
                    </a:p>
                  </a:txBody>
                  <a:tcPr marL="63500" marR="63500" marT="38100" marB="38100" anchor="ctr"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5.7015</a:t>
                      </a:r>
                    </a:p>
                  </a:txBody>
                  <a:tcPr marL="63500" marR="63500" marT="38100" marB="38100" anchor="ctr">
                    <a:solidFill>
                      <a:srgbClr val="FE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30906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ROUGE-1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0.7909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0.7118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0.8100</a:t>
                      </a:r>
                    </a:p>
                  </a:txBody>
                  <a:tcPr marL="63500" marR="63500" marT="38100" marB="38100" anchor="ctr"/>
                </a:tc>
                <a:extLst>
                  <a:ext uri="{0D108BD9-81ED-4DB2-BD59-A6C34878D82A}">
                    <a16:rowId xmlns:a16="http://schemas.microsoft.com/office/drawing/2014/main" val="581073239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ROUGE-2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0.5613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0.5128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0.5361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5402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ROUGE-L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0.4561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0.4517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0.4555</a:t>
                      </a:r>
                    </a:p>
                  </a:txBody>
                  <a:tcPr marL="63500"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971054065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BERTScore Mean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0.6218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0.6188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0.6228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3547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BERTScore Max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0.6690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0.6743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0.6570</a:t>
                      </a:r>
                    </a:p>
                  </a:txBody>
                  <a:tcPr marL="63500"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904764877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DeepSeekV3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0.6823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0.6349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0.6070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1698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Gemini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0.6452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0.5914</a:t>
                      </a:r>
                    </a:p>
                  </a:txBody>
                  <a:tcPr marL="63500" marR="635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0.6290</a:t>
                      </a:r>
                    </a:p>
                  </a:txBody>
                  <a:tcPr marL="63500"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92556438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GPT-4o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0.7151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0.6290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0.6667</a:t>
                      </a:r>
                    </a:p>
                  </a:txBody>
                  <a:tcPr marL="63500" marR="63500" marT="38100" marB="38100" anchor="ctr"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54675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/>
                        <a:t>Human Average</a:t>
                      </a:r>
                    </a:p>
                  </a:txBody>
                  <a:tcPr marL="63500" marR="63500" marT="38100" marB="38100"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15803D"/>
                          </a:solidFill>
                        </a:rPr>
                        <a:t>0.4730</a:t>
                      </a:r>
                    </a:p>
                  </a:txBody>
                  <a:tcPr marL="63500" marR="63500" marT="38100" marB="38100"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0.4575</a:t>
                      </a:r>
                    </a:p>
                  </a:txBody>
                  <a:tcPr marL="63500" marR="63500" marT="38100" marB="38100" anchor="ctr"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0.4505</a:t>
                      </a:r>
                    </a:p>
                  </a:txBody>
                  <a:tcPr marL="63500" marR="63500" marT="38100" marB="38100" anchor="ctr">
                    <a:solidFill>
                      <a:srgbClr val="DB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9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3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D94E8-90B0-4FF0-A662-CD3FF9507042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Main Results: Performance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94936-3928-42A9-9260-42C212591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41066"/>
              </p:ext>
            </p:extLst>
          </p:nvPr>
        </p:nvGraphicFramePr>
        <p:xfrm>
          <a:off x="508000" y="889000"/>
          <a:ext cx="8128000" cy="444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9492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8241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2627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648743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InternVL3-38B (25-shot)</a:t>
                      </a:r>
                    </a:p>
                  </a:txBody>
                  <a:tcPr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MedGemma-27B (5-shot)</a:t>
                      </a:r>
                    </a:p>
                  </a:txBody>
                  <a:tcPr>
                    <a:solidFill>
                      <a:srgbClr val="433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FFFFFF"/>
                          </a:solidFill>
                        </a:rPr>
                        <a:t>Metadata Study</a:t>
                      </a:r>
                    </a:p>
                  </a:txBody>
                  <a:tcPr>
                    <a:solidFill>
                      <a:srgbClr val="433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3277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/>
                        <a:t>deltaBLEU</a:t>
                      </a:r>
                    </a:p>
                  </a:txBody>
                  <a:tcPr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9.9152</a:t>
                      </a:r>
                    </a:p>
                  </a:txBody>
                  <a:tcPr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15803D"/>
                          </a:solidFill>
                        </a:rPr>
                        <a:t>13.0379</a:t>
                      </a:r>
                    </a:p>
                  </a:txBody>
                  <a:tcPr>
                    <a:solidFill>
                      <a:srgbClr val="FEF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5.7015</a:t>
                      </a:r>
                    </a:p>
                  </a:txBody>
                  <a:tcPr>
                    <a:solidFill>
                      <a:srgbClr val="FE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1955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0.8100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585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ROUGE-2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0.5613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0.5128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0.5361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6813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ROUGE-L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0.4517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7509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BERTScore Mean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0.6218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0.6188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0.6228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5134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BERTScore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94092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DeepSeekV3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0.6823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0.6349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0.6070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1877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0.6452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0.5914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0473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/>
                        <a:t>GPT-4o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rgbClr val="15803D"/>
                          </a:solidFill>
                        </a:rPr>
                        <a:t>0.7151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0.6290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0.6667</a:t>
                      </a:r>
                    </a:p>
                  </a:txBody>
                  <a:tcPr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67030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algn="l"/>
                      <a:r>
                        <a:rPr lang="en-IN" sz="1100" b="1"/>
                        <a:t>Human Average</a:t>
                      </a:r>
                    </a:p>
                  </a:txBody>
                  <a:tcPr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rgbClr val="15803D"/>
                          </a:solidFill>
                        </a:rPr>
                        <a:t>0.4730</a:t>
                      </a:r>
                    </a:p>
                  </a:txBody>
                  <a:tcPr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0.4575</a:t>
                      </a:r>
                    </a:p>
                  </a:txBody>
                  <a:tcPr>
                    <a:solidFill>
                      <a:srgbClr val="DB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0.4505</a:t>
                      </a:r>
                    </a:p>
                  </a:txBody>
                  <a:tcPr>
                    <a:solidFill>
                      <a:srgbClr val="DB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2542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77945D-23D9-47A2-9171-2D66FB68AFE4}"/>
              </a:ext>
            </a:extLst>
          </p:cNvPr>
          <p:cNvSpPr/>
          <p:nvPr/>
        </p:nvSpPr>
        <p:spPr>
          <a:xfrm>
            <a:off x="508000" y="5461000"/>
            <a:ext cx="8128000" cy="635000"/>
          </a:xfrm>
          <a:prstGeom prst="rect">
            <a:avLst/>
          </a:prstGeom>
          <a:solidFill>
            <a:srgbClr val="F0FDF4"/>
          </a:solidFill>
          <a:ln w="50800">
            <a:solidFill>
              <a:srgbClr val="22C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Competition Result: 1st Place - InternVL3-38B with mined few-shot (25 samples)</a:t>
            </a:r>
            <a:endParaRPr lang="en-IN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665A6-442A-4C96-B62C-8C1261433AC2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/>
              <a:t>Critical Insight: The Evaluation Paradox</a:t>
            </a:r>
            <a:endParaRPr lang="en-IN" sz="28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08AD-11B0-4A2D-A891-988BC7C1219C}"/>
              </a:ext>
            </a:extLst>
          </p:cNvPr>
          <p:cNvSpPr/>
          <p:nvPr/>
        </p:nvSpPr>
        <p:spPr>
          <a:xfrm>
            <a:off x="1016000" y="1016000"/>
            <a:ext cx="7112000" cy="1270000"/>
          </a:xfrm>
          <a:prstGeom prst="rect">
            <a:avLst/>
          </a:prstGeom>
          <a:solidFill>
            <a:srgbClr val="FEFCE8"/>
          </a:solidFill>
          <a:ln w="50800">
            <a:solidFill>
              <a:srgbClr val="EAB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Apparent Contradiction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MedGemma few-shot: High deltaBLEU (13.04)</a:t>
            </a:r>
          </a:p>
          <a:p>
            <a:pPr algn="ctr"/>
            <a:r>
              <a:rPr lang="en-US" sz="1600"/>
              <a:t>Metadata approach: Higher LLM-Judge (0.6342 vs 0.6185)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07E22-E605-41CD-AA60-CB38DF5514B4}"/>
              </a:ext>
            </a:extLst>
          </p:cNvPr>
          <p:cNvSpPr/>
          <p:nvPr/>
        </p:nvSpPr>
        <p:spPr>
          <a:xfrm>
            <a:off x="1016000" y="2540000"/>
            <a:ext cx="7112000" cy="1651000"/>
          </a:xfrm>
          <a:prstGeom prst="rect">
            <a:avLst/>
          </a:prstGeom>
          <a:solidFill>
            <a:srgbClr val="E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Interpretation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Few-shot excels at lexical matching</a:t>
            </a:r>
          </a:p>
          <a:p>
            <a:pPr algn="ctr"/>
            <a:r>
              <a:rPr lang="en-US" sz="1600"/>
              <a:t>• Metadata provides structured clinical reasoning</a:t>
            </a:r>
          </a:p>
          <a:p>
            <a:pPr algn="ctr"/>
            <a:r>
              <a:rPr lang="en-US" sz="1600"/>
              <a:t>• Expert-level LLMs recognize clinical appropriateness</a:t>
            </a:r>
          </a:p>
          <a:p>
            <a:pPr algn="ctr"/>
            <a:r>
              <a:rPr lang="en-US" sz="1600"/>
              <a:t>  beyond surface text matching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828B6-6B43-45CD-B939-87FE10943AA8}"/>
              </a:ext>
            </a:extLst>
          </p:cNvPr>
          <p:cNvSpPr/>
          <p:nvPr/>
        </p:nvSpPr>
        <p:spPr>
          <a:xfrm>
            <a:off x="1016000" y="4445000"/>
            <a:ext cx="7112000" cy="1016000"/>
          </a:xfrm>
          <a:prstGeom prst="rect">
            <a:avLst/>
          </a:prstGeom>
          <a:solidFill>
            <a:srgbClr val="FEF2F2"/>
          </a:solidFill>
          <a:ln w="50800">
            <a:solidFill>
              <a:srgbClr val="E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Implication</a:t>
            </a:r>
          </a:p>
          <a:p>
            <a:pPr algn="ctr"/>
            <a:endParaRPr lang="en-US" sz="1600"/>
          </a:p>
          <a:p>
            <a:pPr algn="ctr"/>
            <a:r>
              <a:rPr lang="en-US" sz="1600" b="1"/>
              <a:t>Multi-faceted evaluation essential for medical AI systems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6779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96F18-AA1F-417F-B3EB-665F94EC245C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Limitations: Dataset Challenges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DE041-6FB3-4B1A-94EB-37B7622EF23E}"/>
              </a:ext>
            </a:extLst>
          </p:cNvPr>
          <p:cNvSpPr/>
          <p:nvPr/>
        </p:nvSpPr>
        <p:spPr>
          <a:xfrm>
            <a:off x="508000" y="1016000"/>
            <a:ext cx="8128000" cy="1778000"/>
          </a:xfrm>
          <a:prstGeom prst="rect">
            <a:avLst/>
          </a:prstGeom>
          <a:solidFill>
            <a:srgbClr val="FAF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IAA Variability Reflects Clinical Complexity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Near-perfect Agreement: Wound type (1.0), Tissue color (0.97), Infection (0.97)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Lower Agreement: Anatomic location (0.81), Drainage amount (0.86), Wound thickness (0.89)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672D3-F1B8-4333-87CF-75058D0F2B97}"/>
              </a:ext>
            </a:extLst>
          </p:cNvPr>
          <p:cNvSpPr/>
          <p:nvPr/>
        </p:nvSpPr>
        <p:spPr>
          <a:xfrm>
            <a:off x="508000" y="3048000"/>
            <a:ext cx="8128000" cy="1524000"/>
          </a:xfrm>
          <a:prstGeom prst="rect">
            <a:avLst/>
          </a:prstGeom>
          <a:solidFill>
            <a:srgbClr val="FEFCE8"/>
          </a:solidFill>
          <a:ln w="50800">
            <a:solidFill>
              <a:srgbClr val="EAB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This is NOT just annotation noise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Reflects genuine clinical subjectivity</a:t>
            </a:r>
          </a:p>
          <a:p>
            <a:pPr algn="ctr"/>
            <a:r>
              <a:rPr lang="en-US" sz="1600"/>
              <a:t>• Wound characteristics exist on continua</a:t>
            </a:r>
          </a:p>
          <a:p>
            <a:pPr algn="ctr"/>
            <a:r>
              <a:rPr lang="en-US" sz="1600"/>
              <a:t>• Difficult to establish discrete decision boundaries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FF0E-C988-4EE6-A352-5A7DBD2218A3}"/>
              </a:ext>
            </a:extLst>
          </p:cNvPr>
          <p:cNvSpPr/>
          <p:nvPr/>
        </p:nvSpPr>
        <p:spPr>
          <a:xfrm>
            <a:off x="508000" y="4826000"/>
            <a:ext cx="8128000" cy="1016000"/>
          </a:xfrm>
          <a:prstGeom prst="rect">
            <a:avLst/>
          </a:prstGeom>
          <a:solidFill>
            <a:srgbClr val="FE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Dataset Scope</a:t>
            </a:r>
          </a:p>
          <a:p>
            <a:pPr algn="ctr"/>
            <a:r>
              <a:rPr lang="en-US" sz="1600"/>
              <a:t>• May not represent full spectrum of clinical presentations</a:t>
            </a:r>
          </a:p>
          <a:p>
            <a:pPr algn="ctr"/>
            <a:r>
              <a:rPr lang="en-US" sz="1600"/>
              <a:t>• Potential imbalances in wound type representation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215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61B03-4055-49AD-86F4-BA272FAF8903}"/>
              </a:ext>
            </a:extLst>
          </p:cNvPr>
          <p:cNvSpPr txBox="1"/>
          <p:nvPr/>
        </p:nvSpPr>
        <p:spPr>
          <a:xfrm>
            <a:off x="508000" y="254000"/>
            <a:ext cx="8128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/>
              <a:t>Limitations: Methodological Constraints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305DB-4C28-488E-8F10-2DF0CE280EC1}"/>
              </a:ext>
            </a:extLst>
          </p:cNvPr>
          <p:cNvSpPr/>
          <p:nvPr/>
        </p:nvSpPr>
        <p:spPr>
          <a:xfrm>
            <a:off x="508000" y="1016000"/>
            <a:ext cx="8128000" cy="1397000"/>
          </a:xfrm>
          <a:prstGeom prst="rect">
            <a:avLst/>
          </a:prstGeom>
          <a:solidFill>
            <a:srgbClr val="FEF2F2"/>
          </a:solidFill>
          <a:ln w="50800">
            <a:solidFill>
              <a:srgbClr val="E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Two-Stage Pipeline Issues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Error propagation from metadata prediction to response generation</a:t>
            </a:r>
          </a:p>
          <a:p>
            <a:pPr algn="ctr"/>
            <a:r>
              <a:rPr lang="en-US" sz="1600"/>
              <a:t>• Conservative confidence threshold (0.7) may be too restrictive</a:t>
            </a:r>
          </a:p>
          <a:p>
            <a:pPr algn="ctr"/>
            <a:r>
              <a:rPr lang="en-US" sz="1600"/>
              <a:t>• Limits integration of ambiguous but valuable clinical insights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AEEE0-8072-43AE-9304-F1E6C0B847F5}"/>
              </a:ext>
            </a:extLst>
          </p:cNvPr>
          <p:cNvSpPr/>
          <p:nvPr/>
        </p:nvSpPr>
        <p:spPr>
          <a:xfrm>
            <a:off x="508000" y="2667000"/>
            <a:ext cx="8128000" cy="1270000"/>
          </a:xfrm>
          <a:prstGeom prst="rect">
            <a:avLst/>
          </a:prstGeom>
          <a:solidFill>
            <a:srgbClr val="FFF7ED"/>
          </a:solidFill>
          <a:ln w="50800">
            <a:solidFill>
              <a:srgbClr val="F97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Model-Specific Context Requirements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5-shot for MedGemma vs 25-shot for InternVL3</a:t>
            </a:r>
          </a:p>
          <a:p>
            <a:pPr algn="ctr"/>
            <a:r>
              <a:rPr lang="en-US" sz="1600"/>
              <a:t>• No systematic optimization framework</a:t>
            </a:r>
          </a:p>
          <a:p>
            <a:pPr algn="ctr"/>
            <a:r>
              <a:rPr lang="en-US" sz="1600"/>
              <a:t>• Highly architecture-dependent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E7A9C-A0E4-4D3A-9E6F-B0EFAECAFF8C}"/>
              </a:ext>
            </a:extLst>
          </p:cNvPr>
          <p:cNvSpPr/>
          <p:nvPr/>
        </p:nvSpPr>
        <p:spPr>
          <a:xfrm>
            <a:off x="508000" y="4191000"/>
            <a:ext cx="8128000" cy="1397000"/>
          </a:xfrm>
          <a:prstGeom prst="rect">
            <a:avLst/>
          </a:prstGeom>
          <a:solidFill>
            <a:srgbClr val="FEFCE8"/>
          </a:solidFill>
          <a:ln w="50800">
            <a:solidFill>
              <a:srgbClr val="EAB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Evaluation Gap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Text similarity does not equal clinical accuracy</a:t>
            </a:r>
          </a:p>
          <a:p>
            <a:pPr algn="ctr"/>
            <a:r>
              <a:rPr lang="en-US" sz="1600"/>
              <a:t>• Models provide appropriate context but miss diagnostic precision</a:t>
            </a:r>
          </a:p>
          <a:p>
            <a:pPr algn="ctr"/>
            <a:r>
              <a:rPr lang="en-US" sz="1600"/>
              <a:t>• Critical for treatment decisions in wound care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5843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5C9E9-1776-46AA-9C3A-BD1D08AD6CAA}"/>
              </a:ext>
            </a:extLst>
          </p:cNvPr>
          <p:cNvSpPr txBox="1"/>
          <p:nvPr/>
        </p:nvSpPr>
        <p:spPr>
          <a:xfrm>
            <a:off x="508000" y="254000"/>
            <a:ext cx="8128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600" b="1"/>
              <a:t>Limitations: Clinical Deployment Concerns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CA420-BDCC-4A21-BF24-7EC04BE4EAFF}"/>
              </a:ext>
            </a:extLst>
          </p:cNvPr>
          <p:cNvSpPr/>
          <p:nvPr/>
        </p:nvSpPr>
        <p:spPr>
          <a:xfrm>
            <a:off x="1016000" y="1016000"/>
            <a:ext cx="7112000" cy="1143000"/>
          </a:xfrm>
          <a:prstGeom prst="rect">
            <a:avLst/>
          </a:prstGeom>
          <a:solidFill>
            <a:srgbClr val="FEE2E2"/>
          </a:solidFill>
          <a:ln w="50800">
            <a:solidFill>
              <a:srgbClr val="E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/>
              <a:t>Overall Performance</a:t>
            </a:r>
          </a:p>
          <a:p>
            <a:pPr algn="ctr"/>
            <a:endParaRPr lang="en-IN" sz="1600"/>
          </a:p>
          <a:p>
            <a:pPr algn="ctr"/>
            <a:r>
              <a:rPr lang="en-IN" sz="1600" b="1"/>
              <a:t>deltaBLEU scores: 5.70 - 13.04 (modest)</a:t>
            </a:r>
          </a:p>
          <a:p>
            <a:pPr algn="ctr"/>
            <a:r>
              <a:rPr lang="en-IN" sz="1600"/>
              <a:t>Indicates substantial room for improvement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41426-D6C7-48BA-B277-BA00593C4AF7}"/>
              </a:ext>
            </a:extLst>
          </p:cNvPr>
          <p:cNvSpPr/>
          <p:nvPr/>
        </p:nvSpPr>
        <p:spPr>
          <a:xfrm>
            <a:off x="1016000" y="2413000"/>
            <a:ext cx="7112000" cy="1397000"/>
          </a:xfrm>
          <a:prstGeom prst="rect">
            <a:avLst/>
          </a:prstGeom>
          <a:solidFill>
            <a:srgbClr val="FF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Observed Model Behavior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? Competent at general wound characteristics</a:t>
            </a:r>
          </a:p>
          <a:p>
            <a:pPr algn="ctr"/>
            <a:r>
              <a:rPr lang="en-US" sz="1600"/>
              <a:t>? Struggles with precise clinical terminology</a:t>
            </a:r>
          </a:p>
          <a:p>
            <a:pPr algn="ctr"/>
            <a:r>
              <a:rPr lang="en-US" sz="1600"/>
              <a:t>? Less accurate in distinguishing closely related conditions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7F225-1F5E-4F05-8F0A-FB975FA470E6}"/>
              </a:ext>
            </a:extLst>
          </p:cNvPr>
          <p:cNvSpPr/>
          <p:nvPr/>
        </p:nvSpPr>
        <p:spPr>
          <a:xfrm>
            <a:off x="1016000" y="4064000"/>
            <a:ext cx="7112000" cy="1397000"/>
          </a:xfrm>
          <a:prstGeom prst="rect">
            <a:avLst/>
          </a:prstGeom>
          <a:solidFill>
            <a:srgbClr val="FEF2F2"/>
          </a:solidFill>
          <a:ln w="50800">
            <a:solidFill>
              <a:srgbClr val="E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Clinical Risk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• General context without specific diagnostic details</a:t>
            </a:r>
          </a:p>
          <a:p>
            <a:pPr algn="ctr"/>
            <a:r>
              <a:rPr lang="en-US" sz="1600"/>
              <a:t>• Could lead to suboptimal treatment recommendations</a:t>
            </a:r>
          </a:p>
          <a:p>
            <a:pPr algn="ctr"/>
            <a:r>
              <a:rPr lang="en-US" sz="1600"/>
              <a:t>• Missing precision required for definitive diagnostic support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31510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7B2FC-5375-491A-8950-DA71388A9494}"/>
              </a:ext>
            </a:extLst>
          </p:cNvPr>
          <p:cNvSpPr txBox="1"/>
          <p:nvPr/>
        </p:nvSpPr>
        <p:spPr>
          <a:xfrm>
            <a:off x="508000" y="254000"/>
            <a:ext cx="8128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600" b="1"/>
              <a:t>Future Directions: Immediate Improvements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4D2D7B-9A99-4EB5-8ED4-AEDEF045C13D}"/>
              </a:ext>
            </a:extLst>
          </p:cNvPr>
          <p:cNvSpPr/>
          <p:nvPr/>
        </p:nvSpPr>
        <p:spPr>
          <a:xfrm>
            <a:off x="762000" y="1016000"/>
            <a:ext cx="7620000" cy="698500"/>
          </a:xfrm>
          <a:prstGeom prst="rect">
            <a:avLst/>
          </a:prstGeom>
          <a:solidFill>
            <a:srgbClr val="E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1D4ED8"/>
                </a:solidFill>
              </a:rPr>
              <a:t>1. Optimize Few-Shot Selection</a:t>
            </a:r>
          </a:p>
          <a:p>
            <a:pPr algn="ctr"/>
            <a:r>
              <a:rPr lang="en-US" sz="1400"/>
              <a:t>Diversity-based approaches, adaptive context sizing</a:t>
            </a:r>
            <a:endParaRPr lang="en-IN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E6D3D-8887-4EA8-B7F7-30B864619030}"/>
              </a:ext>
            </a:extLst>
          </p:cNvPr>
          <p:cNvSpPr/>
          <p:nvPr/>
        </p:nvSpPr>
        <p:spPr>
          <a:xfrm>
            <a:off x="762000" y="1778000"/>
            <a:ext cx="7620000" cy="698500"/>
          </a:xfrm>
          <a:prstGeom prst="rect">
            <a:avLst/>
          </a:prstGeom>
          <a:solidFill>
            <a:srgbClr val="F0F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rgbClr val="15803D"/>
                </a:solidFill>
              </a:rPr>
              <a:t>2. Ensemble Metadata Classifiers</a:t>
            </a:r>
          </a:p>
          <a:p>
            <a:pPr algn="ctr"/>
            <a:r>
              <a:rPr lang="fr-FR" sz="1400"/>
              <a:t>Reduce error propagation</a:t>
            </a:r>
            <a:endParaRPr lang="en-IN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3C5D2-54D9-467D-A5A0-93DCA1CE1542}"/>
              </a:ext>
            </a:extLst>
          </p:cNvPr>
          <p:cNvSpPr/>
          <p:nvPr/>
        </p:nvSpPr>
        <p:spPr>
          <a:xfrm>
            <a:off x="762000" y="2540000"/>
            <a:ext cx="7620000" cy="698500"/>
          </a:xfrm>
          <a:prstGeom prst="rect">
            <a:avLst/>
          </a:prstGeom>
          <a:solidFill>
            <a:srgbClr val="FAF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7E22CE"/>
                </a:solidFill>
              </a:rPr>
              <a:t>3. Fine-Tuned Medical Embeddings</a:t>
            </a:r>
          </a:p>
          <a:p>
            <a:pPr algn="ctr"/>
            <a:r>
              <a:rPr lang="en-US" sz="1400"/>
              <a:t>Train on wound-specific imagery</a:t>
            </a:r>
            <a:endParaRPr lang="en-IN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6C145-9413-416B-8B60-9C90D61D794C}"/>
              </a:ext>
            </a:extLst>
          </p:cNvPr>
          <p:cNvSpPr/>
          <p:nvPr/>
        </p:nvSpPr>
        <p:spPr>
          <a:xfrm>
            <a:off x="762000" y="3302000"/>
            <a:ext cx="7620000" cy="698500"/>
          </a:xfrm>
          <a:prstGeom prst="rect">
            <a:avLst/>
          </a:prstGeom>
          <a:solidFill>
            <a:srgbClr val="FF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C2410C"/>
                </a:solidFill>
              </a:rPr>
              <a:t>4. Hybrid Architectures</a:t>
            </a:r>
          </a:p>
          <a:p>
            <a:pPr algn="ctr"/>
            <a:r>
              <a:rPr lang="en-US" sz="1400"/>
              <a:t>Combine multimodal reasoning with specialized medical knowledge</a:t>
            </a:r>
            <a:endParaRPr lang="en-IN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97F3E-574D-4ACB-A22A-61BF974713D2}"/>
              </a:ext>
            </a:extLst>
          </p:cNvPr>
          <p:cNvSpPr/>
          <p:nvPr/>
        </p:nvSpPr>
        <p:spPr>
          <a:xfrm>
            <a:off x="762000" y="4064000"/>
            <a:ext cx="7620000" cy="698500"/>
          </a:xfrm>
          <a:prstGeom prst="rect">
            <a:avLst/>
          </a:prstGeom>
          <a:solidFill>
            <a:srgbClr val="FD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9D174D"/>
                </a:solidFill>
              </a:rPr>
              <a:t>5. Uncertainty Quantification</a:t>
            </a:r>
          </a:p>
          <a:p>
            <a:pPr algn="ctr"/>
            <a:r>
              <a:rPr lang="en-US" sz="1400"/>
              <a:t>Better handling of ambiguous presentations</a:t>
            </a:r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974D8-CE89-46F0-8203-4A3C6CF21062}"/>
              </a:ext>
            </a:extLst>
          </p:cNvPr>
          <p:cNvSpPr/>
          <p:nvPr/>
        </p:nvSpPr>
        <p:spPr>
          <a:xfrm>
            <a:off x="762000" y="4826000"/>
            <a:ext cx="7620000" cy="698500"/>
          </a:xfrm>
          <a:prstGeom prst="rect">
            <a:avLst/>
          </a:prstGeom>
          <a:solidFill>
            <a:srgbClr val="EEF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4338CA"/>
                </a:solidFill>
              </a:rPr>
              <a:t>6. Generalized VQA Frameworks</a:t>
            </a:r>
          </a:p>
          <a:p>
            <a:pPr algn="ctr"/>
            <a:r>
              <a:rPr lang="en-US" sz="1400"/>
              <a:t>Beyond topic-specific models for comprehensive wound care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2082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51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01985-AC9E-41A5-BD35-E13B0113B1A5}"/>
              </a:ext>
            </a:extLst>
          </p:cNvPr>
          <p:cNvSpPr txBox="1"/>
          <p:nvPr/>
        </p:nvSpPr>
        <p:spPr>
          <a:xfrm>
            <a:off x="508000" y="254000"/>
            <a:ext cx="8128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600" b="1"/>
              <a:t>Future Directions: System Enhancement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61188-DB70-4AAB-B46B-46E628E5C827}"/>
              </a:ext>
            </a:extLst>
          </p:cNvPr>
          <p:cNvSpPr/>
          <p:nvPr/>
        </p:nvSpPr>
        <p:spPr>
          <a:xfrm>
            <a:off x="762000" y="1016000"/>
            <a:ext cx="7620000" cy="698500"/>
          </a:xfrm>
          <a:prstGeom prst="rect">
            <a:avLst/>
          </a:prstGeom>
          <a:solidFill>
            <a:srgbClr val="F0FD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F766E"/>
                </a:solidFill>
              </a:rPr>
              <a:t>7. Clinical Utility Metrics</a:t>
            </a:r>
          </a:p>
          <a:p>
            <a:pPr algn="ctr"/>
            <a:r>
              <a:rPr lang="en-US" sz="1400"/>
              <a:t>Beyond text similarity - evaluate actual clinical decision support</a:t>
            </a:r>
            <a:endParaRPr lang="en-IN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025BA-3A5E-4189-8CB9-D5F4739D7B38}"/>
              </a:ext>
            </a:extLst>
          </p:cNvPr>
          <p:cNvSpPr/>
          <p:nvPr/>
        </p:nvSpPr>
        <p:spPr>
          <a:xfrm>
            <a:off x="762000" y="1778000"/>
            <a:ext cx="7620000" cy="698500"/>
          </a:xfrm>
          <a:prstGeom prst="rect">
            <a:avLst/>
          </a:prstGeom>
          <a:solidFill>
            <a:srgbClr val="EC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891B2"/>
                </a:solidFill>
              </a:rPr>
              <a:t>8. Hierarchical Error Assessment</a:t>
            </a:r>
          </a:p>
          <a:p>
            <a:pPr algn="ctr"/>
            <a:r>
              <a:rPr lang="en-US" sz="1400"/>
              <a:t>Weight diagnostic errors by clinical consequence</a:t>
            </a:r>
            <a:endParaRPr lang="en-IN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64BB2-F204-4893-8BFA-796D73F03C88}"/>
              </a:ext>
            </a:extLst>
          </p:cNvPr>
          <p:cNvSpPr/>
          <p:nvPr/>
        </p:nvSpPr>
        <p:spPr>
          <a:xfrm>
            <a:off x="762000" y="2540000"/>
            <a:ext cx="7620000" cy="698500"/>
          </a:xfrm>
          <a:prstGeom prst="rect">
            <a:avLst/>
          </a:prstGeom>
          <a:solidFill>
            <a:srgbClr val="F7FE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4D7C0F"/>
                </a:solidFill>
              </a:rPr>
              <a:t>9. Uncertainty Expression Evaluation</a:t>
            </a:r>
          </a:p>
          <a:p>
            <a:pPr algn="ctr"/>
            <a:r>
              <a:rPr lang="en-US" sz="1400"/>
              <a:t>Assess when models appropriately defer to human expertise</a:t>
            </a:r>
            <a:endParaRPr lang="en-IN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15D80-D700-49B3-A991-D35CA07E2A86}"/>
              </a:ext>
            </a:extLst>
          </p:cNvPr>
          <p:cNvSpPr/>
          <p:nvPr/>
        </p:nvSpPr>
        <p:spPr>
          <a:xfrm>
            <a:off x="762000" y="3302000"/>
            <a:ext cx="7620000" cy="698500"/>
          </a:xfrm>
          <a:prstGeom prst="rect">
            <a:avLst/>
          </a:prstGeom>
          <a:solidFill>
            <a:srgbClr val="FEF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B45309"/>
                </a:solidFill>
              </a:rPr>
              <a:t>10. Diverse Wound Presentations</a:t>
            </a:r>
          </a:p>
          <a:p>
            <a:pPr algn="ctr"/>
            <a:r>
              <a:rPr lang="en-US" sz="1400"/>
              <a:t>Expand dataset coverage across wound types and stages</a:t>
            </a:r>
            <a:endParaRPr lang="en-IN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DB89D-42DB-4426-B2E1-BDD162BE5E79}"/>
              </a:ext>
            </a:extLst>
          </p:cNvPr>
          <p:cNvSpPr/>
          <p:nvPr/>
        </p:nvSpPr>
        <p:spPr>
          <a:xfrm>
            <a:off x="762000" y="4064000"/>
            <a:ext cx="7620000" cy="698500"/>
          </a:xfrm>
          <a:prstGeom prst="rect">
            <a:avLst/>
          </a:prstGeom>
          <a:solidFill>
            <a:srgbClr val="FF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BE123C"/>
                </a:solidFill>
              </a:rPr>
              <a:t>11. Longitudinal Treatment Data</a:t>
            </a:r>
          </a:p>
          <a:p>
            <a:pPr algn="ctr"/>
            <a:r>
              <a:rPr lang="en-US" sz="1400"/>
              <a:t>Track wound healing progression and treatment responses</a:t>
            </a:r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953B5-C6D4-4FDF-84FE-8C67556F7FDB}"/>
              </a:ext>
            </a:extLst>
          </p:cNvPr>
          <p:cNvSpPr/>
          <p:nvPr/>
        </p:nvSpPr>
        <p:spPr>
          <a:xfrm>
            <a:off x="762000" y="4826000"/>
            <a:ext cx="7620000" cy="698500"/>
          </a:xfrm>
          <a:prstGeom prst="rect">
            <a:avLst/>
          </a:prstGeom>
          <a:solidFill>
            <a:srgbClr val="F5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6D28D9"/>
                </a:solidFill>
              </a:rPr>
              <a:t>12. Comprehensive Clinical Validation</a:t>
            </a:r>
          </a:p>
          <a:p>
            <a:pPr algn="ctr"/>
            <a:r>
              <a:rPr lang="en-US" sz="1400"/>
              <a:t>Real-world testing with healthcare professionals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76269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9F8A0-DF1B-4370-A729-80D2450891BC}"/>
              </a:ext>
            </a:extLst>
          </p:cNvPr>
          <p:cNvSpPr txBox="1"/>
          <p:nvPr/>
        </p:nvSpPr>
        <p:spPr>
          <a:xfrm>
            <a:off x="508000" y="254000"/>
            <a:ext cx="8128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200" b="1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AB3259-5398-4198-B069-399C0D1621F6}"/>
              </a:ext>
            </a:extLst>
          </p:cNvPr>
          <p:cNvSpPr/>
          <p:nvPr/>
        </p:nvSpPr>
        <p:spPr>
          <a:xfrm>
            <a:off x="508000" y="1016000"/>
            <a:ext cx="8128000" cy="1397000"/>
          </a:xfrm>
          <a:prstGeom prst="rect">
            <a:avLst/>
          </a:prstGeom>
          <a:solidFill>
            <a:srgbClr val="F0FDF4"/>
          </a:solidFill>
          <a:ln w="50800">
            <a:solidFill>
              <a:srgbClr val="22C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What We Achieved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?? 1st place in MEDIQA-WV 2025 shared task</a:t>
            </a:r>
          </a:p>
          <a:p>
            <a:pPr algn="ctr"/>
            <a:r>
              <a:rPr lang="en-US" sz="1500"/>
              <a:t>• Demonstrated value of domain-specific medical training</a:t>
            </a:r>
          </a:p>
          <a:p>
            <a:pPr algn="ctr"/>
            <a:r>
              <a:rPr lang="en-US" sz="1500"/>
              <a:t>• Identified critical metadata features for wound assessment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015876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AF677-EF9A-4AE1-961A-676080781DEE}"/>
              </a:ext>
            </a:extLst>
          </p:cNvPr>
          <p:cNvSpPr txBox="1"/>
          <p:nvPr/>
        </p:nvSpPr>
        <p:spPr>
          <a:xfrm>
            <a:off x="2540000" y="2794000"/>
            <a:ext cx="406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4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73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Clinical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916014"/>
            <a:ext cx="8097625" cy="457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09274A-9CF4-413B-B859-EEC300719255}"/>
              </a:ext>
            </a:extLst>
          </p:cNvPr>
          <p:cNvGrpSpPr/>
          <p:nvPr/>
        </p:nvGrpSpPr>
        <p:grpSpPr>
          <a:xfrm>
            <a:off x="1036948" y="1734532"/>
            <a:ext cx="7645140" cy="2064470"/>
            <a:chOff x="1036948" y="1734532"/>
            <a:chExt cx="7645140" cy="2064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E81089-9F4C-4C50-A373-C7B1952A10F7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04685E-AE6A-49A5-9AB4-7F7611963C5A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The Inbox Burden Crisis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• Rapid expansion of asynchronous remote care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Overwhelming volume of patient queries with images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Providers facing burnout and delayed response times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• Need for AI systems to assist clinicians </a:t>
              </a:r>
              <a:r>
                <a:rPr lang="en-US" dirty="0" err="1">
                  <a:solidFill>
                    <a:schemeClr val="tx1"/>
                  </a:solidFill>
                </a:rPr>
                <a:t>efficientlya</a:t>
              </a:r>
              <a:endParaRPr lang="en-IN" dirty="0">
                <a:solidFill>
                  <a:schemeClr val="tx1"/>
                </a:solidFill>
              </a:endParaRPr>
            </a:p>
            <a:p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DE194F-B4DB-4925-9152-BDD75E901F23}"/>
              </a:ext>
            </a:extLst>
          </p:cNvPr>
          <p:cNvGrpSpPr/>
          <p:nvPr/>
        </p:nvGrpSpPr>
        <p:grpSpPr>
          <a:xfrm>
            <a:off x="1036948" y="4177645"/>
            <a:ext cx="7645140" cy="2064470"/>
            <a:chOff x="1036948" y="1734532"/>
            <a:chExt cx="7645140" cy="2064470"/>
          </a:xfrm>
          <a:solidFill>
            <a:schemeClr val="bg2">
              <a:lumMod val="9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3D46A1-A4BB-432F-B589-D346712D81BA}"/>
                </a:ext>
              </a:extLst>
            </p:cNvPr>
            <p:cNvSpPr/>
            <p:nvPr/>
          </p:nvSpPr>
          <p:spPr>
            <a:xfrm>
              <a:off x="1036948" y="1734532"/>
              <a:ext cx="7645139" cy="2064470"/>
            </a:xfrm>
            <a:prstGeom prst="roundRect">
              <a:avLst>
                <a:gd name="adj" fmla="val 4338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982CD-C5F1-4404-A191-A3ED24F49DCB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4338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3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67599"/>
            <a:ext cx="7886700" cy="624688"/>
          </a:xfrm>
        </p:spPr>
        <p:txBody>
          <a:bodyPr/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MEDIQA-WV</a:t>
            </a:r>
            <a:r>
              <a:rPr lang="en-IN" b="1" dirty="0">
                <a:latin typeface="+mn-lt"/>
              </a:rPr>
              <a:t> </a:t>
            </a:r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2025 Shared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6" y="863683"/>
            <a:ext cx="8097625" cy="457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BA64A3-CC48-4FD2-A72A-DCDBA9DEE407}"/>
              </a:ext>
            </a:extLst>
          </p:cNvPr>
          <p:cNvSpPr/>
          <p:nvPr/>
        </p:nvSpPr>
        <p:spPr>
          <a:xfrm>
            <a:off x="523186" y="1033129"/>
            <a:ext cx="8270252" cy="1287740"/>
          </a:xfrm>
          <a:prstGeom prst="roundRect">
            <a:avLst>
              <a:gd name="adj" fmla="val 90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Dataset: </a:t>
            </a:r>
            <a:r>
              <a:rPr lang="en-IN" b="1" dirty="0" err="1">
                <a:solidFill>
                  <a:schemeClr val="tx1"/>
                </a:solidFill>
              </a:rPr>
              <a:t>Woundcare</a:t>
            </a:r>
            <a:r>
              <a:rPr lang="en-IN" b="1" dirty="0">
                <a:solidFill>
                  <a:schemeClr val="tx1"/>
                </a:solidFill>
              </a:rPr>
              <a:t> VQA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Multilingual queries (English and Chinese)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Multi annotator responses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paired with 1-2 wound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Structured metadata annotations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3000E-967F-49C8-853F-AA7634D6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97534"/>
              </p:ext>
            </p:extLst>
          </p:nvPr>
        </p:nvGraphicFramePr>
        <p:xfrm>
          <a:off x="1766083" y="4564513"/>
          <a:ext cx="6200774" cy="222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72922234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785350557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1306437626"/>
                    </a:ext>
                  </a:extLst>
                </a:gridCol>
                <a:gridCol w="997839">
                  <a:extLst>
                    <a:ext uri="{9D8B030D-6E8A-4147-A177-3AD203B41FA5}">
                      <a16:colId xmlns:a16="http://schemas.microsoft.com/office/drawing/2014/main" val="1046991863"/>
                    </a:ext>
                  </a:extLst>
                </a:gridCol>
                <a:gridCol w="628521">
                  <a:extLst>
                    <a:ext uri="{9D8B030D-6E8A-4147-A177-3AD203B41FA5}">
                      <a16:colId xmlns:a16="http://schemas.microsoft.com/office/drawing/2014/main" val="2315152709"/>
                    </a:ext>
                  </a:extLst>
                </a:gridCol>
                <a:gridCol w="986980">
                  <a:extLst>
                    <a:ext uri="{9D8B030D-6E8A-4147-A177-3AD203B41FA5}">
                      <a16:colId xmlns:a16="http://schemas.microsoft.com/office/drawing/2014/main" val="2646572294"/>
                    </a:ext>
                  </a:extLst>
                </a:gridCol>
                <a:gridCol w="1236028">
                  <a:extLst>
                    <a:ext uri="{9D8B030D-6E8A-4147-A177-3AD203B41FA5}">
                      <a16:colId xmlns:a16="http://schemas.microsoft.com/office/drawing/2014/main" val="2631469723"/>
                    </a:ext>
                  </a:extLst>
                </a:gridCol>
              </a:tblGrid>
              <a:tr h="71343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Split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Cases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Images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Responses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rgbClr val="FFFFFF"/>
                          </a:solidFill>
                        </a:rPr>
                        <a:t>Resp</a:t>
                      </a:r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/Case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FFFF"/>
                          </a:solidFill>
                        </a:rPr>
                        <a:t>Avg Query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rgbClr val="FFFFFF"/>
                          </a:solidFill>
                        </a:rPr>
                        <a:t>Avg</a:t>
                      </a:r>
                      <a:r>
                        <a:rPr lang="en-IN" sz="1400" b="1" dirty="0">
                          <a:solidFill>
                            <a:srgbClr val="FFFFFF"/>
                          </a:solidFill>
                        </a:rPr>
                        <a:t> Response</a:t>
                      </a:r>
                    </a:p>
                  </a:txBody>
                  <a:tcPr anchor="ctr">
                    <a:solidFill>
                      <a:srgbClr val="256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21029"/>
                  </a:ext>
                </a:extLst>
              </a:tr>
              <a:tr h="50534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44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29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999610"/>
                  </a:ext>
                </a:extLst>
              </a:tr>
              <a:tr h="50534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47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36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03647"/>
                  </a:ext>
                </a:extLst>
              </a:tr>
              <a:tr h="50534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47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41542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0788A-3157-47C3-A25A-5758E0C84070}"/>
              </a:ext>
            </a:extLst>
          </p:cNvPr>
          <p:cNvSpPr/>
          <p:nvPr/>
        </p:nvSpPr>
        <p:spPr>
          <a:xfrm>
            <a:off x="523185" y="2516496"/>
            <a:ext cx="8270253" cy="1555659"/>
          </a:xfrm>
          <a:prstGeom prst="roundRect">
            <a:avLst>
              <a:gd name="adj" fmla="val 61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Key Metadata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Anatomic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Wound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Wound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Drainage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Drainage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Tissue </a:t>
            </a:r>
            <a:r>
              <a:rPr lang="en-IN" dirty="0" err="1">
                <a:solidFill>
                  <a:schemeClr val="tx1"/>
                </a:solidFill>
              </a:rPr>
              <a:t>Color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Signs of infection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B5EB34-DE91-4125-999C-2DC63EE3F2A2}"/>
              </a:ext>
            </a:extLst>
          </p:cNvPr>
          <p:cNvSpPr txBox="1">
            <a:spLocks/>
          </p:cNvSpPr>
          <p:nvPr/>
        </p:nvSpPr>
        <p:spPr>
          <a:xfrm>
            <a:off x="3401702" y="4045078"/>
            <a:ext cx="2791708" cy="62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+mn-lt"/>
              </a:rPr>
              <a:t>Dataset Statistics</a:t>
            </a:r>
          </a:p>
        </p:txBody>
      </p:sp>
    </p:spTree>
    <p:extLst>
      <p:ext uri="{BB962C8B-B14F-4D97-AF65-F5344CB8AC3E}">
        <p14:creationId xmlns:p14="http://schemas.microsoft.com/office/powerpoint/2010/main" val="40481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93562"/>
            <a:ext cx="7886700" cy="624688"/>
          </a:xfrm>
        </p:spPr>
        <p:txBody>
          <a:bodyPr/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Methodology</a:t>
            </a:r>
            <a:endParaRPr lang="en-IN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710437"/>
            <a:ext cx="8097625" cy="457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F41CDD-0FA0-414A-A091-E62694AE8A28}"/>
              </a:ext>
            </a:extLst>
          </p:cNvPr>
          <p:cNvSpPr/>
          <p:nvPr/>
        </p:nvSpPr>
        <p:spPr>
          <a:xfrm>
            <a:off x="678730" y="854358"/>
            <a:ext cx="7886700" cy="9615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vision-language models lack domain-specific grounding for wound care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2FB5AE-7C7C-4B75-8E78-D54AE33C6F50}"/>
              </a:ext>
            </a:extLst>
          </p:cNvPr>
          <p:cNvGrpSpPr/>
          <p:nvPr/>
        </p:nvGrpSpPr>
        <p:grpSpPr>
          <a:xfrm>
            <a:off x="678730" y="1963849"/>
            <a:ext cx="7786540" cy="1806873"/>
            <a:chOff x="678730" y="1963849"/>
            <a:chExt cx="7786540" cy="18068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AC64C-08B1-46E2-9192-7D89D8D46F63}"/>
                </a:ext>
              </a:extLst>
            </p:cNvPr>
            <p:cNvSpPr/>
            <p:nvPr/>
          </p:nvSpPr>
          <p:spPr>
            <a:xfrm>
              <a:off x="678730" y="1963849"/>
              <a:ext cx="7786540" cy="1806873"/>
            </a:xfrm>
            <a:prstGeom prst="rect">
              <a:avLst/>
            </a:prstGeom>
            <a:solidFill>
              <a:srgbClr val="F0FDF4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Our Solution: Two Complementary Approaches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FF17DB-5C30-45F4-8969-731E16DC1A22}"/>
                </a:ext>
              </a:extLst>
            </p:cNvPr>
            <p:cNvSpPr/>
            <p:nvPr/>
          </p:nvSpPr>
          <p:spPr>
            <a:xfrm>
              <a:off x="940584" y="2479512"/>
              <a:ext cx="3302000" cy="949488"/>
            </a:xfrm>
            <a:prstGeom prst="rect">
              <a:avLst/>
            </a:prstGeom>
            <a:solidFill>
              <a:srgbClr val="FFFFFF"/>
            </a:solidFill>
            <a:effectLst>
              <a:outerShdw blurRad="63500" dist="37357" dir="2700000" rotWithShape="0">
                <a:scrgbClr r="0" g="0" b="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2563EB"/>
                  </a:solidFill>
                </a:rPr>
                <a:t>Approach 1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Metadata-Guided Generation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 predicted wound attributes to refine responses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8E507-FB2F-49C2-A781-A7A8955869F3}"/>
                </a:ext>
              </a:extLst>
            </p:cNvPr>
            <p:cNvSpPr/>
            <p:nvPr/>
          </p:nvSpPr>
          <p:spPr>
            <a:xfrm>
              <a:off x="4702927" y="2479512"/>
              <a:ext cx="3302000" cy="949488"/>
            </a:xfrm>
            <a:prstGeom prst="rect">
              <a:avLst/>
            </a:prstGeom>
            <a:solidFill>
              <a:srgbClr val="FFFFFF"/>
            </a:solidFill>
            <a:effectLst>
              <a:outerShdw blurRad="63500" dist="37357" dir="2700000" rotWithShape="0">
                <a:scrgbClr r="0" g="0" b="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9333EA"/>
                  </a:solidFill>
                </a:rPr>
                <a:t>Approach 2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Mined Few-Shot Prompting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Retrieve similar training examples to guide generation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E5D9E21-04E6-400F-8C4E-D3E81362B3BC}"/>
              </a:ext>
            </a:extLst>
          </p:cNvPr>
          <p:cNvSpPr/>
          <p:nvPr/>
        </p:nvSpPr>
        <p:spPr>
          <a:xfrm>
            <a:off x="309511" y="4602899"/>
            <a:ext cx="3933074" cy="2032000"/>
          </a:xfrm>
          <a:prstGeom prst="rect">
            <a:avLst/>
          </a:prstGeom>
          <a:solidFill>
            <a:srgbClr val="EFF6FF"/>
          </a:solidFill>
          <a:ln w="22225">
            <a:solidFill>
              <a:srgbClr val="3B8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D4ED8"/>
                </a:solidFill>
              </a:rPr>
              <a:t>MedGemma-27B</a:t>
            </a:r>
            <a:endParaRPr lang="en-IN" sz="1600" dirty="0"/>
          </a:p>
          <a:p>
            <a:r>
              <a:rPr lang="en-IN" sz="1600" dirty="0">
                <a:solidFill>
                  <a:schemeClr val="tx1"/>
                </a:solidFill>
              </a:rPr>
              <a:t>• From Google Gemma 3 family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Specialized for medical contexts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Integrates </a:t>
            </a:r>
            <a:r>
              <a:rPr lang="en-IN" sz="1600" dirty="0" err="1">
                <a:solidFill>
                  <a:schemeClr val="tx1"/>
                </a:solidFill>
              </a:rPr>
              <a:t>MedSigLIP</a:t>
            </a:r>
            <a:r>
              <a:rPr lang="en-IN" sz="1600" dirty="0">
                <a:solidFill>
                  <a:schemeClr val="tx1"/>
                </a:solidFill>
              </a:rPr>
              <a:t> (400M parameter vision encoder)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Pre-trained on diverse medical imaging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Seamless vision-language integration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50DC8-0553-414B-B05B-AFC9347FA8EF}"/>
              </a:ext>
            </a:extLst>
          </p:cNvPr>
          <p:cNvSpPr/>
          <p:nvPr/>
        </p:nvSpPr>
        <p:spPr>
          <a:xfrm>
            <a:off x="4466537" y="4593655"/>
            <a:ext cx="4517207" cy="2032000"/>
          </a:xfrm>
          <a:prstGeom prst="rect">
            <a:avLst/>
          </a:prstGeom>
          <a:solidFill>
            <a:srgbClr val="FAF5FF"/>
          </a:solidFill>
          <a:ln w="22225" cap="sq">
            <a:solidFill>
              <a:srgbClr val="933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7E22CE"/>
                </a:solidFill>
              </a:rPr>
              <a:t>InternVL3-38B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• Advanced multimodal large language model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</a:t>
            </a:r>
            <a:r>
              <a:rPr lang="en-IN" sz="1600" dirty="0" err="1">
                <a:solidFill>
                  <a:schemeClr val="tx1"/>
                </a:solidFill>
              </a:rPr>
              <a:t>ViT</a:t>
            </a:r>
            <a:r>
              <a:rPr lang="en-IN" sz="1600" dirty="0">
                <a:solidFill>
                  <a:schemeClr val="tx1"/>
                </a:solidFill>
              </a:rPr>
              <a:t>-MLP-LLM architecture with pixel </a:t>
            </a:r>
            <a:r>
              <a:rPr lang="en-IN" sz="1600" dirty="0" err="1">
                <a:solidFill>
                  <a:schemeClr val="tx1"/>
                </a:solidFill>
              </a:rPr>
              <a:t>unshuffle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• Reduces visual tokens to one-quarter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Competitive with GPT-4o on multimodal benchmarks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Excellent for complex visual-linguistic medical tasks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D2B06C-BF5D-455E-A0F5-C45EF126BFB0}"/>
              </a:ext>
            </a:extLst>
          </p:cNvPr>
          <p:cNvSpPr txBox="1">
            <a:spLocks/>
          </p:cNvSpPr>
          <p:nvPr/>
        </p:nvSpPr>
        <p:spPr>
          <a:xfrm>
            <a:off x="2929312" y="3780382"/>
            <a:ext cx="2877599" cy="62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Models Employed</a:t>
            </a:r>
            <a:endParaRPr lang="en-I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72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9" y="135883"/>
            <a:ext cx="7886700" cy="624688"/>
          </a:xfrm>
        </p:spPr>
        <p:txBody>
          <a:bodyPr/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Approach 1: Metadata-Guided Generation</a:t>
            </a:r>
            <a:endParaRPr lang="en-IN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5" y="789696"/>
            <a:ext cx="8097625" cy="457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007CF-49E7-4CCB-92D1-2B5196753D1D}"/>
              </a:ext>
            </a:extLst>
          </p:cNvPr>
          <p:cNvSpPr/>
          <p:nvPr/>
        </p:nvSpPr>
        <p:spPr>
          <a:xfrm>
            <a:off x="440703" y="914172"/>
            <a:ext cx="8262594" cy="3914754"/>
          </a:xfrm>
          <a:prstGeom prst="roundRect">
            <a:avLst>
              <a:gd name="adj" fmla="val 28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Two-Stage Pipeline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100C4-0DAF-46A2-990C-406452B87588}"/>
              </a:ext>
            </a:extLst>
          </p:cNvPr>
          <p:cNvSpPr/>
          <p:nvPr/>
        </p:nvSpPr>
        <p:spPr>
          <a:xfrm>
            <a:off x="716437" y="1300669"/>
            <a:ext cx="7541443" cy="1480008"/>
          </a:xfrm>
          <a:prstGeom prst="roundRect">
            <a:avLst>
              <a:gd name="adj" fmla="val 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2563EB"/>
                </a:solidFill>
              </a:rPr>
              <a:t>Stage 1: Metadata Prediction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MedGemma-27B for few-shot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 4 key metadata categories per test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Frame as structured prediction task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8851A-320C-4070-8872-B88C0986A451}"/>
              </a:ext>
            </a:extLst>
          </p:cNvPr>
          <p:cNvSpPr/>
          <p:nvPr/>
        </p:nvSpPr>
        <p:spPr>
          <a:xfrm>
            <a:off x="716437" y="2914223"/>
            <a:ext cx="7541443" cy="1781157"/>
          </a:xfrm>
          <a:prstGeom prst="roundRect">
            <a:avLst>
              <a:gd name="adj" fmla="val 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9333EA"/>
                </a:solidFill>
              </a:rPr>
              <a:t>Stage 2: Confidence-Based Integration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Assign confidence scores to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Threshold: 0.7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≥ 0.7: Integrate as factual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 0.7: Instruct model to be cautious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Prevents overconfident, incorrect advice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5894B-257A-4195-B8EC-ED3501B4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0" y="4962472"/>
            <a:ext cx="7818994" cy="1815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9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Metadata Ablation Study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916014"/>
            <a:ext cx="8097625" cy="4571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C14B57-1AD5-4EB8-B7FB-9614CB4EC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00720"/>
              </p:ext>
            </p:extLst>
          </p:nvPr>
        </p:nvGraphicFramePr>
        <p:xfrm>
          <a:off x="845270" y="1368720"/>
          <a:ext cx="7113866" cy="3548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18425">
                  <a:extLst>
                    <a:ext uri="{9D8B030D-6E8A-4147-A177-3AD203B41FA5}">
                      <a16:colId xmlns:a16="http://schemas.microsoft.com/office/drawing/2014/main" val="1823150603"/>
                    </a:ext>
                  </a:extLst>
                </a:gridCol>
                <a:gridCol w="970960">
                  <a:extLst>
                    <a:ext uri="{9D8B030D-6E8A-4147-A177-3AD203B41FA5}">
                      <a16:colId xmlns:a16="http://schemas.microsoft.com/office/drawing/2014/main" val="1797846348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3158513633"/>
                    </a:ext>
                  </a:extLst>
                </a:gridCol>
                <a:gridCol w="749396">
                  <a:extLst>
                    <a:ext uri="{9D8B030D-6E8A-4147-A177-3AD203B41FA5}">
                      <a16:colId xmlns:a16="http://schemas.microsoft.com/office/drawing/2014/main" val="1220354006"/>
                    </a:ext>
                  </a:extLst>
                </a:gridCol>
                <a:gridCol w="2587307">
                  <a:extLst>
                    <a:ext uri="{9D8B030D-6E8A-4147-A177-3AD203B41FA5}">
                      <a16:colId xmlns:a16="http://schemas.microsoft.com/office/drawing/2014/main" val="133031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Metadata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deltaBLEU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Performance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IAA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3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Metadata (baseline)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437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Lower impact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108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Drainage 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Moderate impact, good agreement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06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Drainage 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impact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Tissue colour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impact, excellent agreement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960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Wound thickness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impact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478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Wound 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impact, perfect agreement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0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Anatomical location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3.960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Highest impact despite lower IAA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37537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C546A7A-9267-4039-BB1B-FC7AF5E2D97A}"/>
              </a:ext>
            </a:extLst>
          </p:cNvPr>
          <p:cNvGrpSpPr/>
          <p:nvPr/>
        </p:nvGrpSpPr>
        <p:grpSpPr>
          <a:xfrm>
            <a:off x="749429" y="5289458"/>
            <a:ext cx="7645139" cy="623740"/>
            <a:chOff x="1036949" y="1734529"/>
            <a:chExt cx="7645139" cy="2064473"/>
          </a:xfrm>
          <a:solidFill>
            <a:schemeClr val="bg2">
              <a:lumMod val="9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B90A60-B75A-49ED-BDE0-996C79F9DE97}"/>
                </a:ext>
              </a:extLst>
            </p:cNvPr>
            <p:cNvSpPr/>
            <p:nvPr/>
          </p:nvSpPr>
          <p:spPr>
            <a:xfrm>
              <a:off x="1036949" y="1734529"/>
              <a:ext cx="7645139" cy="2064470"/>
            </a:xfrm>
            <a:prstGeom prst="roundRect">
              <a:avLst>
                <a:gd name="adj" fmla="val 1794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2D1995-FEB1-417C-B13A-099788EF4ADA}"/>
                </a:ext>
              </a:extLst>
            </p:cNvPr>
            <p:cNvSpPr/>
            <p:nvPr/>
          </p:nvSpPr>
          <p:spPr>
            <a:xfrm>
              <a:off x="1113934" y="1734532"/>
              <a:ext cx="7568154" cy="2064470"/>
            </a:xfrm>
            <a:prstGeom prst="roundRect">
              <a:avLst>
                <a:gd name="adj" fmla="val 13406"/>
              </a:avLst>
            </a:prstGeom>
            <a:solidFill>
              <a:schemeClr val="bg1">
                <a:alpha val="7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Selected metadata: Anatomic Location, Wound Type, Drainage Type, Tissue </a:t>
              </a:r>
              <a:r>
                <a:rPr lang="en-IN" sz="1600" b="1" dirty="0" err="1">
                  <a:solidFill>
                    <a:schemeClr val="tx1"/>
                  </a:solidFill>
                </a:rPr>
                <a:t>Color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07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D6C-BBBB-440D-A910-B5ECD0F4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9" y="135883"/>
            <a:ext cx="7886700" cy="624688"/>
          </a:xfrm>
        </p:spPr>
        <p:txBody>
          <a:bodyPr/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Approach 2: Mined Few-Shot Prompting</a:t>
            </a:r>
            <a:endParaRPr lang="en-IN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23C4-31A5-4FA0-96DF-0AC914B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5" y="789696"/>
            <a:ext cx="8097625" cy="457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007CF-49E7-4CCB-92D1-2B5196753D1D}"/>
              </a:ext>
            </a:extLst>
          </p:cNvPr>
          <p:cNvSpPr/>
          <p:nvPr/>
        </p:nvSpPr>
        <p:spPr>
          <a:xfrm>
            <a:off x="440703" y="923599"/>
            <a:ext cx="8262594" cy="5703444"/>
          </a:xfrm>
          <a:prstGeom prst="roundRect">
            <a:avLst>
              <a:gd name="adj" fmla="val 288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Dynamic Example Retrieval Strategy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100C4-0DAF-46A2-990C-406452B87588}"/>
              </a:ext>
            </a:extLst>
          </p:cNvPr>
          <p:cNvSpPr/>
          <p:nvPr/>
        </p:nvSpPr>
        <p:spPr>
          <a:xfrm>
            <a:off x="716437" y="1300669"/>
            <a:ext cx="7541443" cy="1480008"/>
          </a:xfrm>
          <a:prstGeom prst="roundRect">
            <a:avLst>
              <a:gd name="adj" fmla="val 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1FF156"/>
                </a:solidFill>
              </a:rPr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Embed Training dataset using all-mpnet-base-v2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 each test query, Retrieve top-k similar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Incorporate as few-shot demonstrations in prompt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8851A-320C-4070-8872-B88C0986A451}"/>
              </a:ext>
            </a:extLst>
          </p:cNvPr>
          <p:cNvSpPr/>
          <p:nvPr/>
        </p:nvSpPr>
        <p:spPr>
          <a:xfrm>
            <a:off x="716437" y="2914221"/>
            <a:ext cx="7541443" cy="1781157"/>
          </a:xfrm>
          <a:prstGeom prst="roundRect">
            <a:avLst>
              <a:gd name="adj" fmla="val 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2563EB"/>
                </a:solidFill>
              </a:rPr>
              <a:t>Model-Specific Optimization</a:t>
            </a:r>
          </a:p>
          <a:p>
            <a:endParaRPr lang="en-US" b="1" dirty="0">
              <a:solidFill>
                <a:srgbClr val="2563EB"/>
              </a:solidFill>
            </a:endParaRPr>
          </a:p>
          <a:p>
            <a:endParaRPr lang="en-US" b="1" dirty="0">
              <a:solidFill>
                <a:srgbClr val="2563EB"/>
              </a:solidFill>
            </a:endParaRPr>
          </a:p>
          <a:p>
            <a:endParaRPr lang="en-US" b="1" dirty="0">
              <a:solidFill>
                <a:srgbClr val="2563EB"/>
              </a:solidFill>
            </a:endParaRPr>
          </a:p>
          <a:p>
            <a:endParaRPr lang="en-US" b="1" dirty="0">
              <a:solidFill>
                <a:srgbClr val="2563EB"/>
              </a:solidFill>
            </a:endParaRPr>
          </a:p>
          <a:p>
            <a:endParaRPr lang="en-US" b="1" dirty="0">
              <a:solidFill>
                <a:srgbClr val="2563EB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ADFFC8-7823-4DE2-B4EE-CCADFD981AF2}"/>
              </a:ext>
            </a:extLst>
          </p:cNvPr>
          <p:cNvSpPr/>
          <p:nvPr/>
        </p:nvSpPr>
        <p:spPr>
          <a:xfrm>
            <a:off x="4824956" y="3361741"/>
            <a:ext cx="3110845" cy="886119"/>
          </a:xfrm>
          <a:prstGeom prst="roundRect">
            <a:avLst>
              <a:gd name="adj" fmla="val 1134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MedGemma-27B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Top 5 samples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(optimized for architecture)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87443F-D30B-45B1-875B-A5E3FA15486F}"/>
              </a:ext>
            </a:extLst>
          </p:cNvPr>
          <p:cNvSpPr/>
          <p:nvPr/>
        </p:nvSpPr>
        <p:spPr>
          <a:xfrm>
            <a:off x="1208201" y="3361741"/>
            <a:ext cx="3110845" cy="886119"/>
          </a:xfrm>
          <a:prstGeom prst="roundRect">
            <a:avLst>
              <a:gd name="adj" fmla="val 113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Intern VL3-38B</a:t>
            </a:r>
          </a:p>
          <a:p>
            <a:pPr algn="ctr"/>
            <a:r>
              <a:rPr lang="en-IN" dirty="0">
                <a:solidFill>
                  <a:schemeClr val="accent2"/>
                </a:solidFill>
              </a:rPr>
              <a:t>Top 25 samples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(larger context capacity)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F58AE-5C01-40C6-A5F2-3B122AD8A1A8}"/>
              </a:ext>
            </a:extLst>
          </p:cNvPr>
          <p:cNvSpPr txBox="1"/>
          <p:nvPr/>
        </p:nvSpPr>
        <p:spPr>
          <a:xfrm>
            <a:off x="716437" y="5024487"/>
            <a:ext cx="641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Model learns from familiar patterns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Leverages training annotations dynamically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Improves clinical grounding</a:t>
            </a:r>
          </a:p>
        </p:txBody>
      </p:sp>
    </p:spTree>
    <p:extLst>
      <p:ext uri="{BB962C8B-B14F-4D97-AF65-F5344CB8AC3E}">
        <p14:creationId xmlns:p14="http://schemas.microsoft.com/office/powerpoint/2010/main" val="89944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1767</Words>
  <Application>Microsoft Office PowerPoint</Application>
  <PresentationFormat>Custom</PresentationFormat>
  <Paragraphs>545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Clinical problem</vt:lpstr>
      <vt:lpstr>MEDIQA-WV 2025 Shared Task</vt:lpstr>
      <vt:lpstr>Methodology</vt:lpstr>
      <vt:lpstr>Approach 1: Metadata-Guided Generation</vt:lpstr>
      <vt:lpstr>Metadata Ablation Study results</vt:lpstr>
      <vt:lpstr>Approach 2: Mined Few-Shot Prompting</vt:lpstr>
      <vt:lpstr>Evaluation Metrics</vt:lpstr>
      <vt:lpstr>Main Results: Performance Comparison</vt:lpstr>
      <vt:lpstr>Aggregate Metrics Comparsion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Bavana Durgapraveen</dc:creator>
  <cp:lastModifiedBy>Bavana Durgapraveen</cp:lastModifiedBy>
  <cp:revision>26</cp:revision>
  <dcterms:created xsi:type="dcterms:W3CDTF">2025-10-26T17:53:37Z</dcterms:created>
  <dcterms:modified xsi:type="dcterms:W3CDTF">2025-10-26T21:28:42Z</dcterms:modified>
</cp:coreProperties>
</file>