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10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chartUserShapes" Target="../drawings/drawing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2.8782156694593667E-2"/>
          <c:w val="0.83679571027072941"/>
          <c:h val="0.9015700099899013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E571-42D8-8566-DCD72D9B51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E571-42D8-8566-DCD72D9B512B}"/>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E571-42D8-8566-DCD72D9B51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E571-42D8-8566-DCD72D9B512B}"/>
            </c:ext>
          </c:extLst>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3"/>
          <c:y val="3.3182201196979051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D684-4FC1-AD86-B669D4FB8782}"/>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D684-4FC1-AD86-B669D4FB8782}"/>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D684-4FC1-AD86-B669D4FB8782}"/>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D684-4FC1-AD86-B669D4FB878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0.44123</cdr:x>
      <cdr:y>0.40117</cdr:y>
    </cdr:from>
    <cdr:to>
      <cdr:x>0.55877</cdr:x>
      <cdr:y>0.59883</cdr:y>
    </cdr:to>
    <cdr:sp macro="" textlink="">
      <cdr:nvSpPr>
        <cdr:cNvPr id="2" name="TextBox 1">
          <a:extLst xmlns:a="http://schemas.openxmlformats.org/drawingml/2006/main">
            <a:ext uri="{FF2B5EF4-FFF2-40B4-BE49-F238E27FC236}">
              <a16:creationId xmlns:a16="http://schemas.microsoft.com/office/drawing/2014/main" id="{6AE034D4-110A-1D0A-5FBC-73C1493C3756}"/>
            </a:ext>
          </a:extLst>
        </cdr:cNvPr>
        <cdr:cNvSpPr txBox="1"/>
      </cdr:nvSpPr>
      <cdr:spPr>
        <a:xfrm xmlns:a="http://schemas.openxmlformats.org/drawingml/2006/main">
          <a:off x="3432334" y="1855787"/>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5287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314150"/>
            <a:ext cx="9060118" cy="1938992"/>
          </a:xfrm>
          <a:prstGeom prst="rect">
            <a:avLst/>
          </a:prstGeom>
          <a:noFill/>
        </p:spPr>
        <p:txBody>
          <a:bodyPr wrap="square" rtlCol="0">
            <a:spAutoFit/>
          </a:bodyPr>
          <a:lstStyle/>
          <a:p>
            <a:r>
              <a:rPr lang="en-US" sz="2400" dirty="0"/>
              <a:t>STUDENT NAME:  </a:t>
            </a:r>
            <a:r>
              <a:rPr lang="en-IN" sz="2400" dirty="0"/>
              <a:t>PRAVEEN K</a:t>
            </a:r>
            <a:endParaRPr lang="en-US" sz="2400" dirty="0"/>
          </a:p>
          <a:p>
            <a:r>
              <a:rPr lang="en-US" sz="2400" dirty="0"/>
              <a:t>REGISTER NO      : </a:t>
            </a:r>
            <a:r>
              <a:rPr lang="en-IN" sz="2400" dirty="0"/>
              <a:t>122201049 (NM ID:asunm28522505)</a:t>
            </a:r>
            <a:endParaRPr lang="en-US" sz="2400" dirty="0"/>
          </a:p>
          <a:p>
            <a:r>
              <a:rPr lang="en-US" sz="2400" dirty="0"/>
              <a:t>DEPARTMENT     :   </a:t>
            </a:r>
            <a:r>
              <a:rPr lang="en-US" sz="2400" dirty="0" err="1"/>
              <a:t>B.Com</a:t>
            </a:r>
            <a:r>
              <a:rPr lang="en-IN" sz="2400" dirty="0"/>
              <a:t> corporate </a:t>
            </a:r>
            <a:r>
              <a:rPr lang="en-IN" sz="2400" dirty="0" err="1"/>
              <a:t>secretaryship</a:t>
            </a:r>
            <a:r>
              <a:rPr lang="en-IN" sz="2400" dirty="0"/>
              <a:t> </a:t>
            </a:r>
            <a:endParaRPr lang="en-US" sz="2400" dirty="0"/>
          </a:p>
          <a:p>
            <a:r>
              <a:rPr lang="en-US" sz="2400" dirty="0"/>
              <a:t>COLLEGE              :   SRIDEVI ARTS AND SCIENCE COLLEGE </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D9CEB2-36E1-0550-426B-2FAF97882044}"/>
              </a:ext>
            </a:extLst>
          </p:cNvPr>
          <p:cNvSpPr txBox="1"/>
          <p:nvPr/>
        </p:nvSpPr>
        <p:spPr>
          <a:xfrm>
            <a:off x="914400" y="1447800"/>
            <a:ext cx="9372600" cy="3970318"/>
          </a:xfrm>
          <a:prstGeom prst="rect">
            <a:avLst/>
          </a:prstGeom>
          <a:noFill/>
        </p:spPr>
        <p:txBody>
          <a:bodyPr wrap="square" rtlCol="0">
            <a:spAutoFit/>
          </a:bodyPr>
          <a:lstStyle/>
          <a:p>
            <a:r>
              <a:rPr lang="en-US" sz="2800" b="1" dirty="0"/>
              <a:t>Data Collection:</a:t>
            </a:r>
            <a:r>
              <a:rPr lang="en-US" sz="2800" dirty="0"/>
              <a:t> Gather relevant data such as Employee ID, performance ratings, and demographics.</a:t>
            </a:r>
          </a:p>
          <a:p>
            <a:r>
              <a:rPr lang="en-US" sz="2800" b="1" dirty="0"/>
              <a:t>Feature Collection:</a:t>
            </a:r>
            <a:r>
              <a:rPr lang="en-US" sz="2800" dirty="0"/>
              <a:t> Include key features like performance levels and ratings to facilitate analysis.</a:t>
            </a:r>
          </a:p>
          <a:p>
            <a:r>
              <a:rPr lang="en-US" sz="2800" b="1" dirty="0"/>
              <a:t>Data Cleaning:</a:t>
            </a:r>
            <a:r>
              <a:rPr lang="en-US" sz="2800" dirty="0"/>
              <a:t> Ensure accuracy by correcting errors, removing duplicates, and handling missing values.</a:t>
            </a:r>
          </a:p>
          <a:p>
            <a:r>
              <a:rPr lang="en-US" sz="2800" b="1" dirty="0"/>
              <a:t>Performance Level:</a:t>
            </a:r>
            <a:r>
              <a:rPr lang="en-US" sz="2800" dirty="0"/>
              <a:t> Define performance categories (e.g., Excellent, Good) to assess and compare employee performance effectively.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6581A72-91F3-7EC4-B275-05266637C5C5}"/>
              </a:ext>
            </a:extLst>
          </p:cNvPr>
          <p:cNvGraphicFramePr>
            <a:graphicFrameLocks/>
          </p:cNvGraphicFramePr>
          <p:nvPr>
            <p:extLst>
              <p:ext uri="{D42A27DB-BD31-4B8C-83A1-F6EECF244321}">
                <p14:modId xmlns:p14="http://schemas.microsoft.com/office/powerpoint/2010/main" val="2743658574"/>
              </p:ext>
            </p:extLst>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C44-B877-8C12-AD58-9BAF0906C1E5}"/>
              </a:ext>
            </a:extLst>
          </p:cNvPr>
          <p:cNvSpPr>
            <a:spLocks noGrp="1"/>
          </p:cNvSpPr>
          <p:nvPr>
            <p:ph type="title"/>
          </p:nvPr>
        </p:nvSpPr>
        <p:spPr/>
        <p:txBody>
          <a:bodyPr/>
          <a:lstStyle/>
          <a:p>
            <a:r>
              <a:rPr lang="en-US" dirty="0"/>
              <a:t>RESULTS</a:t>
            </a:r>
            <a:endParaRPr lang="en-IN" dirty="0"/>
          </a:p>
        </p:txBody>
      </p:sp>
      <p:graphicFrame>
        <p:nvGraphicFramePr>
          <p:cNvPr id="3" name="Chart 2">
            <a:extLst>
              <a:ext uri="{FF2B5EF4-FFF2-40B4-BE49-F238E27FC236}">
                <a16:creationId xmlns:a16="http://schemas.microsoft.com/office/drawing/2014/main" id="{DCEE5594-DAB5-0DB4-20B8-62B48AE0DB4D}"/>
              </a:ext>
            </a:extLst>
          </p:cNvPr>
          <p:cNvGraphicFramePr>
            <a:graphicFrameLocks/>
          </p:cNvGraphicFramePr>
          <p:nvPr>
            <p:extLst>
              <p:ext uri="{D42A27DB-BD31-4B8C-83A1-F6EECF244321}">
                <p14:modId xmlns:p14="http://schemas.microsoft.com/office/powerpoint/2010/main" val="2204972646"/>
              </p:ext>
            </p:extLst>
          </p:nvPr>
        </p:nvGraphicFramePr>
        <p:xfrm>
          <a:off x="1371599" y="1524000"/>
          <a:ext cx="7887373"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86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55711" y="177515"/>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BC2A9E-D84F-BDA8-0CAA-5501BA78E9D9}"/>
              </a:ext>
            </a:extLst>
          </p:cNvPr>
          <p:cNvSpPr txBox="1"/>
          <p:nvPr/>
        </p:nvSpPr>
        <p:spPr>
          <a:xfrm>
            <a:off x="655711" y="1143634"/>
            <a:ext cx="8625348" cy="5262979"/>
          </a:xfrm>
          <a:prstGeom prst="rect">
            <a:avLst/>
          </a:prstGeom>
          <a:noFill/>
        </p:spPr>
        <p:txBody>
          <a:bodyPr wrap="square">
            <a:spAutoFit/>
          </a:bodyPr>
          <a:lstStyle/>
          <a:p>
            <a:r>
              <a:rPr lang="en-US" sz="2800" dirty="0"/>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decision-making across the organization.</a:t>
            </a: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cs typeface="Times New Roman" panose="02020603050405020304" pitchFamily="18" charset="0"/>
              </a:rPr>
              <a:t>Employee Performance Analysis using Excel</a:t>
            </a:r>
            <a:endParaRPr lang="en-IN" sz="2800" dirty="0">
              <a:solidFill>
                <a:srgbClr val="7030A0"/>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6180166" cy="5016758"/>
          </a:xfrm>
          <a:prstGeom prst="rect">
            <a:avLst/>
          </a:prstGeom>
          <a:noFill/>
        </p:spPr>
        <p:txBody>
          <a:bodyPr wrap="square" rtlCol="0">
            <a:spAutoFit/>
          </a:bodyPr>
          <a:lstStyle/>
          <a:p>
            <a:pPr algn="l"/>
            <a:endParaRPr lang="en-US" sz="3200" b="0" i="0" dirty="0">
              <a:solidFill>
                <a:srgbClr val="0D0D0D"/>
              </a:solidFill>
              <a:effectLst/>
              <a:cs typeface="Times New Roman" panose="02020603050405020304" pitchFamily="18" charset="0"/>
            </a:endParaRPr>
          </a:p>
          <a:p>
            <a:pPr algn="l">
              <a:buFont typeface="+mj-lt"/>
              <a:buAutoNum type="arabicPeriod"/>
            </a:pPr>
            <a:r>
              <a:rPr lang="en-US" sz="3200" b="0" i="0" dirty="0">
                <a:solidFill>
                  <a:srgbClr val="0D0D0D"/>
                </a:solidFill>
                <a:effectLst/>
                <a:cs typeface="Times New Roman" panose="02020603050405020304" pitchFamily="18" charset="0"/>
              </a:rPr>
              <a:t>Problem Statement</a:t>
            </a:r>
          </a:p>
          <a:p>
            <a:pPr algn="l">
              <a:buFont typeface="+mj-lt"/>
              <a:buAutoNum type="arabicPeriod"/>
            </a:pPr>
            <a:r>
              <a:rPr lang="en-US" sz="3200" b="0" i="0" dirty="0">
                <a:solidFill>
                  <a:srgbClr val="0D0D0D"/>
                </a:solidFill>
                <a:effectLst/>
                <a:cs typeface="Times New Roman" panose="02020603050405020304" pitchFamily="18" charset="0"/>
              </a:rPr>
              <a:t>Project Overview</a:t>
            </a:r>
          </a:p>
          <a:p>
            <a:pPr algn="l">
              <a:buFont typeface="+mj-lt"/>
              <a:buAutoNum type="arabicPeriod"/>
            </a:pPr>
            <a:r>
              <a:rPr lang="en-US" sz="3200" b="0" i="0" dirty="0">
                <a:solidFill>
                  <a:srgbClr val="0D0D0D"/>
                </a:solidFill>
                <a:effectLst/>
                <a:cs typeface="Times New Roman" panose="02020603050405020304" pitchFamily="18" charset="0"/>
              </a:rPr>
              <a:t>End Users</a:t>
            </a:r>
          </a:p>
          <a:p>
            <a:pPr algn="l">
              <a:buFont typeface="+mj-lt"/>
              <a:buAutoNum type="arabicPeriod"/>
            </a:pPr>
            <a:r>
              <a:rPr lang="en-US" sz="3200" b="0" i="0" dirty="0">
                <a:solidFill>
                  <a:srgbClr val="0D0D0D"/>
                </a:solidFill>
                <a:effectLst/>
                <a:cs typeface="Times New Roman" panose="02020603050405020304" pitchFamily="18" charset="0"/>
              </a:rPr>
              <a:t>Our Solution and Proposition</a:t>
            </a:r>
          </a:p>
          <a:p>
            <a:pPr algn="l">
              <a:buFont typeface="+mj-lt"/>
              <a:buAutoNum type="arabicPeriod"/>
            </a:pPr>
            <a:r>
              <a:rPr lang="en-US" sz="3200" dirty="0">
                <a:solidFill>
                  <a:srgbClr val="0D0D0D"/>
                </a:solidFill>
                <a:cs typeface="Times New Roman" panose="02020603050405020304" pitchFamily="18" charset="0"/>
              </a:rPr>
              <a:t>Dataset Description</a:t>
            </a:r>
            <a:endParaRPr lang="en-US" sz="3200" b="0" i="0" dirty="0">
              <a:solidFill>
                <a:srgbClr val="0D0D0D"/>
              </a:solidFill>
              <a:effectLst/>
              <a:cs typeface="Times New Roman" panose="02020603050405020304" pitchFamily="18" charset="0"/>
            </a:endParaRPr>
          </a:p>
          <a:p>
            <a:pPr algn="l">
              <a:buFont typeface="+mj-lt"/>
              <a:buAutoNum type="arabicPeriod"/>
            </a:pPr>
            <a:r>
              <a:rPr lang="en-US" sz="3200" b="0" i="0" dirty="0">
                <a:solidFill>
                  <a:srgbClr val="0D0D0D"/>
                </a:solidFill>
                <a:effectLst/>
                <a:cs typeface="Times New Roman" panose="02020603050405020304" pitchFamily="18" charset="0"/>
              </a:rPr>
              <a:t>Modelling Approach</a:t>
            </a:r>
          </a:p>
          <a:p>
            <a:pPr algn="l">
              <a:buFont typeface="+mj-lt"/>
              <a:buAutoNum type="arabicPeriod"/>
            </a:pPr>
            <a:r>
              <a:rPr lang="en-US" sz="3200" b="0" i="0" dirty="0">
                <a:solidFill>
                  <a:srgbClr val="0D0D0D"/>
                </a:solidFill>
                <a:effectLst/>
                <a:cs typeface="Times New Roman" panose="02020603050405020304" pitchFamily="18" charset="0"/>
              </a:rPr>
              <a:t>Results and </a:t>
            </a:r>
            <a:r>
              <a:rPr lang="en-US" sz="3200" dirty="0">
                <a:solidFill>
                  <a:srgbClr val="0D0D0D"/>
                </a:solidFill>
                <a:cs typeface="Times New Roman" panose="02020603050405020304" pitchFamily="18" charset="0"/>
              </a:rPr>
              <a:t>Discussion</a:t>
            </a:r>
            <a:endParaRPr lang="en-US" sz="3200" b="0" i="0" dirty="0">
              <a:solidFill>
                <a:srgbClr val="0D0D0D"/>
              </a:solidFill>
              <a:effectLst/>
              <a:cs typeface="Times New Roman" panose="02020603050405020304" pitchFamily="18" charset="0"/>
            </a:endParaRPr>
          </a:p>
          <a:p>
            <a:pPr algn="l">
              <a:buFont typeface="+mj-lt"/>
              <a:buAutoNum type="arabicPeriod"/>
            </a:pPr>
            <a:r>
              <a:rPr lang="en-US" sz="3200" b="0" i="0" dirty="0">
                <a:solidFill>
                  <a:srgbClr val="0D0D0D"/>
                </a:solidFill>
                <a:effectLst/>
                <a:cs typeface="Times New Roman" panose="02020603050405020304" pitchFamily="18" charset="0"/>
              </a:rPr>
              <a:t>Conclusion</a:t>
            </a:r>
          </a:p>
          <a:p>
            <a:endParaRPr lang="en-IN" sz="3200" dirty="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01C5FF3-693A-D52B-6A14-DB9E82CAB894}"/>
              </a:ext>
            </a:extLst>
          </p:cNvPr>
          <p:cNvSpPr txBox="1"/>
          <p:nvPr/>
        </p:nvSpPr>
        <p:spPr>
          <a:xfrm>
            <a:off x="919777" y="1305934"/>
            <a:ext cx="8543925" cy="4545732"/>
          </a:xfrm>
          <a:prstGeom prst="rect">
            <a:avLst/>
          </a:prstGeom>
          <a:noFill/>
        </p:spPr>
        <p:txBody>
          <a:bodyPr wrap="square">
            <a:spAutoFit/>
          </a:bodyPr>
          <a:lstStyle/>
          <a:p>
            <a:pPr>
              <a:lnSpc>
                <a:spcPct val="107000"/>
              </a:lnSpc>
              <a:spcAft>
                <a:spcPts val="800"/>
              </a:spcAft>
            </a:pPr>
            <a:r>
              <a:rPr lang="en-IN" sz="1900" b="1" u="sng" kern="100" dirty="0">
                <a:effectLst/>
                <a:ea typeface="Calibri" panose="020F0502020204030204" pitchFamily="34" charset="0"/>
                <a:cs typeface="Times New Roman" panose="02020603050405020304" pitchFamily="18" charset="0"/>
              </a:rPr>
              <a:t>Objective</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lang="en-IN" sz="1900" b="1" u="sng" kern="100" dirty="0">
                <a:cs typeface="Times New Roman" panose="02020603050405020304" pitchFamily="18" charset="0"/>
              </a:rPr>
              <a:t>Scope:     </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Organize and analyse performance data.</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Develop dashboards and reports.</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lang="en-IN" sz="1900" b="1" u="sng" kern="100" dirty="0">
                <a:cs typeface="Times New Roman" panose="02020603050405020304" pitchFamily="18" charset="0"/>
              </a:rPr>
              <a:t>Deliverables</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Excel workbook with analysis tools and visualizations.</a:t>
            </a: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User guide.</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 </a:t>
            </a:r>
            <a:r>
              <a:rPr lang="en-IN" sz="1900" b="1" u="sng" kern="100" dirty="0">
                <a:cs typeface="Times New Roman" panose="02020603050405020304" pitchFamily="18" charset="0"/>
              </a:rPr>
              <a:t>Success Criteria:     </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Accurate, user   friendly tool that supports effective performance reviews.</a:t>
            </a:r>
            <a:endParaRPr lang="en-IN" sz="1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0610" y="-1985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194971"/>
            <a:ext cx="823912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 The project aims to develop an Excel-based tool for analyzing and visualizing employee performance. </a:t>
            </a:r>
            <a:endParaRPr lang="en-IN" sz="2400" dirty="0"/>
          </a:p>
          <a:p>
            <a:pPr marL="342900" indent="-342900">
              <a:buFont typeface="Arial" panose="020B0604020202020204" pitchFamily="34" charset="0"/>
              <a:buChar char="•"/>
            </a:pPr>
            <a:r>
              <a:rPr lang="en-US" sz="2400" dirty="0"/>
              <a:t>It involves structuring performance data, applying analytical formulas and pivot tables, and creating dashboards and charts for clear visualization.</a:t>
            </a:r>
            <a:endParaRPr lang="en-IN" sz="2400" dirty="0"/>
          </a:p>
          <a:p>
            <a:pPr marL="342900" indent="-342900">
              <a:buFont typeface="Arial" panose="020B0604020202020204" pitchFamily="34" charset="0"/>
              <a:buChar char="•"/>
            </a:pPr>
            <a:r>
              <a:rPr lang="en-US" sz="2400" dirty="0"/>
              <a:t> Automation through macros will enhance efficiency, while comprehensive documentation and training will ensure user-friendliness. </a:t>
            </a:r>
            <a:endParaRPr lang="en-IN" sz="2400" dirty="0"/>
          </a:p>
          <a:p>
            <a:pPr marL="342900" indent="-342900">
              <a:buFont typeface="Arial" panose="020B0604020202020204" pitchFamily="34" charset="0"/>
              <a:buChar char="•"/>
            </a:pPr>
            <a:r>
              <a:rPr lang="en-US" sz="2400" dirty="0"/>
              <a:t>The deliverables include a well-organized Excel workbook with robust analysis and visualization features, along with a user guide and training materials. </a:t>
            </a:r>
            <a:endParaRPr lang="en-IN" sz="2400" dirty="0"/>
          </a:p>
          <a:p>
            <a:pPr marL="342900" indent="-342900">
              <a:buFont typeface="Arial" panose="020B0604020202020204" pitchFamily="34" charset="0"/>
              <a:buChar char="•"/>
            </a:pPr>
            <a:r>
              <a:rPr lang="en-US" sz="2400" dirty="0"/>
              <a:t>The project is expected to be completed in 8 weeks, with the goal of providing an intuitive and accurate tool for evaluating employee performance</a:t>
            </a:r>
            <a:r>
              <a:rPr lang="en-IN" sz="2400" dirty="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87350" y="13890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124F1D4-6EA3-EAB4-A263-A75AE16A0A46}"/>
              </a:ext>
            </a:extLst>
          </p:cNvPr>
          <p:cNvSpPr txBox="1"/>
          <p:nvPr/>
        </p:nvSpPr>
        <p:spPr>
          <a:xfrm>
            <a:off x="856179" y="909221"/>
            <a:ext cx="9491365" cy="5262979"/>
          </a:xfrm>
          <a:prstGeom prst="rect">
            <a:avLst/>
          </a:prstGeom>
          <a:noFill/>
        </p:spPr>
        <p:txBody>
          <a:bodyPr wrap="square">
            <a:spAutoFit/>
          </a:bodyPr>
          <a:lstStyle/>
          <a:p>
            <a:pPr marL="342900" indent="-342900">
              <a:buFont typeface="Arial" panose="020B0604020202020204" pitchFamily="34" charset="0"/>
              <a:buChar char="•"/>
            </a:pPr>
            <a:r>
              <a:rPr lang="en-IN" sz="2800" dirty="0"/>
              <a:t>The end users of the employee performance analysis tool include HR personnel, managers, and executives. </a:t>
            </a:r>
          </a:p>
          <a:p>
            <a:pPr marL="342900" indent="-342900">
              <a:buFont typeface="Arial" panose="020B0604020202020204" pitchFamily="34" charset="0"/>
              <a:buChar char="•"/>
            </a:pPr>
            <a:r>
              <a:rPr lang="en-IN" sz="2800" dirty="0"/>
              <a:t> HR uses the tool to conduct performance reviews and manage employee data.</a:t>
            </a:r>
          </a:p>
          <a:p>
            <a:pPr marL="342900" indent="-342900">
              <a:buFont typeface="Arial" panose="020B0604020202020204" pitchFamily="34" charset="0"/>
              <a:buChar char="•"/>
            </a:pPr>
            <a:r>
              <a:rPr lang="en-IN" sz="2800" dirty="0"/>
              <a:t>Managers utilize it to evaluate team performance, provide feedback, and identify areas for improvement.</a:t>
            </a:r>
          </a:p>
          <a:p>
            <a:pPr marL="342900" indent="-342900">
              <a:buFont typeface="Arial" panose="020B0604020202020204" pitchFamily="34" charset="0"/>
              <a:buChar char="•"/>
            </a:pPr>
            <a:r>
              <a:rPr lang="en-IN" sz="2800" dirty="0"/>
              <a:t>Executives rely on the tool for strategic decision-making, including promotions and compensation. </a:t>
            </a:r>
          </a:p>
          <a:p>
            <a:pPr marL="342900" indent="-342900">
              <a:buFont typeface="Arial" panose="020B0604020202020204" pitchFamily="34" charset="0"/>
              <a:buChar char="•"/>
            </a:pPr>
            <a:r>
              <a:rPr lang="en-IN" sz="2800" dirty="0"/>
              <a:t>Each user group benefits from the tool’s ability to offer insights and trends based on employee performance data. </a:t>
            </a:r>
          </a:p>
          <a:p>
            <a:pPr marL="342900" indent="-342900">
              <a:buFont typeface="Arial" panose="020B0604020202020204" pitchFamily="34" charset="0"/>
              <a:buChar char="•"/>
            </a:pPr>
            <a:r>
              <a:rPr lang="en-IN" sz="2800" dirty="0"/>
              <a:t>The tool supports informed decision-making across different levels of the organization.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2CEB05-B70A-22AF-D3F4-10F7017F5FC9}"/>
              </a:ext>
            </a:extLst>
          </p:cNvPr>
          <p:cNvSpPr txBox="1"/>
          <p:nvPr/>
        </p:nvSpPr>
        <p:spPr>
          <a:xfrm>
            <a:off x="2819400" y="1510788"/>
            <a:ext cx="8410192" cy="4524315"/>
          </a:xfrm>
          <a:prstGeom prst="rect">
            <a:avLst/>
          </a:prstGeom>
          <a:noFill/>
        </p:spPr>
        <p:txBody>
          <a:bodyPr wrap="square">
            <a:spAutoFit/>
          </a:bodyPr>
          <a:lstStyle/>
          <a:p>
            <a:pPr marL="285750" indent="-285750">
              <a:buFont typeface="Wingdings" panose="05000000000000000000" pitchFamily="2" charset="2"/>
              <a:buChar char="§"/>
            </a:pPr>
            <a:r>
              <a:rPr lang="en-US" sz="2400" b="1" u="sng" dirty="0">
                <a:cs typeface="Times New Roman" panose="02020603050405020304" pitchFamily="18" charset="0"/>
              </a:rPr>
              <a:t>Data-Driven Insights</a:t>
            </a:r>
            <a:r>
              <a:rPr lang="en-US" sz="2400" dirty="0">
                <a:cs typeface="Times New Roman" panose="02020603050405020304" pitchFamily="18" charset="0"/>
              </a:rPr>
              <a:t>: Enables managers to make informed decisions based on accurate, real-lime performance data.</a:t>
            </a:r>
          </a:p>
          <a:p>
            <a:pPr marL="285750" indent="-285750">
              <a:buFont typeface="Wingdings" panose="05000000000000000000" pitchFamily="2" charset="2"/>
              <a:buChar char="§"/>
            </a:pPr>
            <a:r>
              <a:rPr lang="en-US" sz="2400" b="1" u="sng" dirty="0">
                <a:cs typeface="Times New Roman" panose="02020603050405020304" pitchFamily="18" charset="0"/>
              </a:rPr>
              <a:t>Improved Efficiency</a:t>
            </a:r>
            <a:r>
              <a:rPr lang="en-IN" sz="2400" b="1" u="sng" dirty="0">
                <a:cs typeface="Times New Roman" panose="02020603050405020304" pitchFamily="18" charset="0"/>
              </a:rPr>
              <a:t>:</a:t>
            </a:r>
            <a:r>
              <a:rPr lang="en-US" sz="2400" dirty="0">
                <a:cs typeface="Times New Roman" panose="02020603050405020304" pitchFamily="18" charset="0"/>
              </a:rPr>
              <a:t>Automates the data collection and analysis process, saving time and reducing manual errors</a:t>
            </a:r>
          </a:p>
          <a:p>
            <a:pPr marL="285750" indent="-285750">
              <a:buFont typeface="Wingdings" panose="05000000000000000000" pitchFamily="2" charset="2"/>
              <a:buChar char="§"/>
            </a:pPr>
            <a:r>
              <a:rPr lang="en-US" sz="2400" b="1" u="sng" dirty="0">
                <a:cs typeface="Times New Roman" panose="02020603050405020304" pitchFamily="18" charset="0"/>
              </a:rPr>
              <a:t>Enhanced Employee Developmen</a:t>
            </a:r>
            <a:r>
              <a:rPr lang="en-US" sz="2400" dirty="0">
                <a:cs typeface="Times New Roman" panose="02020603050405020304" pitchFamily="18" charset="0"/>
              </a:rPr>
              <a:t>t: Identifies training needs and development opportunities, leading to a more skilled workforce.</a:t>
            </a:r>
          </a:p>
          <a:p>
            <a:pPr marL="285750" indent="-285750">
              <a:buFont typeface="Wingdings" panose="05000000000000000000" pitchFamily="2" charset="2"/>
              <a:buChar char="§"/>
            </a:pPr>
            <a:r>
              <a:rPr lang="en-US" sz="2400" b="1" u="sng" dirty="0">
                <a:cs typeface="Times New Roman" panose="02020603050405020304" pitchFamily="18" charset="0"/>
              </a:rPr>
              <a:t>Better Performance Management</a:t>
            </a:r>
            <a:r>
              <a:rPr lang="en-US" sz="2400" dirty="0">
                <a:cs typeface="Times New Roman" panose="02020603050405020304" pitchFamily="18" charset="0"/>
              </a:rPr>
              <a:t>: Helps in recognizing top performers and addressing underperformance, ultimately Improving overall</a:t>
            </a:r>
            <a:r>
              <a:rPr lang="en-IN" sz="2400" dirty="0">
                <a:cs typeface="Times New Roman" panose="02020603050405020304" pitchFamily="18" charset="0"/>
              </a:rPr>
              <a:t> </a:t>
            </a:r>
            <a:r>
              <a:rPr lang="en-US" sz="2400" dirty="0">
                <a:cs typeface="Times New Roman" panose="02020603050405020304" pitchFamily="18" charset="0"/>
              </a:rPr>
              <a:t>productivity.</a:t>
            </a:r>
          </a:p>
          <a:p>
            <a:pPr marL="285750" indent="-285750">
              <a:buFont typeface="Wingdings" panose="05000000000000000000" pitchFamily="2" charset="2"/>
              <a:buChar char="§"/>
            </a:pPr>
            <a:r>
              <a:rPr lang="en-US" sz="2400" dirty="0">
                <a:cs typeface="Times New Roman" panose="02020603050405020304" pitchFamily="18" charset="0"/>
              </a:rPr>
              <a:t> </a:t>
            </a:r>
            <a:r>
              <a:rPr lang="en-US" sz="2400" b="1" u="sng" dirty="0">
                <a:cs typeface="Times New Roman" panose="02020603050405020304" pitchFamily="18" charset="0"/>
              </a:rPr>
              <a:t>Cost-Effective Solution</a:t>
            </a:r>
            <a:r>
              <a:rPr lang="en-US" sz="2400" dirty="0">
                <a:cs typeface="Times New Roman" panose="02020603050405020304" pitchFamily="18" charset="0"/>
              </a:rPr>
              <a:t>: Leverages the widely accessible Excel platform, avoiding the need for expensive software or tools.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76619B-9D71-BBDD-7E99-74ACC6FB173A}"/>
              </a:ext>
            </a:extLst>
          </p:cNvPr>
          <p:cNvSpPr txBox="1"/>
          <p:nvPr/>
        </p:nvSpPr>
        <p:spPr>
          <a:xfrm>
            <a:off x="304800" y="609600"/>
            <a:ext cx="11887200" cy="6001643"/>
          </a:xfrm>
          <a:prstGeom prst="rect">
            <a:avLst/>
          </a:prstGeom>
          <a:noFill/>
        </p:spPr>
        <p:txBody>
          <a:bodyPr wrap="square">
            <a:spAutoFit/>
          </a:bodyPr>
          <a:lstStyle/>
          <a:p>
            <a:endParaRPr lang="en-US" sz="2400" dirty="0">
              <a:latin typeface="Calibri body"/>
              <a:cs typeface="Times New Roman" panose="02020603050405020304" pitchFamily="18" charset="0"/>
            </a:endParaRPr>
          </a:p>
          <a:p>
            <a:endParaRPr lang="en-US" sz="2400" b="1" dirty="0">
              <a:cs typeface="Times New Roman" panose="02020603050405020304" pitchFamily="18" charset="0"/>
            </a:endParaRPr>
          </a:p>
          <a:p>
            <a:r>
              <a:rPr lang="en-US" sz="2400" b="1" dirty="0">
                <a:cs typeface="Times New Roman" panose="02020603050405020304" pitchFamily="18" charset="0"/>
              </a:rPr>
              <a:t>Descriptions for each of the columns in the dataset:</a:t>
            </a:r>
          </a:p>
          <a:p>
            <a:r>
              <a:rPr lang="en-US" sz="2400" b="1" dirty="0">
                <a:cs typeface="Times New Roman" panose="02020603050405020304" pitchFamily="18" charset="0"/>
              </a:rPr>
              <a:t>1. Employee ID</a:t>
            </a:r>
            <a:r>
              <a:rPr lang="en-US" sz="2400" dirty="0">
                <a:cs typeface="Times New Roman" panose="02020603050405020304" pitchFamily="18" charset="0"/>
              </a:rPr>
              <a:t>: Unique identifier for each employee in the organization.</a:t>
            </a:r>
          </a:p>
          <a:p>
            <a:r>
              <a:rPr lang="en-US" sz="2400" b="1" dirty="0">
                <a:cs typeface="Times New Roman" panose="02020603050405020304" pitchFamily="18" charset="0"/>
              </a:rPr>
              <a:t>2.First Name</a:t>
            </a:r>
            <a:r>
              <a:rPr lang="en-US" sz="2400" dirty="0">
                <a:cs typeface="Times New Roman" panose="02020603050405020304" pitchFamily="18" charset="0"/>
              </a:rPr>
              <a:t>: The first name of the employee.</a:t>
            </a:r>
          </a:p>
          <a:p>
            <a:r>
              <a:rPr lang="en-US" sz="2400" b="1" dirty="0">
                <a:cs typeface="Times New Roman" panose="02020603050405020304" pitchFamily="18" charset="0"/>
              </a:rPr>
              <a:t>3. Last Name</a:t>
            </a:r>
            <a:r>
              <a:rPr lang="en-US" sz="2400" dirty="0">
                <a:cs typeface="Times New Roman" panose="02020603050405020304" pitchFamily="18" charset="0"/>
              </a:rPr>
              <a:t>: The last name of the employee.</a:t>
            </a:r>
          </a:p>
          <a:p>
            <a:r>
              <a:rPr lang="en-US" sz="2400" b="1" dirty="0">
                <a:cs typeface="Times New Roman" panose="02020603050405020304" pitchFamily="18" charset="0"/>
              </a:rPr>
              <a:t>4.Email</a:t>
            </a:r>
            <a:r>
              <a:rPr lang="en-US" sz="2400" dirty="0">
                <a:cs typeface="Times New Roman" panose="02020603050405020304" pitchFamily="18" charset="0"/>
              </a:rPr>
              <a:t>: The address. associated with the employee's communication within the organization.</a:t>
            </a:r>
          </a:p>
          <a:p>
            <a:r>
              <a:rPr lang="en-US" sz="2400" b="1" dirty="0">
                <a:cs typeface="Times New Roman" panose="02020603050405020304" pitchFamily="18" charset="0"/>
              </a:rPr>
              <a:t>5. Business Unit</a:t>
            </a:r>
            <a:r>
              <a:rPr lang="en-US" sz="2400" dirty="0">
                <a:cs typeface="Times New Roman" panose="02020603050405020304" pitchFamily="18" charset="0"/>
              </a:rPr>
              <a:t>: specific business unit or department to which the employer belongs.</a:t>
            </a:r>
          </a:p>
          <a:p>
            <a:r>
              <a:rPr lang="en-US" sz="2400" b="1" dirty="0">
                <a:cs typeface="Times New Roman" panose="02020603050405020304" pitchFamily="18" charset="0"/>
              </a:rPr>
              <a:t>6.State</a:t>
            </a:r>
            <a:r>
              <a:rPr lang="en-US" sz="2400" dirty="0">
                <a:cs typeface="Times New Roman" panose="02020603050405020304" pitchFamily="18" charset="0"/>
              </a:rPr>
              <a:t>: The state or region where the employee is located.</a:t>
            </a:r>
            <a:endParaRPr lang="en-US" sz="2400" b="1" dirty="0">
              <a:cs typeface="Times New Roman" panose="02020603050405020304" pitchFamily="18" charset="0"/>
            </a:endParaRPr>
          </a:p>
          <a:p>
            <a:r>
              <a:rPr lang="en-US" sz="2400" b="1" dirty="0">
                <a:cs typeface="Times New Roman" panose="02020603050405020304" pitchFamily="18" charset="0"/>
              </a:rPr>
              <a:t>7.Job Function</a:t>
            </a:r>
            <a:r>
              <a:rPr lang="en-US" sz="2400" dirty="0">
                <a:cs typeface="Times New Roman" panose="02020603050405020304" pitchFamily="18" charset="0"/>
              </a:rPr>
              <a:t>: A brief description of the employee's primary job function or role.</a:t>
            </a:r>
          </a:p>
          <a:p>
            <a:r>
              <a:rPr lang="en-US" sz="2400" b="1" dirty="0">
                <a:cs typeface="Times New Roman" panose="02020603050405020304" pitchFamily="18" charset="0"/>
              </a:rPr>
              <a:t>8.Gender</a:t>
            </a:r>
            <a:r>
              <a:rPr lang="en-US" sz="2400" dirty="0">
                <a:cs typeface="Times New Roman" panose="02020603050405020304" pitchFamily="18" charset="0"/>
              </a:rPr>
              <a:t>: A code representing Die gender of the employee (e.g.. M for Male, I for Female, N for Non-binary.</a:t>
            </a:r>
          </a:p>
          <a:p>
            <a:r>
              <a:rPr lang="en-US" sz="2400" b="1" dirty="0">
                <a:cs typeface="Times New Roman" panose="02020603050405020304" pitchFamily="18" charset="0"/>
              </a:rPr>
              <a:t>9.Performance Score</a:t>
            </a:r>
            <a:r>
              <a:rPr lang="en-US" sz="2400" dirty="0">
                <a:cs typeface="Times New Roman" panose="02020603050405020304" pitchFamily="18" charset="0"/>
              </a:rPr>
              <a:t>: A score indicating the employee's performance level (e.g., Excellent, Satisfactory, Needs Improvement).</a:t>
            </a:r>
          </a:p>
          <a:p>
            <a:r>
              <a:rPr lang="en-US" sz="2400" b="1" dirty="0">
                <a:cs typeface="Times New Roman" panose="02020603050405020304" pitchFamily="18" charset="0"/>
              </a:rPr>
              <a:t>10. Current Employee Rating</a:t>
            </a:r>
            <a:r>
              <a:rPr lang="en-US" sz="2400" dirty="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7A97C11C-2DB1-95A5-34BA-DCA89C8027EB}"/>
              </a:ext>
            </a:extLst>
          </p:cNvPr>
          <p:cNvSpPr txBox="1"/>
          <p:nvPr/>
        </p:nvSpPr>
        <p:spPr>
          <a:xfrm>
            <a:off x="3052916" y="2143713"/>
            <a:ext cx="6105832" cy="3416320"/>
          </a:xfrm>
          <a:prstGeom prst="rect">
            <a:avLst/>
          </a:prstGeom>
          <a:noFill/>
        </p:spPr>
        <p:txBody>
          <a:bodyPr wrap="square">
            <a:spAutoFit/>
          </a:bodyPr>
          <a:lstStyle/>
          <a:p>
            <a:r>
              <a:rPr lang="en-IN" sz="2400" b="1" dirty="0"/>
              <a:t>Predictive Analytics:</a:t>
            </a:r>
            <a:r>
              <a:rPr lang="en-IN" sz="2400" dirty="0"/>
              <a:t> Integrating predictive models. to forecast future performance trends based on historical data, giving managers a proactive approach to workforce planning.</a:t>
            </a:r>
          </a:p>
          <a:p>
            <a:endParaRPr lang="en-IN" sz="2400" dirty="0"/>
          </a:p>
          <a:p>
            <a:r>
              <a:rPr lang="en-IN" sz="2400" b="1" dirty="0"/>
              <a:t>Automated Alerts: </a:t>
            </a:r>
            <a:r>
              <a:rPr lang="en-IN" sz="2400" dirty="0"/>
              <a:t>The tool can be set up to send automated alerts for critical performance issues. ensuring that managers are immediately notified when attention is needed.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868</Words>
  <Application>Microsoft Office PowerPoint</Application>
  <PresentationFormat>Widescreen</PresentationFormat>
  <Paragraphs>83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919360777930</cp:lastModifiedBy>
  <cp:revision>20</cp:revision>
  <dcterms:created xsi:type="dcterms:W3CDTF">2024-03-29T15:07:22Z</dcterms:created>
  <dcterms:modified xsi:type="dcterms:W3CDTF">2024-09-06T04:17:59Z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