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Quicksand" charset="1" panose="00000500000000000000"/>
      <p:regular r:id="rId12"/>
    </p:embeddedFont>
    <p:embeddedFont>
      <p:font typeface="Quicksand Bold" charset="1" panose="00000800000000000000"/>
      <p:regular r:id="rId13"/>
    </p:embeddedFont>
    <p:embeddedFont>
      <p:font typeface="Quicksand Light" charset="1" panose="00000400000000000000"/>
      <p:regular r:id="rId14"/>
    </p:embeddedFont>
    <p:embeddedFont>
      <p:font typeface="Quicksand Medium" charset="1" panose="00000600000000000000"/>
      <p:regular r:id="rId15"/>
    </p:embeddedFont>
    <p:embeddedFont>
      <p:font typeface="Paytone One"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theme/theme1.xml" Type="http://schemas.openxmlformats.org/officeDocument/2006/relationships/theme"/><Relationship Id="rId40" Target="slides/slide24.xml" Type="http://schemas.openxmlformats.org/officeDocument/2006/relationships/slide"/><Relationship Id="rId41" Target="slides/slide25.xml" Type="http://schemas.openxmlformats.org/officeDocument/2006/relationships/slide"/><Relationship Id="rId42" Target="slides/slide26.xml" Type="http://schemas.openxmlformats.org/officeDocument/2006/relationships/slide"/><Relationship Id="rId43" Target="slides/slide27.xml" Type="http://schemas.openxmlformats.org/officeDocument/2006/relationships/slide"/><Relationship Id="rId44" Target="slides/slide28.xml" Type="http://schemas.openxmlformats.org/officeDocument/2006/relationships/slide"/><Relationship Id="rId45" Target="slides/slide29.xml" Type="http://schemas.openxmlformats.org/officeDocument/2006/relationships/slide"/><Relationship Id="rId46" Target="slides/slide3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11" Target="../media/image58.pn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49.png" Type="http://schemas.openxmlformats.org/officeDocument/2006/relationships/image"/><Relationship Id="rId9" Target="../media/image5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28470" y="5036740"/>
            <a:ext cx="8431059" cy="950410"/>
          </a:xfrm>
          <a:custGeom>
            <a:avLst/>
            <a:gdLst/>
            <a:ahLst/>
            <a:cxnLst/>
            <a:rect r="r" b="b" t="t" l="l"/>
            <a:pathLst>
              <a:path h="950410" w="8431059">
                <a:moveTo>
                  <a:pt x="0" y="0"/>
                </a:moveTo>
                <a:lnTo>
                  <a:pt x="8431060" y="0"/>
                </a:lnTo>
                <a:lnTo>
                  <a:pt x="8431060" y="950410"/>
                </a:lnTo>
                <a:lnTo>
                  <a:pt x="0" y="950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54514" y="6912424"/>
            <a:ext cx="3978971" cy="1273271"/>
          </a:xfrm>
          <a:custGeom>
            <a:avLst/>
            <a:gdLst/>
            <a:ahLst/>
            <a:cxnLst/>
            <a:rect r="r" b="b" t="t" l="l"/>
            <a:pathLst>
              <a:path h="1273271" w="39789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4356970" y="2787599"/>
            <a:ext cx="10003302" cy="1566533"/>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a:rPr>
              <a:t>SMART PARKING </a:t>
            </a:r>
          </a:p>
        </p:txBody>
      </p:sp>
      <p:sp>
        <p:nvSpPr>
          <p:cNvPr name="TextBox 10" id="10"/>
          <p:cNvSpPr txBox="true"/>
          <p:nvPr/>
        </p:nvSpPr>
        <p:spPr>
          <a:xfrm rot="0">
            <a:off x="5457137" y="5058057"/>
            <a:ext cx="7373727" cy="748030"/>
          </a:xfrm>
          <a:prstGeom prst="rect">
            <a:avLst/>
          </a:prstGeom>
        </p:spPr>
        <p:txBody>
          <a:bodyPr anchor="t" rtlCol="false" tIns="0" lIns="0" bIns="0" rIns="0">
            <a:spAutoFit/>
          </a:bodyPr>
          <a:lstStyle/>
          <a:p>
            <a:pPr algn="ctr">
              <a:lnSpc>
                <a:spcPts val="6019"/>
              </a:lnSpc>
            </a:pPr>
            <a:r>
              <a:rPr lang="en-US" sz="4299">
                <a:solidFill>
                  <a:srgbClr val="000000"/>
                </a:solidFill>
                <a:latin typeface="Quicksand Medium"/>
              </a:rPr>
              <a:t>Presented by PRAVEEN S </a:t>
            </a:r>
          </a:p>
        </p:txBody>
      </p:sp>
      <p:sp>
        <p:nvSpPr>
          <p:cNvPr name="Freeform 11" id="11"/>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a:rPr>
              <a:t>Deploy the integrated system on public transportation vehicles.</a:t>
            </a:r>
          </a:p>
          <a:p>
            <a:pPr algn="ctr">
              <a:lnSpc>
                <a:spcPts val="5717"/>
              </a:lnSpc>
            </a:pPr>
            <a:r>
              <a:rPr lang="en-US" sz="5605">
                <a:solidFill>
                  <a:srgbClr val="000000"/>
                </a:solidFill>
                <a:latin typeface="Quicksand"/>
              </a:rPr>
              <a:t>Make the real-time transit information platform accessible to the public through a user-friendly interface.</a:t>
            </a:r>
          </a:p>
        </p:txBody>
      </p:sp>
      <p:sp>
        <p:nvSpPr>
          <p:cNvPr name="TextBox 18" id="18"/>
          <p:cNvSpPr txBox="true"/>
          <p:nvPr/>
        </p:nvSpPr>
        <p:spPr>
          <a:xfrm rot="0">
            <a:off x="5222774" y="773030"/>
            <a:ext cx="7468429" cy="1566533"/>
          </a:xfrm>
          <a:prstGeom prst="rect">
            <a:avLst/>
          </a:prstGeom>
        </p:spPr>
        <p:txBody>
          <a:bodyPr anchor="t" rtlCol="false" tIns="0" lIns="0" bIns="0" rIns="0">
            <a:spAutoFit/>
          </a:bodyPr>
          <a:lstStyle/>
          <a:p>
            <a:pPr algn="ctr">
              <a:lnSpc>
                <a:spcPts val="12880"/>
              </a:lnSpc>
              <a:spcBef>
                <a:spcPct val="0"/>
              </a:spcBef>
            </a:pPr>
            <a:r>
              <a:rPr lang="en-US" sz="9200">
                <a:solidFill>
                  <a:srgbClr val="000000"/>
                </a:solidFill>
                <a:latin typeface="Paytone One Bold"/>
              </a:rPr>
              <a:t>Deployment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a:rPr>
              <a:t>Implement a system for monitoring the performance of sensors and the platform.</a:t>
            </a:r>
          </a:p>
          <a:p>
            <a:pPr algn="ctr">
              <a:lnSpc>
                <a:spcPts val="5717"/>
              </a:lnSpc>
            </a:pPr>
            <a:r>
              <a:rPr lang="en-US" sz="5605">
                <a:solidFill>
                  <a:srgbClr val="000000"/>
                </a:solidFill>
                <a:latin typeface="Quicksand"/>
              </a:rPr>
              <a:t>Set up regular maintenance schedules to ensure the system remains operational</a:t>
            </a:r>
          </a:p>
        </p:txBody>
      </p:sp>
      <p:sp>
        <p:nvSpPr>
          <p:cNvPr name="TextBox 18" id="18"/>
          <p:cNvSpPr txBox="true"/>
          <p:nvPr/>
        </p:nvSpPr>
        <p:spPr>
          <a:xfrm rot="0">
            <a:off x="4022393" y="1468992"/>
            <a:ext cx="10677922" cy="954802"/>
          </a:xfrm>
          <a:prstGeom prst="rect">
            <a:avLst/>
          </a:prstGeom>
        </p:spPr>
        <p:txBody>
          <a:bodyPr anchor="t" rtlCol="false" tIns="0" lIns="0" bIns="0" rIns="0">
            <a:spAutoFit/>
          </a:bodyPr>
          <a:lstStyle/>
          <a:p>
            <a:pPr algn="ctr">
              <a:lnSpc>
                <a:spcPts val="7847"/>
              </a:lnSpc>
              <a:spcBef>
                <a:spcPct val="0"/>
              </a:spcBef>
            </a:pPr>
            <a:r>
              <a:rPr lang="en-US" sz="5605">
                <a:solidFill>
                  <a:srgbClr val="000000"/>
                </a:solidFill>
                <a:latin typeface="Paytone One Bold"/>
              </a:rPr>
              <a:t>Monitoring and Maintenance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4042241" y="2940187"/>
            <a:ext cx="10203518" cy="4756300"/>
          </a:xfrm>
          <a:prstGeom prst="rect">
            <a:avLst/>
          </a:prstGeom>
        </p:spPr>
        <p:txBody>
          <a:bodyPr anchor="t" rtlCol="false" tIns="0" lIns="0" bIns="0" rIns="0">
            <a:spAutoFit/>
          </a:bodyPr>
          <a:lstStyle/>
          <a:p>
            <a:pPr algn="ctr">
              <a:lnSpc>
                <a:spcPts val="5328"/>
              </a:lnSpc>
            </a:pPr>
            <a:r>
              <a:rPr lang="en-US" sz="5223">
                <a:solidFill>
                  <a:srgbClr val="000000"/>
                </a:solidFill>
                <a:latin typeface="Quicksand"/>
              </a:rPr>
              <a:t>Document the entire project, including system architecture, hardware configurations, and software code.</a:t>
            </a:r>
          </a:p>
          <a:p>
            <a:pPr algn="ctr">
              <a:lnSpc>
                <a:spcPts val="5328"/>
              </a:lnSpc>
            </a:pPr>
            <a:r>
              <a:rPr lang="en-US" sz="5223">
                <a:solidFill>
                  <a:srgbClr val="000000"/>
                </a:solidFill>
                <a:latin typeface="Quicksand"/>
              </a:rPr>
              <a:t>Provide training to relevant personnel on how to operate and maintain the system</a:t>
            </a:r>
          </a:p>
        </p:txBody>
      </p:sp>
      <p:sp>
        <p:nvSpPr>
          <p:cNvPr name="TextBox 18" id="18"/>
          <p:cNvSpPr txBox="true"/>
          <p:nvPr/>
        </p:nvSpPr>
        <p:spPr>
          <a:xfrm rot="0">
            <a:off x="3922520" y="1468570"/>
            <a:ext cx="10877667"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Documentation and Training: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550657" y="3428545"/>
            <a:ext cx="11404040" cy="3806479"/>
          </a:xfrm>
          <a:prstGeom prst="rect">
            <a:avLst/>
          </a:prstGeom>
        </p:spPr>
        <p:txBody>
          <a:bodyPr anchor="t" rtlCol="false" tIns="0" lIns="0" bIns="0" rIns="0">
            <a:spAutoFit/>
          </a:bodyPr>
          <a:lstStyle/>
          <a:p>
            <a:pPr algn="ctr">
              <a:lnSpc>
                <a:spcPts val="5955"/>
              </a:lnSpc>
            </a:pPr>
            <a:r>
              <a:rPr lang="en-US" sz="5838">
                <a:solidFill>
                  <a:srgbClr val="000000"/>
                </a:solidFill>
                <a:latin typeface="Quicksand"/>
              </a:rPr>
              <a:t>Promote the availability of real-time transit information to the public through various channels.</a:t>
            </a:r>
          </a:p>
          <a:p>
            <a:pPr algn="ctr">
              <a:lnSpc>
                <a:spcPts val="5955"/>
              </a:lnSpc>
            </a:pPr>
            <a:r>
              <a:rPr lang="en-US" sz="5838">
                <a:solidFill>
                  <a:srgbClr val="000000"/>
                </a:solidFill>
                <a:latin typeface="Quicksand"/>
              </a:rPr>
              <a:t>Gather feedback from users to continually improve the system.</a:t>
            </a:r>
          </a:p>
        </p:txBody>
      </p:sp>
      <p:sp>
        <p:nvSpPr>
          <p:cNvPr name="TextBox 18" id="18"/>
          <p:cNvSpPr txBox="true"/>
          <p:nvPr/>
        </p:nvSpPr>
        <p:spPr>
          <a:xfrm rot="0">
            <a:off x="5411983" y="1312675"/>
            <a:ext cx="7898741" cy="1228915"/>
          </a:xfrm>
          <a:prstGeom prst="rect">
            <a:avLst/>
          </a:prstGeom>
        </p:spPr>
        <p:txBody>
          <a:bodyPr anchor="t" rtlCol="false" tIns="0" lIns="0" bIns="0" rIns="0">
            <a:spAutoFit/>
          </a:bodyPr>
          <a:lstStyle/>
          <a:p>
            <a:pPr algn="ctr">
              <a:lnSpc>
                <a:spcPts val="10026"/>
              </a:lnSpc>
              <a:spcBef>
                <a:spcPct val="0"/>
              </a:spcBef>
            </a:pPr>
            <a:r>
              <a:rPr lang="en-US" sz="7162">
                <a:solidFill>
                  <a:srgbClr val="000000"/>
                </a:solidFill>
                <a:latin typeface="Paytone One Bold"/>
              </a:rPr>
              <a:t>Public Outreach::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490635" y="3593431"/>
            <a:ext cx="11524083" cy="3857176"/>
          </a:xfrm>
          <a:prstGeom prst="rect">
            <a:avLst/>
          </a:prstGeom>
        </p:spPr>
        <p:txBody>
          <a:bodyPr anchor="t" rtlCol="false" tIns="0" lIns="0" bIns="0" rIns="0">
            <a:spAutoFit/>
          </a:bodyPr>
          <a:lstStyle/>
          <a:p>
            <a:pPr algn="ctr">
              <a:lnSpc>
                <a:spcPts val="6017"/>
              </a:lnSpc>
            </a:pPr>
            <a:r>
              <a:rPr lang="en-US" sz="5899">
                <a:solidFill>
                  <a:srgbClr val="000000"/>
                </a:solidFill>
                <a:latin typeface="Quicksand"/>
              </a:rPr>
              <a:t>Assess the project's success by measuring key performance indicators, such as improved transit efficiency and user satisfaction.</a:t>
            </a:r>
          </a:p>
        </p:txBody>
      </p:sp>
      <p:sp>
        <p:nvSpPr>
          <p:cNvPr name="TextBox 18" id="18"/>
          <p:cNvSpPr txBox="true"/>
          <p:nvPr/>
        </p:nvSpPr>
        <p:spPr>
          <a:xfrm rot="0">
            <a:off x="6276226" y="1238872"/>
            <a:ext cx="6170256" cy="1376521"/>
          </a:xfrm>
          <a:prstGeom prst="rect">
            <a:avLst/>
          </a:prstGeom>
        </p:spPr>
        <p:txBody>
          <a:bodyPr anchor="t" rtlCol="false" tIns="0" lIns="0" bIns="0" rIns="0">
            <a:spAutoFit/>
          </a:bodyPr>
          <a:lstStyle/>
          <a:p>
            <a:pPr algn="ctr">
              <a:lnSpc>
                <a:spcPts val="11389"/>
              </a:lnSpc>
              <a:spcBef>
                <a:spcPct val="0"/>
              </a:spcBef>
            </a:pPr>
            <a:r>
              <a:rPr lang="en-US" sz="8135">
                <a:solidFill>
                  <a:srgbClr val="000000"/>
                </a:solidFill>
                <a:latin typeface="Paytone One Bold"/>
              </a:rPr>
              <a:t>Evaluation: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4042241" y="2940187"/>
            <a:ext cx="10203518" cy="4756300"/>
          </a:xfrm>
          <a:prstGeom prst="rect">
            <a:avLst/>
          </a:prstGeom>
        </p:spPr>
        <p:txBody>
          <a:bodyPr anchor="t" rtlCol="false" tIns="0" lIns="0" bIns="0" rIns="0">
            <a:spAutoFit/>
          </a:bodyPr>
          <a:lstStyle/>
          <a:p>
            <a:pPr algn="ctr">
              <a:lnSpc>
                <a:spcPts val="5328"/>
              </a:lnSpc>
            </a:pPr>
            <a:r>
              <a:rPr lang="en-US" sz="5223">
                <a:solidFill>
                  <a:srgbClr val="000000"/>
                </a:solidFill>
                <a:latin typeface="Quicksand"/>
              </a:rPr>
              <a:t>Document the entire project, including system architecture, hardware configurations, and software code.</a:t>
            </a:r>
          </a:p>
          <a:p>
            <a:pPr algn="ctr">
              <a:lnSpc>
                <a:spcPts val="5328"/>
              </a:lnSpc>
            </a:pPr>
            <a:r>
              <a:rPr lang="en-US" sz="5223">
                <a:solidFill>
                  <a:srgbClr val="000000"/>
                </a:solidFill>
                <a:latin typeface="Quicksand"/>
              </a:rPr>
              <a:t>Provide training to relevant personnel on how to operate and maintain the system</a:t>
            </a:r>
          </a:p>
        </p:txBody>
      </p:sp>
      <p:sp>
        <p:nvSpPr>
          <p:cNvPr name="TextBox 18" id="18"/>
          <p:cNvSpPr txBox="true"/>
          <p:nvPr/>
        </p:nvSpPr>
        <p:spPr>
          <a:xfrm rot="0">
            <a:off x="5616631" y="1468570"/>
            <a:ext cx="7489445"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Iterate and Improve: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2617783"/>
            <a:chOff x="0" y="0"/>
            <a:chExt cx="2602724" cy="514786"/>
          </a:xfrm>
        </p:grpSpPr>
        <p:sp>
          <p:nvSpPr>
            <p:cNvPr name="Freeform 7" id="7"/>
            <p:cNvSpPr/>
            <p:nvPr/>
          </p:nvSpPr>
          <p:spPr>
            <a:xfrm flipH="false" flipV="false" rot="0">
              <a:off x="0" y="0"/>
              <a:ext cx="2602724" cy="514786"/>
            </a:xfrm>
            <a:custGeom>
              <a:avLst/>
              <a:gdLst/>
              <a:ahLst/>
              <a:cxnLst/>
              <a:rect r="r" b="b" t="t" l="l"/>
              <a:pathLst>
                <a:path h="514786" w="2602724">
                  <a:moveTo>
                    <a:pt x="203200" y="0"/>
                  </a:moveTo>
                  <a:lnTo>
                    <a:pt x="2602724" y="0"/>
                  </a:lnTo>
                  <a:lnTo>
                    <a:pt x="2399524" y="514786"/>
                  </a:lnTo>
                  <a:lnTo>
                    <a:pt x="0" y="514786"/>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2615985"/>
            <a:chOff x="0" y="0"/>
            <a:chExt cx="2602724" cy="490278"/>
          </a:xfrm>
        </p:grpSpPr>
        <p:sp>
          <p:nvSpPr>
            <p:cNvPr name="Freeform 10" id="10"/>
            <p:cNvSpPr/>
            <p:nvPr/>
          </p:nvSpPr>
          <p:spPr>
            <a:xfrm flipH="false" flipV="false" rot="0">
              <a:off x="0" y="0"/>
              <a:ext cx="2602724" cy="490278"/>
            </a:xfrm>
            <a:custGeom>
              <a:avLst/>
              <a:gdLst/>
              <a:ahLst/>
              <a:cxnLst/>
              <a:rect r="r" b="b" t="t" l="l"/>
              <a:pathLst>
                <a:path h="490278" w="2602724">
                  <a:moveTo>
                    <a:pt x="203200" y="0"/>
                  </a:moveTo>
                  <a:lnTo>
                    <a:pt x="2602724" y="0"/>
                  </a:lnTo>
                  <a:lnTo>
                    <a:pt x="2399524" y="490278"/>
                  </a:lnTo>
                  <a:lnTo>
                    <a:pt x="0" y="490278"/>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2994578"/>
            <a:ext cx="11263913" cy="1523415"/>
          </a:xfrm>
          <a:prstGeom prst="rect">
            <a:avLst/>
          </a:prstGeom>
        </p:spPr>
        <p:txBody>
          <a:bodyPr anchor="t" rtlCol="false" tIns="0" lIns="0" bIns="0" rIns="0">
            <a:spAutoFit/>
          </a:bodyPr>
          <a:lstStyle/>
          <a:p>
            <a:pPr algn="ctr">
              <a:lnSpc>
                <a:spcPts val="6164"/>
              </a:lnSpc>
            </a:pPr>
            <a:r>
              <a:rPr lang="en-US" sz="4403">
                <a:solidFill>
                  <a:srgbClr val="000000"/>
                </a:solidFill>
                <a:latin typeface="Paytone One Bold"/>
              </a:rPr>
              <a:t>Phase 1: </a:t>
            </a:r>
          </a:p>
          <a:p>
            <a:pPr algn="ctr">
              <a:lnSpc>
                <a:spcPts val="6164"/>
              </a:lnSpc>
              <a:spcBef>
                <a:spcPct val="0"/>
              </a:spcBef>
            </a:pPr>
            <a:r>
              <a:rPr lang="en-US" sz="4403">
                <a:solidFill>
                  <a:srgbClr val="000000"/>
                </a:solidFill>
                <a:latin typeface="Paytone One Bold"/>
              </a:rPr>
              <a:t>Project Definition and Design Thinking: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487813" y="2676568"/>
            <a:ext cx="11312374" cy="5283536"/>
          </a:xfrm>
          <a:prstGeom prst="rect">
            <a:avLst/>
          </a:prstGeom>
        </p:spPr>
        <p:txBody>
          <a:bodyPr anchor="t" rtlCol="false" tIns="0" lIns="0" bIns="0" rIns="0">
            <a:spAutoFit/>
          </a:bodyPr>
          <a:lstStyle/>
          <a:p>
            <a:pPr algn="ctr">
              <a:lnSpc>
                <a:spcPts val="5907"/>
              </a:lnSpc>
            </a:pPr>
          </a:p>
          <a:p>
            <a:pPr algn="ctr">
              <a:lnSpc>
                <a:spcPts val="5907"/>
              </a:lnSpc>
            </a:pPr>
            <a:r>
              <a:rPr lang="en-US" sz="5791">
                <a:solidFill>
                  <a:srgbClr val="000000"/>
                </a:solidFill>
                <a:latin typeface="Quicksand"/>
              </a:rPr>
              <a:t>Define specific objectives, such as real-time parking space monitoring, mobile app integration, and efficient parking guidance.</a:t>
            </a:r>
          </a:p>
          <a:p>
            <a:pPr algn="ctr">
              <a:lnSpc>
                <a:spcPts val="5907"/>
              </a:lnSpc>
            </a:pPr>
          </a:p>
        </p:txBody>
      </p:sp>
      <p:sp>
        <p:nvSpPr>
          <p:cNvPr name="TextBox 18" id="18"/>
          <p:cNvSpPr txBox="true"/>
          <p:nvPr/>
        </p:nvSpPr>
        <p:spPr>
          <a:xfrm rot="0">
            <a:off x="5876962" y="1468570"/>
            <a:ext cx="6968783"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1.Project objectives: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487813" y="3343959"/>
            <a:ext cx="11312374" cy="4534051"/>
          </a:xfrm>
          <a:prstGeom prst="rect">
            <a:avLst/>
          </a:prstGeom>
        </p:spPr>
        <p:txBody>
          <a:bodyPr anchor="t" rtlCol="false" tIns="0" lIns="0" bIns="0" rIns="0">
            <a:spAutoFit/>
          </a:bodyPr>
          <a:lstStyle/>
          <a:p>
            <a:pPr algn="ctr">
              <a:lnSpc>
                <a:spcPts val="5907"/>
              </a:lnSpc>
            </a:pPr>
            <a:r>
              <a:rPr lang="en-US" sz="5791">
                <a:solidFill>
                  <a:srgbClr val="000000"/>
                </a:solidFill>
                <a:latin typeface="Quicksand"/>
              </a:rPr>
              <a:t>Plan the design and deployment of IoT sensors in parking spaces to detect occupancy and availability. Decide on the type of sensors and their placement.</a:t>
            </a:r>
          </a:p>
          <a:p>
            <a:pPr algn="ctr">
              <a:lnSpc>
                <a:spcPts val="5907"/>
              </a:lnSpc>
            </a:pPr>
          </a:p>
        </p:txBody>
      </p:sp>
      <p:sp>
        <p:nvSpPr>
          <p:cNvPr name="TextBox 18" id="18"/>
          <p:cNvSpPr txBox="true"/>
          <p:nvPr/>
        </p:nvSpPr>
        <p:spPr>
          <a:xfrm rot="0">
            <a:off x="5939991" y="1468570"/>
            <a:ext cx="6842726"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2.Iot senor designs: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596490" y="3166028"/>
            <a:ext cx="11312374" cy="4534051"/>
          </a:xfrm>
          <a:prstGeom prst="rect">
            <a:avLst/>
          </a:prstGeom>
        </p:spPr>
        <p:txBody>
          <a:bodyPr anchor="t" rtlCol="false" tIns="0" lIns="0" bIns="0" rIns="0">
            <a:spAutoFit/>
          </a:bodyPr>
          <a:lstStyle/>
          <a:p>
            <a:pPr algn="ctr">
              <a:lnSpc>
                <a:spcPts val="5907"/>
              </a:lnSpc>
            </a:pPr>
            <a:r>
              <a:rPr lang="en-US" sz="5791">
                <a:solidFill>
                  <a:srgbClr val="000000"/>
                </a:solidFill>
                <a:latin typeface="Quicksand"/>
              </a:rPr>
              <a:t>Design a mobile app interface that displays real-time parking availability to users. Consider user-friendly features like real-time maps and notifications</a:t>
            </a:r>
          </a:p>
          <a:p>
            <a:pPr algn="ctr">
              <a:lnSpc>
                <a:spcPts val="5907"/>
              </a:lnSpc>
            </a:pPr>
          </a:p>
        </p:txBody>
      </p:sp>
      <p:sp>
        <p:nvSpPr>
          <p:cNvPr name="TextBox 18" id="18"/>
          <p:cNvSpPr txBox="true"/>
          <p:nvPr/>
        </p:nvSpPr>
        <p:spPr>
          <a:xfrm rot="0">
            <a:off x="4930342" y="478918"/>
            <a:ext cx="7747593" cy="1749976"/>
          </a:xfrm>
          <a:prstGeom prst="rect">
            <a:avLst/>
          </a:prstGeom>
        </p:spPr>
        <p:txBody>
          <a:bodyPr anchor="t" rtlCol="false" tIns="0" lIns="0" bIns="0" rIns="0">
            <a:spAutoFit/>
          </a:bodyPr>
          <a:lstStyle/>
          <a:p>
            <a:pPr algn="ctr">
              <a:lnSpc>
                <a:spcPts val="7088"/>
              </a:lnSpc>
            </a:pPr>
            <a:r>
              <a:rPr lang="en-US" sz="5063">
                <a:solidFill>
                  <a:srgbClr val="000000"/>
                </a:solidFill>
                <a:latin typeface="Paytone One Bold"/>
              </a:rPr>
              <a:t>3.Real-Time Transit</a:t>
            </a:r>
          </a:p>
          <a:p>
            <a:pPr algn="ctr">
              <a:lnSpc>
                <a:spcPts val="7088"/>
              </a:lnSpc>
              <a:spcBef>
                <a:spcPct val="0"/>
              </a:spcBef>
            </a:pPr>
            <a:r>
              <a:rPr lang="en-US" sz="5063">
                <a:solidFill>
                  <a:srgbClr val="000000"/>
                </a:solidFill>
                <a:latin typeface="Paytone One Bold"/>
              </a:rPr>
              <a:t> Information Platform::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Bold"/>
              </a:rPr>
              <a:t>Start by defining clear objectives and goals for the project. What are you aiming to achieve by integrating IoT sensors into public transportation vehicles?</a:t>
            </a:r>
          </a:p>
        </p:txBody>
      </p:sp>
      <p:sp>
        <p:nvSpPr>
          <p:cNvPr name="TextBox 18" id="18"/>
          <p:cNvSpPr txBox="true"/>
          <p:nvPr/>
        </p:nvSpPr>
        <p:spPr>
          <a:xfrm rot="0">
            <a:off x="3973172" y="773030"/>
            <a:ext cx="9967632" cy="1566533"/>
          </a:xfrm>
          <a:prstGeom prst="rect">
            <a:avLst/>
          </a:prstGeom>
        </p:spPr>
        <p:txBody>
          <a:bodyPr anchor="t" rtlCol="false" tIns="0" lIns="0" bIns="0" rIns="0">
            <a:spAutoFit/>
          </a:bodyPr>
          <a:lstStyle/>
          <a:p>
            <a:pPr algn="ctr">
              <a:lnSpc>
                <a:spcPts val="12880"/>
              </a:lnSpc>
              <a:spcBef>
                <a:spcPct val="0"/>
              </a:spcBef>
            </a:pPr>
            <a:r>
              <a:rPr lang="en-US" sz="9200">
                <a:solidFill>
                  <a:srgbClr val="000000"/>
                </a:solidFill>
                <a:latin typeface="Paytone One Bold"/>
              </a:rPr>
              <a:t>Project Planning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487813" y="3695549"/>
            <a:ext cx="11312374" cy="4534051"/>
          </a:xfrm>
          <a:prstGeom prst="rect">
            <a:avLst/>
          </a:prstGeom>
        </p:spPr>
        <p:txBody>
          <a:bodyPr anchor="t" rtlCol="false" tIns="0" lIns="0" bIns="0" rIns="0">
            <a:spAutoFit/>
          </a:bodyPr>
          <a:lstStyle/>
          <a:p>
            <a:pPr algn="ctr">
              <a:lnSpc>
                <a:spcPts val="5907"/>
              </a:lnSpc>
            </a:pPr>
            <a:r>
              <a:rPr lang="en-US" sz="5791">
                <a:solidFill>
                  <a:srgbClr val="000000"/>
                </a:solidFill>
                <a:latin typeface="Quicksand"/>
              </a:rPr>
              <a:t>Determine how Raspberry Pi will collect data from sensors and update the mobile app. Define data communication protocols and data flow.</a:t>
            </a:r>
          </a:p>
          <a:p>
            <a:pPr algn="ctr">
              <a:lnSpc>
                <a:spcPts val="5907"/>
              </a:lnSpc>
            </a:pPr>
          </a:p>
        </p:txBody>
      </p:sp>
      <p:sp>
        <p:nvSpPr>
          <p:cNvPr name="TextBox 18" id="18"/>
          <p:cNvSpPr txBox="true"/>
          <p:nvPr/>
        </p:nvSpPr>
        <p:spPr>
          <a:xfrm rot="0">
            <a:off x="5043614" y="1468570"/>
            <a:ext cx="8635480"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a:rPr>
              <a:t>4.Integration Approach</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596490" y="2946064"/>
            <a:ext cx="11312374" cy="5283536"/>
          </a:xfrm>
          <a:prstGeom prst="rect">
            <a:avLst/>
          </a:prstGeom>
        </p:spPr>
        <p:txBody>
          <a:bodyPr anchor="t" rtlCol="false" tIns="0" lIns="0" bIns="0" rIns="0">
            <a:spAutoFit/>
          </a:bodyPr>
          <a:lstStyle/>
          <a:p>
            <a:pPr algn="ctr">
              <a:lnSpc>
                <a:spcPts val="5907"/>
              </a:lnSpc>
            </a:pPr>
            <a:r>
              <a:rPr lang="en-US" sz="5791">
                <a:solidFill>
                  <a:srgbClr val="000000"/>
                </a:solidFill>
                <a:latin typeface="Quicksand"/>
              </a:rPr>
              <a:t>Consider integrating camera-based solutions for image processing to detect parking space availability. Explore technologies like computer vision for more accurate data.</a:t>
            </a:r>
          </a:p>
          <a:p>
            <a:pPr algn="ctr">
              <a:lnSpc>
                <a:spcPts val="5907"/>
              </a:lnSpc>
            </a:pPr>
          </a:p>
        </p:txBody>
      </p:sp>
      <p:sp>
        <p:nvSpPr>
          <p:cNvPr name="TextBox 18" id="18"/>
          <p:cNvSpPr txBox="true"/>
          <p:nvPr/>
        </p:nvSpPr>
        <p:spPr>
          <a:xfrm rot="0">
            <a:off x="5807512" y="1468570"/>
            <a:ext cx="7107683"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Phase 2: Innovation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103003" y="3520356"/>
            <a:ext cx="12299347" cy="3974750"/>
          </a:xfrm>
          <a:prstGeom prst="rect">
            <a:avLst/>
          </a:prstGeom>
        </p:spPr>
        <p:txBody>
          <a:bodyPr anchor="t" rtlCol="false" tIns="0" lIns="0" bIns="0" rIns="0">
            <a:spAutoFit/>
          </a:bodyPr>
          <a:lstStyle/>
          <a:p>
            <a:pPr algn="ctr">
              <a:lnSpc>
                <a:spcPts val="4438"/>
              </a:lnSpc>
            </a:pPr>
            <a:r>
              <a:rPr lang="en-US" sz="4351">
                <a:solidFill>
                  <a:srgbClr val="000000"/>
                </a:solidFill>
                <a:latin typeface="Quicksand"/>
              </a:rPr>
              <a:t>Start building the IoT sensor system by procuring the necessary hardware components and installing sensors in parking spaces.</a:t>
            </a:r>
          </a:p>
          <a:p>
            <a:pPr algn="ctr">
              <a:lnSpc>
                <a:spcPts val="4438"/>
              </a:lnSpc>
            </a:pPr>
            <a:r>
              <a:rPr lang="en-US" sz="4351">
                <a:solidFill>
                  <a:srgbClr val="000000"/>
                </a:solidFill>
                <a:latin typeface="Quicksand"/>
              </a:rPr>
              <a:t>Begin Raspberry Pi integration to collect data from sensors. Develop the necessary software to transmit data.</a:t>
            </a:r>
          </a:p>
          <a:p>
            <a:pPr algn="ctr">
              <a:lnSpc>
                <a:spcPts val="4438"/>
              </a:lnSpc>
            </a:pPr>
          </a:p>
        </p:txBody>
      </p:sp>
      <p:sp>
        <p:nvSpPr>
          <p:cNvPr name="TextBox 18" id="18"/>
          <p:cNvSpPr txBox="true"/>
          <p:nvPr/>
        </p:nvSpPr>
        <p:spPr>
          <a:xfrm rot="0">
            <a:off x="4079566" y="1468570"/>
            <a:ext cx="10563575"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Phase 3: Development Part 1n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596490" y="2946064"/>
            <a:ext cx="11312374" cy="5283536"/>
          </a:xfrm>
          <a:prstGeom prst="rect">
            <a:avLst/>
          </a:prstGeom>
        </p:spPr>
        <p:txBody>
          <a:bodyPr anchor="t" rtlCol="false" tIns="0" lIns="0" bIns="0" rIns="0">
            <a:spAutoFit/>
          </a:bodyPr>
          <a:lstStyle/>
          <a:p>
            <a:pPr algn="ctr">
              <a:lnSpc>
                <a:spcPts val="5907"/>
              </a:lnSpc>
            </a:pPr>
            <a:r>
              <a:rPr lang="en-US" sz="5791">
                <a:solidFill>
                  <a:srgbClr val="000000"/>
                </a:solidFill>
                <a:latin typeface="Quicksand"/>
              </a:rPr>
              <a:t>Develop the mobile app using Python or a suitable technology. Ensure it can receive real-time parking availability data from the IoT sensors and display it to users..</a:t>
            </a:r>
          </a:p>
          <a:p>
            <a:pPr algn="ctr">
              <a:lnSpc>
                <a:spcPts val="5907"/>
              </a:lnSpc>
            </a:pPr>
          </a:p>
        </p:txBody>
      </p:sp>
      <p:sp>
        <p:nvSpPr>
          <p:cNvPr name="TextBox 18" id="18"/>
          <p:cNvSpPr txBox="true"/>
          <p:nvPr/>
        </p:nvSpPr>
        <p:spPr>
          <a:xfrm rot="0">
            <a:off x="4260841" y="1468570"/>
            <a:ext cx="10201026" cy="955225"/>
          </a:xfrm>
          <a:prstGeom prst="rect">
            <a:avLst/>
          </a:prstGeom>
        </p:spPr>
        <p:txBody>
          <a:bodyPr anchor="t" rtlCol="false" tIns="0" lIns="0" bIns="0" rIns="0">
            <a:spAutoFit/>
          </a:bodyPr>
          <a:lstStyle/>
          <a:p>
            <a:pPr algn="ctr">
              <a:lnSpc>
                <a:spcPts val="7851"/>
              </a:lnSpc>
              <a:spcBef>
                <a:spcPct val="0"/>
              </a:spcBef>
            </a:pPr>
            <a:r>
              <a:rPr lang="en-US" sz="5608">
                <a:solidFill>
                  <a:srgbClr val="000000"/>
                </a:solidFill>
                <a:latin typeface="Paytone One Bold"/>
              </a:rPr>
              <a:t>Phase 4: Development Part 2</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236542" y="3098776"/>
            <a:ext cx="11159754" cy="5130824"/>
          </a:xfrm>
          <a:prstGeom prst="rect">
            <a:avLst/>
          </a:prstGeom>
        </p:spPr>
        <p:txBody>
          <a:bodyPr anchor="t" rtlCol="false" tIns="0" lIns="0" bIns="0" rIns="0">
            <a:spAutoFit/>
          </a:bodyPr>
          <a:lstStyle/>
          <a:p>
            <a:pPr algn="ctr">
              <a:lnSpc>
                <a:spcPts val="6692"/>
              </a:lnSpc>
            </a:pPr>
            <a:r>
              <a:rPr lang="en-US" sz="6561">
                <a:solidFill>
                  <a:srgbClr val="000000"/>
                </a:solidFill>
                <a:latin typeface="Quicksand"/>
              </a:rPr>
              <a:t>Document the Smart Parking project comprehensively. Your documentation should include:</a:t>
            </a:r>
          </a:p>
          <a:p>
            <a:pPr algn="ctr">
              <a:lnSpc>
                <a:spcPts val="6692"/>
              </a:lnSpc>
            </a:pPr>
          </a:p>
        </p:txBody>
      </p:sp>
      <p:sp>
        <p:nvSpPr>
          <p:cNvPr name="TextBox 18" id="18"/>
          <p:cNvSpPr txBox="true"/>
          <p:nvPr/>
        </p:nvSpPr>
        <p:spPr>
          <a:xfrm rot="0">
            <a:off x="4396742" y="814980"/>
            <a:ext cx="9494517" cy="1608815"/>
          </a:xfrm>
          <a:prstGeom prst="rect">
            <a:avLst/>
          </a:prstGeom>
        </p:spPr>
        <p:txBody>
          <a:bodyPr anchor="t" rtlCol="false" tIns="0" lIns="0" bIns="0" rIns="0">
            <a:spAutoFit/>
          </a:bodyPr>
          <a:lstStyle/>
          <a:p>
            <a:pPr algn="ctr">
              <a:lnSpc>
                <a:spcPts val="6487"/>
              </a:lnSpc>
            </a:pPr>
            <a:r>
              <a:rPr lang="en-US" sz="4633">
                <a:solidFill>
                  <a:srgbClr val="000000"/>
                </a:solidFill>
                <a:latin typeface="Paytone One Bold"/>
              </a:rPr>
              <a:t> Phase 5: Project Documentation</a:t>
            </a:r>
          </a:p>
          <a:p>
            <a:pPr algn="ctr">
              <a:lnSpc>
                <a:spcPts val="6487"/>
              </a:lnSpc>
              <a:spcBef>
                <a:spcPct val="0"/>
              </a:spcBef>
            </a:pPr>
            <a:r>
              <a:rPr lang="en-US" sz="4633">
                <a:solidFill>
                  <a:srgbClr val="000000"/>
                </a:solidFill>
                <a:latin typeface="Paytone One Bold"/>
              </a:rPr>
              <a:t> &amp; Submission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078464" y="3725836"/>
            <a:ext cx="14131072" cy="5070923"/>
          </a:xfrm>
          <a:prstGeom prst="rect">
            <a:avLst/>
          </a:prstGeom>
        </p:spPr>
        <p:txBody>
          <a:bodyPr anchor="t" rtlCol="false" tIns="0" lIns="0" bIns="0" rIns="0">
            <a:spAutoFit/>
          </a:bodyPr>
          <a:lstStyle/>
          <a:p>
            <a:pPr algn="ctr" marL="777240" indent="-388620" lvl="1">
              <a:lnSpc>
                <a:spcPts val="5040"/>
              </a:lnSpc>
              <a:buFont typeface="Arial"/>
              <a:buChar char="•"/>
            </a:pPr>
            <a:r>
              <a:rPr lang="en-US" sz="3600">
                <a:solidFill>
                  <a:srgbClr val="000000"/>
                </a:solidFill>
                <a:latin typeface="Quicksand Bold"/>
              </a:rPr>
              <a:t>Project objectives: Describe the specific objectives and goals.</a:t>
            </a:r>
          </a:p>
          <a:p>
            <a:pPr algn="ctr" marL="777240" indent="-388620" lvl="1">
              <a:lnSpc>
                <a:spcPts val="5040"/>
              </a:lnSpc>
              <a:buFont typeface="Arial"/>
              <a:buChar char="•"/>
            </a:pPr>
            <a:r>
              <a:rPr lang="en-US" sz="3600">
                <a:solidFill>
                  <a:srgbClr val="000000"/>
                </a:solidFill>
                <a:latin typeface="Quicksand Bold"/>
              </a:rPr>
              <a:t>IoT sensor setup: Explain the hardware and sensor types used, their placement, and how they work.</a:t>
            </a:r>
          </a:p>
          <a:p>
            <a:pPr algn="ctr" marL="777240" indent="-388620" lvl="1">
              <a:lnSpc>
                <a:spcPts val="5040"/>
              </a:lnSpc>
              <a:buFont typeface="Arial"/>
              <a:buChar char="•"/>
            </a:pPr>
            <a:r>
              <a:rPr lang="en-US" sz="3600">
                <a:solidFill>
                  <a:srgbClr val="000000"/>
                </a:solidFill>
                <a:latin typeface="Quicksand Bold"/>
              </a:rPr>
              <a:t>Mobile app development: Provide details on the app's functionality, design, and how it connects to the IoT sensor system.</a:t>
            </a:r>
          </a:p>
          <a:p>
            <a:pPr algn="ctr">
              <a:lnSpc>
                <a:spcPts val="504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759891"/>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573072" y="2978969"/>
            <a:ext cx="14131072" cy="6347227"/>
          </a:xfrm>
          <a:prstGeom prst="rect">
            <a:avLst/>
          </a:prstGeom>
        </p:spPr>
        <p:txBody>
          <a:bodyPr anchor="t" rtlCol="false" tIns="0" lIns="0" bIns="0" rIns="0">
            <a:spAutoFit/>
          </a:bodyPr>
          <a:lstStyle/>
          <a:p>
            <a:pPr algn="ctr">
              <a:lnSpc>
                <a:spcPts val="5040"/>
              </a:lnSpc>
            </a:pPr>
            <a:r>
              <a:rPr lang="en-US" sz="3600">
                <a:solidFill>
                  <a:srgbClr val="000000"/>
                </a:solidFill>
                <a:latin typeface="Quicksand"/>
              </a:rPr>
              <a:t>Raspberry Pi integration: Describe how Raspberry Pi collects and processes data from sensors.</a:t>
            </a:r>
          </a:p>
          <a:p>
            <a:pPr algn="ctr">
              <a:lnSpc>
                <a:spcPts val="5040"/>
              </a:lnSpc>
            </a:pPr>
            <a:r>
              <a:rPr lang="en-US" sz="3600">
                <a:solidFill>
                  <a:srgbClr val="000000"/>
                </a:solidFill>
                <a:latin typeface="Quicksand"/>
              </a:rPr>
              <a:t>Code implementation: Share the source code for the IoT sensors, Raspberry Pi, and the mobile app.</a:t>
            </a:r>
          </a:p>
          <a:p>
            <a:pPr algn="ctr">
              <a:lnSpc>
                <a:spcPts val="5040"/>
              </a:lnSpc>
            </a:pPr>
            <a:r>
              <a:rPr lang="en-US" sz="3600">
                <a:solidFill>
                  <a:srgbClr val="000000"/>
                </a:solidFill>
                <a:latin typeface="Quicksand"/>
              </a:rPr>
              <a:t>Include diagrams, schematics, and screenshots to illustrate your setup and the mobile app interface.</a:t>
            </a:r>
          </a:p>
          <a:p>
            <a:pPr algn="ctr">
              <a:lnSpc>
                <a:spcPts val="5040"/>
              </a:lnSpc>
            </a:pPr>
            <a:r>
              <a:rPr lang="en-US" sz="3600">
                <a:solidFill>
                  <a:srgbClr val="000000"/>
                </a:solidFill>
                <a:latin typeface="Quicksand"/>
              </a:rPr>
              <a:t>Explain how the real-time parking availability system benefits drivers, reduces parking issues, and enhances the overall parking experience.</a:t>
            </a:r>
          </a:p>
          <a:p>
            <a:pPr algn="ctr">
              <a:lnSpc>
                <a:spcPts val="5040"/>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37578" y="1395094"/>
            <a:ext cx="9544603" cy="4411509"/>
          </a:xfrm>
          <a:custGeom>
            <a:avLst/>
            <a:gdLst/>
            <a:ahLst/>
            <a:cxnLst/>
            <a:rect r="r" b="b" t="t" l="l"/>
            <a:pathLst>
              <a:path h="4411509" w="9544603">
                <a:moveTo>
                  <a:pt x="0" y="0"/>
                </a:moveTo>
                <a:lnTo>
                  <a:pt x="9544603" y="0"/>
                </a:lnTo>
                <a:lnTo>
                  <a:pt x="9544603" y="4411509"/>
                </a:lnTo>
                <a:lnTo>
                  <a:pt x="0" y="4411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475732" y="-171450"/>
            <a:ext cx="83064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Project Goals</a:t>
            </a:r>
          </a:p>
        </p:txBody>
      </p:sp>
      <p:sp>
        <p:nvSpPr>
          <p:cNvPr name="TextBox 5" id="5"/>
          <p:cNvSpPr txBox="true"/>
          <p:nvPr/>
        </p:nvSpPr>
        <p:spPr>
          <a:xfrm rot="0">
            <a:off x="3237578" y="1223644"/>
            <a:ext cx="181213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1.</a:t>
            </a:r>
          </a:p>
        </p:txBody>
      </p:sp>
      <p:sp>
        <p:nvSpPr>
          <p:cNvPr name="TextBox 6" id="6"/>
          <p:cNvSpPr txBox="true"/>
          <p:nvPr/>
        </p:nvSpPr>
        <p:spPr>
          <a:xfrm rot="0">
            <a:off x="3237578" y="3767661"/>
            <a:ext cx="1812131" cy="1566533"/>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2.</a:t>
            </a:r>
          </a:p>
        </p:txBody>
      </p:sp>
      <p:sp>
        <p:nvSpPr>
          <p:cNvPr name="Freeform 7" id="7"/>
          <p:cNvSpPr/>
          <p:nvPr/>
        </p:nvSpPr>
        <p:spPr>
          <a:xfrm flipH="false" flipV="false" rot="0">
            <a:off x="3569666" y="6128403"/>
            <a:ext cx="8997410" cy="4158597"/>
          </a:xfrm>
          <a:custGeom>
            <a:avLst/>
            <a:gdLst/>
            <a:ahLst/>
            <a:cxnLst/>
            <a:rect r="r" b="b" t="t" l="l"/>
            <a:pathLst>
              <a:path h="4158597" w="8997410">
                <a:moveTo>
                  <a:pt x="0" y="0"/>
                </a:moveTo>
                <a:lnTo>
                  <a:pt x="8997410" y="0"/>
                </a:lnTo>
                <a:lnTo>
                  <a:pt x="8997410" y="4158597"/>
                </a:lnTo>
                <a:lnTo>
                  <a:pt x="0" y="41585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237578" y="6238754"/>
            <a:ext cx="1812131" cy="1566533"/>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3.</a:t>
            </a:r>
          </a:p>
        </p:txBody>
      </p:sp>
      <p:sp>
        <p:nvSpPr>
          <p:cNvPr name="TextBox 9" id="9"/>
          <p:cNvSpPr txBox="true"/>
          <p:nvPr/>
        </p:nvSpPr>
        <p:spPr>
          <a:xfrm rot="0">
            <a:off x="3237578" y="8233912"/>
            <a:ext cx="1812131" cy="1566533"/>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4.</a:t>
            </a:r>
          </a:p>
        </p:txBody>
      </p:sp>
      <p:sp>
        <p:nvSpPr>
          <p:cNvPr name="TextBox 10" id="10"/>
          <p:cNvSpPr txBox="true"/>
          <p:nvPr/>
        </p:nvSpPr>
        <p:spPr>
          <a:xfrm rot="0">
            <a:off x="4565968" y="1655603"/>
            <a:ext cx="7982210" cy="1683433"/>
          </a:xfrm>
          <a:prstGeom prst="rect">
            <a:avLst/>
          </a:prstGeom>
        </p:spPr>
        <p:txBody>
          <a:bodyPr anchor="t" rtlCol="false" tIns="0" lIns="0" bIns="0" rIns="0">
            <a:spAutoFit/>
          </a:bodyPr>
          <a:lstStyle/>
          <a:p>
            <a:pPr algn="ctr">
              <a:lnSpc>
                <a:spcPts val="6764"/>
              </a:lnSpc>
            </a:pPr>
            <a:r>
              <a:rPr lang="en-US" sz="4832">
                <a:solidFill>
                  <a:srgbClr val="000000"/>
                </a:solidFill>
                <a:latin typeface="Paytone One Bold"/>
              </a:rPr>
              <a:t>Real-Time Parking Space Monitoring:</a:t>
            </a:r>
          </a:p>
        </p:txBody>
      </p:sp>
      <p:sp>
        <p:nvSpPr>
          <p:cNvPr name="TextBox 11" id="11"/>
          <p:cNvSpPr txBox="true"/>
          <p:nvPr/>
        </p:nvSpPr>
        <p:spPr>
          <a:xfrm rot="0">
            <a:off x="4584866" y="4315525"/>
            <a:ext cx="7982210" cy="827975"/>
          </a:xfrm>
          <a:prstGeom prst="rect">
            <a:avLst/>
          </a:prstGeom>
        </p:spPr>
        <p:txBody>
          <a:bodyPr anchor="t" rtlCol="false" tIns="0" lIns="0" bIns="0" rIns="0">
            <a:spAutoFit/>
          </a:bodyPr>
          <a:lstStyle/>
          <a:p>
            <a:pPr algn="ctr">
              <a:lnSpc>
                <a:spcPts val="6764"/>
              </a:lnSpc>
            </a:pPr>
            <a:r>
              <a:rPr lang="en-US" sz="4832">
                <a:solidFill>
                  <a:srgbClr val="000000"/>
                </a:solidFill>
                <a:latin typeface="Paytone One Bold"/>
              </a:rPr>
              <a:t>Mobile App Integration</a:t>
            </a:r>
          </a:p>
        </p:txBody>
      </p:sp>
      <p:sp>
        <p:nvSpPr>
          <p:cNvPr name="TextBox 12" id="12"/>
          <p:cNvSpPr txBox="true"/>
          <p:nvPr/>
        </p:nvSpPr>
        <p:spPr>
          <a:xfrm rot="0">
            <a:off x="4637852" y="6314954"/>
            <a:ext cx="7982210" cy="1683433"/>
          </a:xfrm>
          <a:prstGeom prst="rect">
            <a:avLst/>
          </a:prstGeom>
        </p:spPr>
        <p:txBody>
          <a:bodyPr anchor="t" rtlCol="false" tIns="0" lIns="0" bIns="0" rIns="0">
            <a:spAutoFit/>
          </a:bodyPr>
          <a:lstStyle/>
          <a:p>
            <a:pPr algn="ctr">
              <a:lnSpc>
                <a:spcPts val="6764"/>
              </a:lnSpc>
            </a:pPr>
            <a:r>
              <a:rPr lang="en-US" sz="4832">
                <a:solidFill>
                  <a:srgbClr val="000000"/>
                </a:solidFill>
                <a:latin typeface="Paytone One Bold"/>
              </a:rPr>
              <a:t>Efficient Parking Guidance</a:t>
            </a:r>
          </a:p>
        </p:txBody>
      </p:sp>
      <p:sp>
        <p:nvSpPr>
          <p:cNvPr name="TextBox 13" id="13"/>
          <p:cNvSpPr txBox="true"/>
          <p:nvPr/>
        </p:nvSpPr>
        <p:spPr>
          <a:xfrm rot="0">
            <a:off x="4584866" y="8368958"/>
            <a:ext cx="7982210" cy="1683433"/>
          </a:xfrm>
          <a:prstGeom prst="rect">
            <a:avLst/>
          </a:prstGeom>
        </p:spPr>
        <p:txBody>
          <a:bodyPr anchor="t" rtlCol="false" tIns="0" lIns="0" bIns="0" rIns="0">
            <a:spAutoFit/>
          </a:bodyPr>
          <a:lstStyle/>
          <a:p>
            <a:pPr algn="ctr">
              <a:lnSpc>
                <a:spcPts val="6764"/>
              </a:lnSpc>
            </a:pPr>
            <a:r>
              <a:rPr lang="en-US" sz="4832">
                <a:solidFill>
                  <a:srgbClr val="000000"/>
                </a:solidFill>
                <a:latin typeface="Paytone One Bold"/>
              </a:rPr>
              <a:t>Enhancing Public Transportation Services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8196606">
            <a:off x="12485143" y="-5686488"/>
            <a:ext cx="7299575" cy="10774229"/>
          </a:xfrm>
          <a:custGeom>
            <a:avLst/>
            <a:gdLst/>
            <a:ahLst/>
            <a:cxnLst/>
            <a:rect r="r" b="b" t="t" l="l"/>
            <a:pathLst>
              <a:path h="10774229" w="7299575">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84660">
            <a:off x="247526" y="3175668"/>
            <a:ext cx="11189148" cy="16515269"/>
          </a:xfrm>
          <a:custGeom>
            <a:avLst/>
            <a:gdLst/>
            <a:ahLst/>
            <a:cxnLst/>
            <a:rect r="r" b="b" t="t" l="l"/>
            <a:pathLst>
              <a:path h="16515269" w="11189148">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865098"/>
            <a:ext cx="7768467" cy="5593296"/>
          </a:xfrm>
          <a:custGeom>
            <a:avLst/>
            <a:gdLst/>
            <a:ahLst/>
            <a:cxnLst/>
            <a:rect r="r" b="b" t="t" l="l"/>
            <a:pathLst>
              <a:path h="5593296" w="7768467">
                <a:moveTo>
                  <a:pt x="0" y="0"/>
                </a:moveTo>
                <a:lnTo>
                  <a:pt x="7768467" y="0"/>
                </a:lnTo>
                <a:lnTo>
                  <a:pt x="7768467" y="5593296"/>
                </a:lnTo>
                <a:lnTo>
                  <a:pt x="0" y="5593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490833" y="2865098"/>
            <a:ext cx="7768467" cy="5593296"/>
          </a:xfrm>
          <a:custGeom>
            <a:avLst/>
            <a:gdLst/>
            <a:ahLst/>
            <a:cxnLst/>
            <a:rect r="r" b="b" t="t" l="l"/>
            <a:pathLst>
              <a:path h="5593296" w="7768467">
                <a:moveTo>
                  <a:pt x="0" y="0"/>
                </a:moveTo>
                <a:lnTo>
                  <a:pt x="7768467" y="0"/>
                </a:lnTo>
                <a:lnTo>
                  <a:pt x="7768467" y="5593296"/>
                </a:lnTo>
                <a:lnTo>
                  <a:pt x="0" y="55932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13945" y="857250"/>
            <a:ext cx="426011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aytone One Bold"/>
              </a:rPr>
              <a:t>Result</a:t>
            </a:r>
          </a:p>
        </p:txBody>
      </p:sp>
      <p:sp>
        <p:nvSpPr>
          <p:cNvPr name="TextBox 7" id="7"/>
          <p:cNvSpPr txBox="true"/>
          <p:nvPr/>
        </p:nvSpPr>
        <p:spPr>
          <a:xfrm rot="0">
            <a:off x="3728193" y="2953204"/>
            <a:ext cx="2113907" cy="545050"/>
          </a:xfrm>
          <a:prstGeom prst="rect">
            <a:avLst/>
          </a:prstGeom>
        </p:spPr>
        <p:txBody>
          <a:bodyPr anchor="t" rtlCol="false" tIns="0" lIns="0" bIns="0" rIns="0">
            <a:spAutoFit/>
          </a:bodyPr>
          <a:lstStyle/>
          <a:p>
            <a:pPr algn="ctr">
              <a:lnSpc>
                <a:spcPts val="4416"/>
              </a:lnSpc>
            </a:pPr>
            <a:r>
              <a:rPr lang="en-US" sz="3154">
                <a:solidFill>
                  <a:srgbClr val="000000"/>
                </a:solidFill>
                <a:latin typeface="Paytone One Bold"/>
              </a:rPr>
              <a:t>Result 1</a:t>
            </a:r>
          </a:p>
        </p:txBody>
      </p:sp>
      <p:sp>
        <p:nvSpPr>
          <p:cNvPr name="TextBox 8" id="8"/>
          <p:cNvSpPr txBox="true"/>
          <p:nvPr/>
        </p:nvSpPr>
        <p:spPr>
          <a:xfrm rot="0">
            <a:off x="12318113" y="2953204"/>
            <a:ext cx="2113907" cy="545050"/>
          </a:xfrm>
          <a:prstGeom prst="rect">
            <a:avLst/>
          </a:prstGeom>
        </p:spPr>
        <p:txBody>
          <a:bodyPr anchor="t" rtlCol="false" tIns="0" lIns="0" bIns="0" rIns="0">
            <a:spAutoFit/>
          </a:bodyPr>
          <a:lstStyle/>
          <a:p>
            <a:pPr algn="ctr">
              <a:lnSpc>
                <a:spcPts val="4416"/>
              </a:lnSpc>
            </a:pPr>
            <a:r>
              <a:rPr lang="en-US" sz="3154">
                <a:solidFill>
                  <a:srgbClr val="000000"/>
                </a:solidFill>
                <a:latin typeface="Paytone One Bold"/>
              </a:rPr>
              <a:t>Result 2</a:t>
            </a:r>
          </a:p>
        </p:txBody>
      </p:sp>
      <p:sp>
        <p:nvSpPr>
          <p:cNvPr name="TextBox 9" id="9"/>
          <p:cNvSpPr txBox="true"/>
          <p:nvPr/>
        </p:nvSpPr>
        <p:spPr>
          <a:xfrm rot="0">
            <a:off x="1518801" y="4199763"/>
            <a:ext cx="6788265" cy="3803238"/>
          </a:xfrm>
          <a:prstGeom prst="rect">
            <a:avLst/>
          </a:prstGeom>
        </p:spPr>
        <p:txBody>
          <a:bodyPr anchor="t" rtlCol="false" tIns="0" lIns="0" bIns="0" rIns="0">
            <a:spAutoFit/>
          </a:bodyPr>
          <a:lstStyle/>
          <a:p>
            <a:pPr>
              <a:lnSpc>
                <a:spcPts val="4329"/>
              </a:lnSpc>
            </a:pPr>
            <a:r>
              <a:rPr lang="en-US" sz="3092">
                <a:solidFill>
                  <a:srgbClr val="000000"/>
                </a:solidFill>
                <a:latin typeface="Quicksand Bold"/>
              </a:rPr>
              <a:t>Real-Time Parking Availability Data: The project will provide real-time data on parking space availability, allowing drivers to access up-to-the-minute information on parking availability in a given area.</a:t>
            </a:r>
          </a:p>
        </p:txBody>
      </p:sp>
      <p:sp>
        <p:nvSpPr>
          <p:cNvPr name="TextBox 10" id="10"/>
          <p:cNvSpPr txBox="true"/>
          <p:nvPr/>
        </p:nvSpPr>
        <p:spPr>
          <a:xfrm rot="0">
            <a:off x="9980934" y="3654748"/>
            <a:ext cx="6788265" cy="4348253"/>
          </a:xfrm>
          <a:prstGeom prst="rect">
            <a:avLst/>
          </a:prstGeom>
        </p:spPr>
        <p:txBody>
          <a:bodyPr anchor="t" rtlCol="false" tIns="0" lIns="0" bIns="0" rIns="0">
            <a:spAutoFit/>
          </a:bodyPr>
          <a:lstStyle/>
          <a:p>
            <a:pPr>
              <a:lnSpc>
                <a:spcPts val="4329"/>
              </a:lnSpc>
            </a:pPr>
            <a:r>
              <a:rPr lang="en-US" sz="3092">
                <a:solidFill>
                  <a:srgbClr val="000000"/>
                </a:solidFill>
                <a:latin typeface="Quicksand Bold"/>
              </a:rPr>
              <a:t>User-Friendly Mobile App: The developed mobile app will offer a user-friendly interface, making it easy for drivers to access real-time parking information, receive guidance to available spaces, and streamline their parking experience.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26247"/>
            <a:ext cx="16230600" cy="7532053"/>
            <a:chOff x="0" y="0"/>
            <a:chExt cx="4274726" cy="1983751"/>
          </a:xfrm>
        </p:grpSpPr>
        <p:sp>
          <p:nvSpPr>
            <p:cNvPr name="Freeform 3" id="3"/>
            <p:cNvSpPr/>
            <p:nvPr/>
          </p:nvSpPr>
          <p:spPr>
            <a:xfrm flipH="false" flipV="false" rot="0">
              <a:off x="0" y="0"/>
              <a:ext cx="4274726" cy="1983751"/>
            </a:xfrm>
            <a:custGeom>
              <a:avLst/>
              <a:gdLst/>
              <a:ahLst/>
              <a:cxnLst/>
              <a:rect r="r" b="b" t="t" l="l"/>
              <a:pathLst>
                <a:path h="1983751" w="4274726">
                  <a:moveTo>
                    <a:pt x="0" y="0"/>
                  </a:moveTo>
                  <a:lnTo>
                    <a:pt x="4274726" y="0"/>
                  </a:lnTo>
                  <a:lnTo>
                    <a:pt x="4274726" y="1983751"/>
                  </a:lnTo>
                  <a:lnTo>
                    <a:pt x="0" y="1983751"/>
                  </a:lnTo>
                  <a:close/>
                </a:path>
              </a:pathLst>
            </a:custGeom>
            <a:solidFill>
              <a:srgbClr val="DCC3AC"/>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13372" y="1028700"/>
            <a:ext cx="8261255" cy="1430253"/>
            <a:chOff x="0" y="0"/>
            <a:chExt cx="2175804" cy="376692"/>
          </a:xfrm>
        </p:grpSpPr>
        <p:sp>
          <p:nvSpPr>
            <p:cNvPr name="Freeform 6" id="6"/>
            <p:cNvSpPr/>
            <p:nvPr/>
          </p:nvSpPr>
          <p:spPr>
            <a:xfrm flipH="false" flipV="false" rot="0">
              <a:off x="0" y="0"/>
              <a:ext cx="2175804" cy="376692"/>
            </a:xfrm>
            <a:custGeom>
              <a:avLst/>
              <a:gdLst/>
              <a:ahLst/>
              <a:cxnLst/>
              <a:rect r="r" b="b" t="t" l="l"/>
              <a:pathLst>
                <a:path h="376692" w="2175804">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5400000">
            <a:off x="-2087707" y="5482749"/>
            <a:ext cx="6834211" cy="0"/>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5707800" y="857250"/>
            <a:ext cx="6850802"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Paytone One Bold"/>
              </a:rPr>
              <a:t>Conclusion</a:t>
            </a:r>
          </a:p>
        </p:txBody>
      </p:sp>
      <p:sp>
        <p:nvSpPr>
          <p:cNvPr name="TextBox 13" id="13"/>
          <p:cNvSpPr txBox="true"/>
          <p:nvPr/>
        </p:nvSpPr>
        <p:spPr>
          <a:xfrm rot="0">
            <a:off x="1871896" y="4195574"/>
            <a:ext cx="14701822" cy="3550713"/>
          </a:xfrm>
          <a:prstGeom prst="rect">
            <a:avLst/>
          </a:prstGeom>
        </p:spPr>
        <p:txBody>
          <a:bodyPr anchor="t" rtlCol="false" tIns="0" lIns="0" bIns="0" rIns="0">
            <a:spAutoFit/>
          </a:bodyPr>
          <a:lstStyle/>
          <a:p>
            <a:pPr algn="ctr">
              <a:lnSpc>
                <a:spcPts val="5650"/>
              </a:lnSpc>
            </a:pPr>
            <a:r>
              <a:rPr lang="en-US" sz="4035">
                <a:solidFill>
                  <a:srgbClr val="000000"/>
                </a:solidFill>
                <a:latin typeface="Quicksand Bold"/>
              </a:rPr>
              <a:t>Ensure your documentation is clear and well-organized, making it easy for your course instructors and peers to understand your project's concept and implementation. Finally, prepare your project for submission following any specific submission guidelines provided by your course.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127865" y="3604637"/>
            <a:ext cx="12032269" cy="3416196"/>
          </a:xfrm>
          <a:prstGeom prst="rect">
            <a:avLst/>
          </a:prstGeom>
        </p:spPr>
        <p:txBody>
          <a:bodyPr anchor="t" rtlCol="false" tIns="0" lIns="0" bIns="0" rIns="0">
            <a:spAutoFit/>
          </a:bodyPr>
          <a:lstStyle/>
          <a:p>
            <a:pPr algn="ctr">
              <a:lnSpc>
                <a:spcPts val="4444"/>
              </a:lnSpc>
            </a:pPr>
            <a:r>
              <a:rPr lang="en-US" sz="4357">
                <a:solidFill>
                  <a:srgbClr val="000000"/>
                </a:solidFill>
                <a:latin typeface="Quicksand"/>
              </a:rPr>
              <a:t>Research existing IoT sensor technologies suitable for public transportation.</a:t>
            </a:r>
          </a:p>
          <a:p>
            <a:pPr algn="ctr">
              <a:lnSpc>
                <a:spcPts val="4444"/>
              </a:lnSpc>
            </a:pPr>
            <a:r>
              <a:rPr lang="en-US" sz="4357">
                <a:solidFill>
                  <a:srgbClr val="000000"/>
                </a:solidFill>
                <a:latin typeface="Quicksand"/>
              </a:rPr>
              <a:t>Gather requirements from stakeholders, including transit agencies, commuters, and the public, to understand their needs and expectations.</a:t>
            </a:r>
          </a:p>
        </p:txBody>
      </p:sp>
      <p:sp>
        <p:nvSpPr>
          <p:cNvPr name="TextBox 18" id="18"/>
          <p:cNvSpPr txBox="true"/>
          <p:nvPr/>
        </p:nvSpPr>
        <p:spPr>
          <a:xfrm rot="0">
            <a:off x="3158444" y="377769"/>
            <a:ext cx="11443995" cy="2046025"/>
          </a:xfrm>
          <a:prstGeom prst="rect">
            <a:avLst/>
          </a:prstGeom>
        </p:spPr>
        <p:txBody>
          <a:bodyPr anchor="t" rtlCol="false" tIns="0" lIns="0" bIns="0" rIns="0">
            <a:spAutoFit/>
          </a:bodyPr>
          <a:lstStyle/>
          <a:p>
            <a:pPr algn="ctr">
              <a:lnSpc>
                <a:spcPts val="8228"/>
              </a:lnSpc>
              <a:spcBef>
                <a:spcPct val="0"/>
              </a:spcBef>
            </a:pPr>
            <a:r>
              <a:rPr lang="en-US" sz="5877">
                <a:solidFill>
                  <a:srgbClr val="000000"/>
                </a:solidFill>
                <a:latin typeface="Paytone One Bold"/>
              </a:rPr>
              <a:t>Research and Requirements Gathering:</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2916319" y="0"/>
            <a:ext cx="10602160" cy="10602160"/>
          </a:xfrm>
          <a:custGeom>
            <a:avLst/>
            <a:gdLst/>
            <a:ahLst/>
            <a:cxnLst/>
            <a:rect r="r" b="b" t="t" l="l"/>
            <a:pathLst>
              <a:path h="10602160" w="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3400454"/>
            <a:ext cx="7315200" cy="2739875"/>
          </a:xfrm>
          <a:custGeom>
            <a:avLst/>
            <a:gdLst/>
            <a:ahLst/>
            <a:cxnLst/>
            <a:rect r="r" b="b" t="t" l="l"/>
            <a:pathLst>
              <a:path h="2739875" w="7315200">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75691">
            <a:off x="12020804" y="4829449"/>
            <a:ext cx="1932233" cy="1939285"/>
          </a:xfrm>
          <a:custGeom>
            <a:avLst/>
            <a:gdLst/>
            <a:ahLst/>
            <a:cxnLst/>
            <a:rect r="r" b="b" t="t" l="l"/>
            <a:pathLst>
              <a:path h="1939285" w="1932233">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6596" y="0"/>
            <a:ext cx="782104" cy="3400454"/>
          </a:xfrm>
          <a:custGeom>
            <a:avLst/>
            <a:gdLst/>
            <a:ahLst/>
            <a:cxnLst/>
            <a:rect r="r" b="b" t="t" l="l"/>
            <a:pathLst>
              <a:path h="3400454" w="782104">
                <a:moveTo>
                  <a:pt x="0" y="0"/>
                </a:moveTo>
                <a:lnTo>
                  <a:pt x="782104" y="0"/>
                </a:lnTo>
                <a:lnTo>
                  <a:pt x="782104" y="3400454"/>
                </a:lnTo>
                <a:lnTo>
                  <a:pt x="0" y="3400454"/>
                </a:lnTo>
                <a:lnTo>
                  <a:pt x="0" y="0"/>
                </a:lnTo>
                <a:close/>
              </a:path>
            </a:pathLst>
          </a:custGeom>
          <a:blipFill>
            <a:blip r:embed="rId8"/>
            <a:stretch>
              <a:fillRect l="0" t="0" r="0" b="0"/>
            </a:stretch>
          </a:blipFill>
        </p:spPr>
      </p:sp>
      <p:sp>
        <p:nvSpPr>
          <p:cNvPr name="Freeform 6" id="6"/>
          <p:cNvSpPr/>
          <p:nvPr/>
        </p:nvSpPr>
        <p:spPr>
          <a:xfrm flipH="false" flipV="false" rot="0">
            <a:off x="7685840" y="0"/>
            <a:ext cx="10602160" cy="10602160"/>
          </a:xfrm>
          <a:custGeom>
            <a:avLst/>
            <a:gdLst/>
            <a:ahLst/>
            <a:cxnLst/>
            <a:rect r="r" b="b" t="t" l="l"/>
            <a:pathLst>
              <a:path h="10602160" w="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00666" y="7574008"/>
            <a:ext cx="2658732" cy="2712992"/>
          </a:xfrm>
          <a:custGeom>
            <a:avLst/>
            <a:gdLst/>
            <a:ahLst/>
            <a:cxnLst/>
            <a:rect r="r" b="b" t="t" l="l"/>
            <a:pathLst>
              <a:path h="2712992" w="2658732">
                <a:moveTo>
                  <a:pt x="0" y="0"/>
                </a:moveTo>
                <a:lnTo>
                  <a:pt x="2658732" y="0"/>
                </a:lnTo>
                <a:lnTo>
                  <a:pt x="2658732" y="2712992"/>
                </a:lnTo>
                <a:lnTo>
                  <a:pt x="0" y="27129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0">
            <a:off x="15416962" y="-714612"/>
            <a:ext cx="3684676" cy="3486625"/>
          </a:xfrm>
          <a:custGeom>
            <a:avLst/>
            <a:gdLst/>
            <a:ahLst/>
            <a:cxnLst/>
            <a:rect r="r" b="b" t="t" l="l"/>
            <a:pathLst>
              <a:path h="3486625" w="3684676">
                <a:moveTo>
                  <a:pt x="3684676" y="0"/>
                </a:moveTo>
                <a:lnTo>
                  <a:pt x="0" y="0"/>
                </a:lnTo>
                <a:lnTo>
                  <a:pt x="0" y="3486624"/>
                </a:lnTo>
                <a:lnTo>
                  <a:pt x="3684676" y="3486624"/>
                </a:lnTo>
                <a:lnTo>
                  <a:pt x="3684676" y="0"/>
                </a:lnTo>
                <a:close/>
              </a:path>
            </a:pathLst>
          </a:custGeom>
          <a:blipFill>
            <a:blip r:embed="rId11"/>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158444" y="3156503"/>
            <a:ext cx="12142233" cy="4418587"/>
          </a:xfrm>
          <a:prstGeom prst="rect">
            <a:avLst/>
          </a:prstGeom>
        </p:spPr>
        <p:txBody>
          <a:bodyPr anchor="t" rtlCol="false" tIns="0" lIns="0" bIns="0" rIns="0">
            <a:spAutoFit/>
          </a:bodyPr>
          <a:lstStyle/>
          <a:p>
            <a:pPr algn="ctr">
              <a:lnSpc>
                <a:spcPts val="4946"/>
              </a:lnSpc>
            </a:pPr>
            <a:r>
              <a:rPr lang="en-US" sz="4849">
                <a:solidFill>
                  <a:srgbClr val="000000"/>
                </a:solidFill>
                <a:latin typeface="Quicksand"/>
              </a:rPr>
              <a:t>Design the IoT sensor system, including the type of sensors to be used, their placement within vehicles, and data communication protocols.</a:t>
            </a:r>
          </a:p>
          <a:p>
            <a:pPr algn="ctr">
              <a:lnSpc>
                <a:spcPts val="4946"/>
              </a:lnSpc>
            </a:pPr>
            <a:r>
              <a:rPr lang="en-US" sz="4849">
                <a:solidFill>
                  <a:srgbClr val="000000"/>
                </a:solidFill>
                <a:latin typeface="Quicksand"/>
              </a:rPr>
              <a:t>Ensure data security and privacy considerations are incorporated into the design.</a:t>
            </a:r>
          </a:p>
        </p:txBody>
      </p:sp>
      <p:sp>
        <p:nvSpPr>
          <p:cNvPr name="TextBox 18" id="18"/>
          <p:cNvSpPr txBox="true"/>
          <p:nvPr/>
        </p:nvSpPr>
        <p:spPr>
          <a:xfrm rot="0">
            <a:off x="3997516" y="1536065"/>
            <a:ext cx="10727675" cy="1127348"/>
          </a:xfrm>
          <a:prstGeom prst="rect">
            <a:avLst/>
          </a:prstGeom>
        </p:spPr>
        <p:txBody>
          <a:bodyPr anchor="t" rtlCol="false" tIns="0" lIns="0" bIns="0" rIns="0">
            <a:spAutoFit/>
          </a:bodyPr>
          <a:lstStyle/>
          <a:p>
            <a:pPr algn="ctr">
              <a:lnSpc>
                <a:spcPts val="9264"/>
              </a:lnSpc>
              <a:spcBef>
                <a:spcPct val="0"/>
              </a:spcBef>
            </a:pPr>
            <a:r>
              <a:rPr lang="en-US" sz="6617">
                <a:solidFill>
                  <a:srgbClr val="000000"/>
                </a:solidFill>
                <a:latin typeface="Paytone One Bold"/>
              </a:rPr>
              <a:t>IoT Sensor System Design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158444" y="3216299"/>
            <a:ext cx="11833945" cy="3953925"/>
          </a:xfrm>
          <a:prstGeom prst="rect">
            <a:avLst/>
          </a:prstGeom>
        </p:spPr>
        <p:txBody>
          <a:bodyPr anchor="t" rtlCol="false" tIns="0" lIns="0" bIns="0" rIns="0">
            <a:spAutoFit/>
          </a:bodyPr>
          <a:lstStyle/>
          <a:p>
            <a:pPr algn="ctr">
              <a:lnSpc>
                <a:spcPts val="6179"/>
              </a:lnSpc>
            </a:pPr>
            <a:r>
              <a:rPr lang="en-US" sz="6058">
                <a:solidFill>
                  <a:srgbClr val="000000"/>
                </a:solidFill>
                <a:latin typeface="Quicksand"/>
              </a:rPr>
              <a:t>Procure the necessary IoT sensors and hardware components.</a:t>
            </a:r>
          </a:p>
          <a:p>
            <a:pPr algn="ctr">
              <a:lnSpc>
                <a:spcPts val="6179"/>
              </a:lnSpc>
            </a:pPr>
            <a:r>
              <a:rPr lang="en-US" sz="6058">
                <a:solidFill>
                  <a:srgbClr val="000000"/>
                </a:solidFill>
                <a:latin typeface="Quicksand"/>
              </a:rPr>
              <a:t>Install and configure the sensors on public transportation vehicles</a:t>
            </a:r>
          </a:p>
        </p:txBody>
      </p:sp>
      <p:sp>
        <p:nvSpPr>
          <p:cNvPr name="TextBox 18" id="18"/>
          <p:cNvSpPr txBox="true"/>
          <p:nvPr/>
        </p:nvSpPr>
        <p:spPr>
          <a:xfrm rot="0">
            <a:off x="4097463" y="1441313"/>
            <a:ext cx="10093074" cy="982481"/>
          </a:xfrm>
          <a:prstGeom prst="rect">
            <a:avLst/>
          </a:prstGeom>
        </p:spPr>
        <p:txBody>
          <a:bodyPr anchor="t" rtlCol="false" tIns="0" lIns="0" bIns="0" rIns="0">
            <a:spAutoFit/>
          </a:bodyPr>
          <a:lstStyle/>
          <a:p>
            <a:pPr algn="ctr">
              <a:lnSpc>
                <a:spcPts val="8015"/>
              </a:lnSpc>
              <a:spcBef>
                <a:spcPct val="0"/>
              </a:spcBef>
            </a:pPr>
            <a:r>
              <a:rPr lang="en-US" sz="5725">
                <a:solidFill>
                  <a:srgbClr val="000000"/>
                </a:solidFill>
                <a:latin typeface="Paytone One Bold"/>
              </a:rPr>
              <a:t>Hardware Implementation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4133762" y="2954244"/>
            <a:ext cx="10140858" cy="4736031"/>
          </a:xfrm>
          <a:prstGeom prst="rect">
            <a:avLst/>
          </a:prstGeom>
        </p:spPr>
        <p:txBody>
          <a:bodyPr anchor="t" rtlCol="false" tIns="0" lIns="0" bIns="0" rIns="0">
            <a:spAutoFit/>
          </a:bodyPr>
          <a:lstStyle/>
          <a:p>
            <a:pPr algn="ctr">
              <a:lnSpc>
                <a:spcPts val="5295"/>
              </a:lnSpc>
            </a:pPr>
            <a:r>
              <a:rPr lang="en-US" sz="5191">
                <a:solidFill>
                  <a:srgbClr val="000000"/>
                </a:solidFill>
                <a:latin typeface="Quicksand"/>
              </a:rPr>
              <a:t>Develop the real-time transit information platform using Python or other suitable technologies.</a:t>
            </a:r>
          </a:p>
          <a:p>
            <a:pPr algn="ctr">
              <a:lnSpc>
                <a:spcPts val="5295"/>
              </a:lnSpc>
            </a:pPr>
            <a:r>
              <a:rPr lang="en-US" sz="5191">
                <a:solidFill>
                  <a:srgbClr val="000000"/>
                </a:solidFill>
                <a:latin typeface="Quicksand"/>
              </a:rPr>
              <a:t>Create a user-friendly interface for commuters to access real-time transit data.</a:t>
            </a:r>
          </a:p>
        </p:txBody>
      </p:sp>
      <p:sp>
        <p:nvSpPr>
          <p:cNvPr name="TextBox 18" id="18"/>
          <p:cNvSpPr txBox="true"/>
          <p:nvPr/>
        </p:nvSpPr>
        <p:spPr>
          <a:xfrm rot="0">
            <a:off x="4133762" y="1219535"/>
            <a:ext cx="10455182" cy="1204260"/>
          </a:xfrm>
          <a:prstGeom prst="rect">
            <a:avLst/>
          </a:prstGeom>
        </p:spPr>
        <p:txBody>
          <a:bodyPr anchor="t" rtlCol="false" tIns="0" lIns="0" bIns="0" rIns="0">
            <a:spAutoFit/>
          </a:bodyPr>
          <a:lstStyle/>
          <a:p>
            <a:pPr algn="ctr">
              <a:lnSpc>
                <a:spcPts val="9887"/>
              </a:lnSpc>
              <a:spcBef>
                <a:spcPct val="0"/>
              </a:spcBef>
            </a:pPr>
            <a:r>
              <a:rPr lang="en-US" sz="7062">
                <a:solidFill>
                  <a:srgbClr val="000000"/>
                </a:solidFill>
                <a:latin typeface="Paytone One Bold"/>
              </a:rPr>
              <a:t>Software Development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a:rPr>
              <a:t>Collect data from the IoT sensors, such as ridership counts and vehicle locations.</a:t>
            </a:r>
          </a:p>
          <a:p>
            <a:pPr algn="ctr">
              <a:lnSpc>
                <a:spcPts val="5717"/>
              </a:lnSpc>
            </a:pPr>
            <a:r>
              <a:rPr lang="en-US" sz="5605">
                <a:solidFill>
                  <a:srgbClr val="000000"/>
                </a:solidFill>
                <a:latin typeface="Quicksand"/>
              </a:rPr>
              <a:t>Implement predictive algorithms to estimate arrival times based on collected data.</a:t>
            </a:r>
          </a:p>
        </p:txBody>
      </p:sp>
      <p:sp>
        <p:nvSpPr>
          <p:cNvPr name="TextBox 18" id="18"/>
          <p:cNvSpPr txBox="true"/>
          <p:nvPr/>
        </p:nvSpPr>
        <p:spPr>
          <a:xfrm rot="0">
            <a:off x="3435808" y="1095012"/>
            <a:ext cx="11243178" cy="1004932"/>
          </a:xfrm>
          <a:prstGeom prst="rect">
            <a:avLst/>
          </a:prstGeom>
        </p:spPr>
        <p:txBody>
          <a:bodyPr anchor="t" rtlCol="false" tIns="0" lIns="0" bIns="0" rIns="0">
            <a:spAutoFit/>
          </a:bodyPr>
          <a:lstStyle/>
          <a:p>
            <a:pPr algn="ctr">
              <a:lnSpc>
                <a:spcPts val="8222"/>
              </a:lnSpc>
              <a:spcBef>
                <a:spcPct val="0"/>
              </a:spcBef>
            </a:pPr>
            <a:r>
              <a:rPr lang="en-US" sz="5873">
                <a:solidFill>
                  <a:srgbClr val="000000"/>
                </a:solidFill>
                <a:latin typeface="Paytone One Bold"/>
              </a:rPr>
              <a:t>Data Collection and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a:rPr>
              <a:t>Integrate the IoT sensor system with the real-time transit information platform.</a:t>
            </a:r>
          </a:p>
          <a:p>
            <a:pPr algn="ctr">
              <a:lnSpc>
                <a:spcPts val="5717"/>
              </a:lnSpc>
            </a:pPr>
            <a:r>
              <a:rPr lang="en-US" sz="5605">
                <a:solidFill>
                  <a:srgbClr val="000000"/>
                </a:solidFill>
                <a:latin typeface="Quicksand"/>
              </a:rPr>
              <a:t>Ensure seamless data flow between sensors and the platform</a:t>
            </a:r>
          </a:p>
        </p:txBody>
      </p:sp>
      <p:sp>
        <p:nvSpPr>
          <p:cNvPr name="TextBox 18" id="18"/>
          <p:cNvSpPr txBox="true"/>
          <p:nvPr/>
        </p:nvSpPr>
        <p:spPr>
          <a:xfrm rot="0">
            <a:off x="5457630" y="773030"/>
            <a:ext cx="6998716" cy="1566533"/>
          </a:xfrm>
          <a:prstGeom prst="rect">
            <a:avLst/>
          </a:prstGeom>
        </p:spPr>
        <p:txBody>
          <a:bodyPr anchor="t" rtlCol="false" tIns="0" lIns="0" bIns="0" rIns="0">
            <a:spAutoFit/>
          </a:bodyPr>
          <a:lstStyle/>
          <a:p>
            <a:pPr algn="ctr">
              <a:lnSpc>
                <a:spcPts val="12880"/>
              </a:lnSpc>
              <a:spcBef>
                <a:spcPct val="0"/>
              </a:spcBef>
            </a:pPr>
            <a:r>
              <a:rPr lang="en-US" sz="9200">
                <a:solidFill>
                  <a:srgbClr val="000000"/>
                </a:solidFill>
                <a:latin typeface="Paytone One Bold"/>
              </a:rPr>
              <a:t>Integration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27252" y="133272"/>
            <a:ext cx="12121496" cy="10292252"/>
          </a:xfrm>
          <a:custGeom>
            <a:avLst/>
            <a:gdLst/>
            <a:ahLst/>
            <a:cxnLst/>
            <a:rect r="r" b="b" t="t" l="l"/>
            <a:pathLst>
              <a:path h="10292252" w="12121496">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3070778"/>
            <a:ext cx="13235332" cy="5158822"/>
            <a:chOff x="0" y="0"/>
            <a:chExt cx="2602724" cy="1014481"/>
          </a:xfrm>
        </p:grpSpPr>
        <p:sp>
          <p:nvSpPr>
            <p:cNvPr name="Freeform 7" id="7"/>
            <p:cNvSpPr/>
            <p:nvPr/>
          </p:nvSpPr>
          <p:spPr>
            <a:xfrm flipH="false" flipV="false" rot="0">
              <a:off x="0" y="0"/>
              <a:ext cx="2602724" cy="1014481"/>
            </a:xfrm>
            <a:custGeom>
              <a:avLst/>
              <a:gdLst/>
              <a:ahLst/>
              <a:cxnLst/>
              <a:rect r="r" b="b" t="t" l="l"/>
              <a:pathLst>
                <a:path h="1014481" w="2602724">
                  <a:moveTo>
                    <a:pt x="203200" y="0"/>
                  </a:moveTo>
                  <a:lnTo>
                    <a:pt x="2602724" y="0"/>
                  </a:lnTo>
                  <a:lnTo>
                    <a:pt x="2399524" y="1014481"/>
                  </a:lnTo>
                  <a:lnTo>
                    <a:pt x="0" y="1014481"/>
                  </a:lnTo>
                  <a:lnTo>
                    <a:pt x="203200" y="0"/>
                  </a:lnTo>
                  <a:close/>
                </a:path>
              </a:pathLst>
            </a:custGeom>
            <a:solidFill>
              <a:srgbClr val="A64B23"/>
            </a:solidFill>
          </p:spPr>
        </p:sp>
        <p:sp>
          <p:nvSpPr>
            <p:cNvPr name="TextBox 8" id="8"/>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308980" y="2663413"/>
            <a:ext cx="13887393" cy="5214597"/>
            <a:chOff x="0" y="0"/>
            <a:chExt cx="2602724" cy="977300"/>
          </a:xfrm>
        </p:grpSpPr>
        <p:sp>
          <p:nvSpPr>
            <p:cNvPr name="Freeform 10" id="10"/>
            <p:cNvSpPr/>
            <p:nvPr/>
          </p:nvSpPr>
          <p:spPr>
            <a:xfrm flipH="false" flipV="false" rot="0">
              <a:off x="0" y="0"/>
              <a:ext cx="2602724" cy="977300"/>
            </a:xfrm>
            <a:custGeom>
              <a:avLst/>
              <a:gdLst/>
              <a:ahLst/>
              <a:cxnLst/>
              <a:rect r="r" b="b" t="t" l="l"/>
              <a:pathLst>
                <a:path h="977300" w="2602724">
                  <a:moveTo>
                    <a:pt x="203200" y="0"/>
                  </a:moveTo>
                  <a:lnTo>
                    <a:pt x="2602724" y="0"/>
                  </a:lnTo>
                  <a:lnTo>
                    <a:pt x="2399524" y="977300"/>
                  </a:lnTo>
                  <a:lnTo>
                    <a:pt x="0" y="977300"/>
                  </a:lnTo>
                  <a:lnTo>
                    <a:pt x="203200" y="0"/>
                  </a:lnTo>
                  <a:close/>
                </a:path>
              </a:pathLst>
            </a:custGeom>
            <a:solidFill>
              <a:srgbClr val="EEB7B0"/>
            </a:solidFill>
          </p:spPr>
        </p:sp>
        <p:sp>
          <p:nvSpPr>
            <p:cNvPr name="TextBox 11" id="11"/>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743687" y="2423794"/>
            <a:ext cx="985710" cy="646984"/>
          </a:xfrm>
          <a:custGeom>
            <a:avLst/>
            <a:gdLst/>
            <a:ahLst/>
            <a:cxnLst/>
            <a:rect r="r" b="b" t="t" l="l"/>
            <a:pathLst>
              <a:path h="646984" w="985710">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3940804" y="-2434298"/>
            <a:ext cx="6602765" cy="4858093"/>
          </a:xfrm>
          <a:custGeom>
            <a:avLst/>
            <a:gdLst/>
            <a:ahLst/>
            <a:cxnLst/>
            <a:rect r="r" b="b" t="t" l="l"/>
            <a:pathLst>
              <a:path h="4858093" w="6602765">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10037" y="7878010"/>
            <a:ext cx="3462763" cy="1857300"/>
          </a:xfrm>
          <a:custGeom>
            <a:avLst/>
            <a:gdLst/>
            <a:ahLst/>
            <a:cxnLst/>
            <a:rect r="r" b="b" t="t" l="l"/>
            <a:pathLst>
              <a:path h="1857300" w="3462763">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5411983" y="7878010"/>
            <a:ext cx="1728484" cy="1920538"/>
          </a:xfrm>
          <a:custGeom>
            <a:avLst/>
            <a:gdLst/>
            <a:ahLst/>
            <a:cxnLst/>
            <a:rect r="r" b="b" t="t" l="l"/>
            <a:pathLst>
              <a:path h="1920538" w="1728484">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7" id="17"/>
          <p:cNvSpPr txBox="true"/>
          <p:nvPr/>
        </p:nvSpPr>
        <p:spPr>
          <a:xfrm rot="0">
            <a:off x="3729397" y="3175553"/>
            <a:ext cx="10949589" cy="4376065"/>
          </a:xfrm>
          <a:prstGeom prst="rect">
            <a:avLst/>
          </a:prstGeom>
        </p:spPr>
        <p:txBody>
          <a:bodyPr anchor="t" rtlCol="false" tIns="0" lIns="0" bIns="0" rIns="0">
            <a:spAutoFit/>
          </a:bodyPr>
          <a:lstStyle/>
          <a:p>
            <a:pPr algn="ctr">
              <a:lnSpc>
                <a:spcPts val="5717"/>
              </a:lnSpc>
            </a:pPr>
            <a:r>
              <a:rPr lang="en-US" sz="5605">
                <a:solidFill>
                  <a:srgbClr val="000000"/>
                </a:solidFill>
                <a:latin typeface="Quicksand"/>
              </a:rPr>
              <a:t>Conduct thorough testing to ensure the system functions correctly and provides accurate information.</a:t>
            </a:r>
          </a:p>
          <a:p>
            <a:pPr algn="ctr">
              <a:lnSpc>
                <a:spcPts val="5717"/>
              </a:lnSpc>
            </a:pPr>
            <a:r>
              <a:rPr lang="en-US" sz="5605">
                <a:solidFill>
                  <a:srgbClr val="000000"/>
                </a:solidFill>
                <a:latin typeface="Quicksand"/>
              </a:rPr>
              <a:t>Address any bugs or issues that arise during testing.</a:t>
            </a:r>
          </a:p>
        </p:txBody>
      </p:sp>
      <p:sp>
        <p:nvSpPr>
          <p:cNvPr name="TextBox 18" id="18"/>
          <p:cNvSpPr txBox="true"/>
          <p:nvPr/>
        </p:nvSpPr>
        <p:spPr>
          <a:xfrm rot="0">
            <a:off x="2308980" y="139862"/>
            <a:ext cx="12796982" cy="2283932"/>
          </a:xfrm>
          <a:prstGeom prst="rect">
            <a:avLst/>
          </a:prstGeom>
        </p:spPr>
        <p:txBody>
          <a:bodyPr anchor="t" rtlCol="false" tIns="0" lIns="0" bIns="0" rIns="0">
            <a:spAutoFit/>
          </a:bodyPr>
          <a:lstStyle/>
          <a:p>
            <a:pPr algn="ctr">
              <a:lnSpc>
                <a:spcPts val="9200"/>
              </a:lnSpc>
              <a:spcBef>
                <a:spcPct val="0"/>
              </a:spcBef>
            </a:pPr>
            <a:r>
              <a:rPr lang="en-US" sz="6572">
                <a:solidFill>
                  <a:srgbClr val="000000"/>
                </a:solidFill>
                <a:latin typeface="Paytone One Bold"/>
              </a:rPr>
              <a:t>Testing and Quality Assurance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DAFwSM-lLsM</dc:identifier>
  <dcterms:modified xsi:type="dcterms:W3CDTF">2011-08-01T06:04:30Z</dcterms:modified>
  <cp:revision>1</cp:revision>
  <dc:title>Brown Aesthetic Group Project Presentation</dc:title>
</cp:coreProperties>
</file>