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134807539" r:id="rId5"/>
    <p:sldId id="2134807531" r:id="rId6"/>
    <p:sldId id="2134807532" r:id="rId7"/>
    <p:sldId id="2134807536" r:id="rId8"/>
    <p:sldId id="2134807533" r:id="rId9"/>
    <p:sldId id="2134807504" r:id="rId10"/>
    <p:sldId id="2134807494" r:id="rId11"/>
    <p:sldId id="2134807505" r:id="rId12"/>
    <p:sldId id="2134807506" r:id="rId13"/>
    <p:sldId id="2134807534" r:id="rId14"/>
    <p:sldId id="964" r:id="rId15"/>
    <p:sldId id="965" r:id="rId16"/>
    <p:sldId id="2134807535" r:id="rId17"/>
    <p:sldId id="2134807537" r:id="rId18"/>
    <p:sldId id="2134807538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4580"/>
  </p:normalViewPr>
  <p:slideViewPr>
    <p:cSldViewPr snapToGrid="0" snapToObjects="1">
      <p:cViewPr varScale="1">
        <p:scale>
          <a:sx n="142" d="100"/>
          <a:sy n="142" d="100"/>
        </p:scale>
        <p:origin x="132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FC5B3-379E-EF40-A0D2-38E640436CC2}" type="datetimeFigureOut">
              <a:rPr lang="en-US" smtClean="0">
                <a:latin typeface="Arial"/>
              </a:rPr>
              <a:t>10/26/23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29101-7F9C-2D47-B95D-7561785BF174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17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86C3B-2830-BE4D-88D1-4967ED941A80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3A9E2-3742-F441-A403-EDB6742D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29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56C99-8BE1-6B44-9F23-5C39173B3F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4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\cite{http://euler.ecs.umass.edu/research/bbkn-IEEEP-2012.pdf}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32B8-84F4-4C6C-92B7-19A7F97758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5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F50975-1FFB-4BE9-59AC-AE64D3CF1E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12327" y="4903452"/>
            <a:ext cx="2220614" cy="19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4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5176"/>
            <a:ext cx="82296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80035"/>
            <a:ext cx="82296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3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24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71068"/>
            <a:ext cx="4040188" cy="27213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9124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71068"/>
            <a:ext cx="4041775" cy="27213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9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4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8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91463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91464"/>
            <a:ext cx="5111750" cy="40486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3860"/>
            <a:ext cx="3008313" cy="304625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7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9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227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6896"/>
            <a:ext cx="8229600" cy="2907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36153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9F1CC899-6CEC-9548-B06D-7E1EB6F78CA3}" type="datetimeFigureOut">
              <a:rPr lang="en-US" smtClean="0"/>
              <a:pPr/>
              <a:t>10/26/23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36153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36153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2191"/>
            <a:ext cx="9144000" cy="28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3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D71D-B37C-6ED1-4320-881538D0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39147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Side-Channel and Fault Attack Lab</a:t>
            </a:r>
          </a:p>
        </p:txBody>
      </p:sp>
    </p:spTree>
    <p:extLst>
      <p:ext uri="{BB962C8B-B14F-4D97-AF65-F5344CB8AC3E}">
        <p14:creationId xmlns:p14="http://schemas.microsoft.com/office/powerpoint/2010/main" val="178532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84C9-A455-76BA-C438-CC502F05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FBC1-4844-992C-73DA-A9C170CD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Outline:</a:t>
            </a:r>
          </a:p>
          <a:p>
            <a:pPr lvl="1"/>
            <a:r>
              <a:rPr lang="en-US" dirty="0"/>
              <a:t>Timing attack: Password Checker</a:t>
            </a:r>
          </a:p>
          <a:p>
            <a:pPr lvl="1"/>
            <a:r>
              <a:rPr lang="en-US" dirty="0"/>
              <a:t>SPA: RSA Square &amp; Multiply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Fault </a:t>
            </a:r>
            <a:r>
              <a:rPr lang="en-US" b="1" dirty="0">
                <a:solidFill>
                  <a:schemeClr val="accent1"/>
                </a:solidFill>
              </a:rPr>
              <a:t>Attack: RSA </a:t>
            </a:r>
            <a:r>
              <a:rPr lang="en-US" b="1" dirty="0" err="1">
                <a:solidFill>
                  <a:schemeClr val="accent1"/>
                </a:solidFill>
              </a:rPr>
              <a:t>Bellcore</a:t>
            </a:r>
            <a:r>
              <a:rPr lang="en-US" b="1" dirty="0">
                <a:solidFill>
                  <a:schemeClr val="accent1"/>
                </a:solidFill>
              </a:rPr>
              <a:t> Attack</a:t>
            </a:r>
          </a:p>
          <a:p>
            <a:pPr lvl="1"/>
            <a:r>
              <a:rPr lang="en-US" dirty="0"/>
              <a:t>Fault Attack: Password Checker Emulator</a:t>
            </a:r>
          </a:p>
        </p:txBody>
      </p:sp>
    </p:spTree>
    <p:extLst>
      <p:ext uri="{BB962C8B-B14F-4D97-AF65-F5344CB8AC3E}">
        <p14:creationId xmlns:p14="http://schemas.microsoft.com/office/powerpoint/2010/main" val="106088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Fault Attack: </a:t>
            </a:r>
            <a:r>
              <a:rPr lang="en-US" dirty="0" err="1"/>
              <a:t>Bellcore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Factor modulus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by introducing errors in exponentiation and CRT (Chinese Remainder Theorem)</a:t>
                </a:r>
              </a:p>
              <a:p>
                <a:r>
                  <a:rPr lang="en-US" dirty="0"/>
                  <a:t>Signature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b="0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Attack: corrupt only one of the two exponentiations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3478" r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8F1A-C5D7-4CDD-B860-BC70C668CFB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46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Attack: </a:t>
            </a:r>
            <a:r>
              <a:rPr lang="en-US" dirty="0" err="1"/>
              <a:t>Bellcore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Attack: corrupt only one of the two exponentiations</a:t>
                </a:r>
              </a:p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is corrupted by fault injection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Observe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shares the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𝐠𝐜𝐝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acc>
                      <m:accPr>
                        <m:chr m:val="̃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acc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, q=N/p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5" t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8F1A-C5D7-4CDD-B860-BC70C668CFB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22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84C9-A455-76BA-C438-CC502F05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FBC1-4844-992C-73DA-A9C170CD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Outline:</a:t>
            </a:r>
          </a:p>
          <a:p>
            <a:pPr lvl="1"/>
            <a:r>
              <a:rPr lang="en-US" dirty="0"/>
              <a:t>Timing attack: Password Checker</a:t>
            </a:r>
          </a:p>
          <a:p>
            <a:pPr lvl="1"/>
            <a:r>
              <a:rPr lang="en-US" dirty="0"/>
              <a:t>SPA: RSA Square &amp; Multiply</a:t>
            </a:r>
          </a:p>
          <a:p>
            <a:pPr lvl="1"/>
            <a:r>
              <a:rPr lang="en-US" dirty="0"/>
              <a:t>Fault Attack: RSA </a:t>
            </a:r>
            <a:r>
              <a:rPr lang="en-US" dirty="0" err="1"/>
              <a:t>Bellcore</a:t>
            </a:r>
            <a:r>
              <a:rPr lang="en-US" dirty="0"/>
              <a:t> Attack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Fault Attack: Password Checker Emulator</a:t>
            </a:r>
          </a:p>
        </p:txBody>
      </p:sp>
    </p:spTree>
    <p:extLst>
      <p:ext uri="{BB962C8B-B14F-4D97-AF65-F5344CB8AC3E}">
        <p14:creationId xmlns:p14="http://schemas.microsoft.com/office/powerpoint/2010/main" val="3918663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7330-5C40-58C4-1ED9-DB031913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Compiler Works</a:t>
            </a:r>
          </a:p>
        </p:txBody>
      </p:sp>
      <p:pic>
        <p:nvPicPr>
          <p:cNvPr id="4" name="Content Placeholder 10" descr="A diagram of a language&#10;&#10;Description automatically generated">
            <a:extLst>
              <a:ext uri="{FF2B5EF4-FFF2-40B4-BE49-F238E27FC236}">
                <a16:creationId xmlns:a16="http://schemas.microsoft.com/office/drawing/2014/main" id="{7A4CA1AD-00A9-B66F-9F8F-C636C3D35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176" y="2650453"/>
            <a:ext cx="6044183" cy="1795736"/>
          </a:xfr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63842C0-289F-C992-0E8A-3EDE6ACCD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593860"/>
            <a:ext cx="7534655" cy="3046254"/>
          </a:xfrm>
        </p:spPr>
        <p:txBody>
          <a:bodyPr/>
          <a:lstStyle/>
          <a:p>
            <a:r>
              <a:rPr lang="en-US" sz="2400" dirty="0"/>
              <a:t>Basic illustration on how computer processes high level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43582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EF18-2F9A-67A9-4903-EB16E732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Bypass Password Check (Fault)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8F527-7C12-F64F-B9A1-59A77E1C0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Task: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Given the binary for a basic password check. Gain a successful password check by skipping a specific instruction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Task: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dirty="0"/>
              <a:t>Given the binary for a basic password check. Gain a successful password by introducing a “Delayed” Fault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3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84C9-A455-76BA-C438-CC502F05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FBC1-4844-992C-73DA-A9C170CD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Outline:</a:t>
            </a:r>
          </a:p>
          <a:p>
            <a:pPr lvl="1"/>
            <a:r>
              <a:rPr lang="en-US" dirty="0"/>
              <a:t>Timing attack: Password Checker</a:t>
            </a:r>
          </a:p>
          <a:p>
            <a:pPr lvl="1"/>
            <a:r>
              <a:rPr lang="en-US" dirty="0"/>
              <a:t>SPA: RSA Square &amp; Multiply</a:t>
            </a:r>
          </a:p>
          <a:p>
            <a:pPr lvl="1"/>
            <a:r>
              <a:rPr lang="en-US" dirty="0"/>
              <a:t>Fault Attack: RSA </a:t>
            </a:r>
            <a:r>
              <a:rPr lang="en-US" dirty="0" err="1"/>
              <a:t>Bellcore</a:t>
            </a:r>
            <a:r>
              <a:rPr lang="en-US" dirty="0"/>
              <a:t> Attack</a:t>
            </a:r>
          </a:p>
          <a:p>
            <a:pPr lvl="1"/>
            <a:r>
              <a:rPr lang="en-US" dirty="0"/>
              <a:t>Fault Attack: Password Checker Emulator</a:t>
            </a:r>
          </a:p>
        </p:txBody>
      </p:sp>
    </p:spTree>
    <p:extLst>
      <p:ext uri="{BB962C8B-B14F-4D97-AF65-F5344CB8AC3E}">
        <p14:creationId xmlns:p14="http://schemas.microsoft.com/office/powerpoint/2010/main" val="3954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84C9-A455-76BA-C438-CC502F05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FBC1-4844-992C-73DA-A9C170CD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Timing attack: Password Checker</a:t>
            </a:r>
          </a:p>
          <a:p>
            <a:pPr lvl="1"/>
            <a:r>
              <a:rPr lang="en-US" dirty="0"/>
              <a:t>SPA: RSA Square &amp; Multiply</a:t>
            </a:r>
          </a:p>
          <a:p>
            <a:pPr lvl="1"/>
            <a:r>
              <a:rPr lang="en-US" dirty="0"/>
              <a:t>Fault Attack: RSA </a:t>
            </a:r>
            <a:r>
              <a:rPr lang="en-US" dirty="0" err="1"/>
              <a:t>Bellcore</a:t>
            </a:r>
            <a:r>
              <a:rPr lang="en-US" dirty="0"/>
              <a:t> Attack</a:t>
            </a:r>
          </a:p>
          <a:p>
            <a:pPr lvl="1"/>
            <a:r>
              <a:rPr lang="en-US" dirty="0"/>
              <a:t>Fault Attack: Password Checker Emulator</a:t>
            </a:r>
          </a:p>
        </p:txBody>
      </p:sp>
    </p:spTree>
    <p:extLst>
      <p:ext uri="{BB962C8B-B14F-4D97-AF65-F5344CB8AC3E}">
        <p14:creationId xmlns:p14="http://schemas.microsoft.com/office/powerpoint/2010/main" val="174216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CF4E-47CF-F0B6-0494-6C47DD37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Attack</a:t>
            </a:r>
          </a:p>
        </p:txBody>
      </p:sp>
      <p:sp>
        <p:nvSpPr>
          <p:cNvPr id="4" name="U-turn Arrow 3">
            <a:extLst>
              <a:ext uri="{FF2B5EF4-FFF2-40B4-BE49-F238E27FC236}">
                <a16:creationId xmlns:a16="http://schemas.microsoft.com/office/drawing/2014/main" id="{FBDC03E8-4E47-230F-02EF-C13AA6DA74A2}"/>
              </a:ext>
            </a:extLst>
          </p:cNvPr>
          <p:cNvSpPr/>
          <p:nvPr/>
        </p:nvSpPr>
        <p:spPr>
          <a:xfrm>
            <a:off x="1342589" y="2507626"/>
            <a:ext cx="320633" cy="320634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U-turn Arrow 4">
            <a:extLst>
              <a:ext uri="{FF2B5EF4-FFF2-40B4-BE49-F238E27FC236}">
                <a16:creationId xmlns:a16="http://schemas.microsoft.com/office/drawing/2014/main" id="{C5A7A985-489D-8F1F-94F1-387023A5E5EF}"/>
              </a:ext>
            </a:extLst>
          </p:cNvPr>
          <p:cNvSpPr/>
          <p:nvPr/>
        </p:nvSpPr>
        <p:spPr>
          <a:xfrm>
            <a:off x="1823539" y="2507626"/>
            <a:ext cx="320633" cy="320634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U-turn Arrow 5">
            <a:extLst>
              <a:ext uri="{FF2B5EF4-FFF2-40B4-BE49-F238E27FC236}">
                <a16:creationId xmlns:a16="http://schemas.microsoft.com/office/drawing/2014/main" id="{E2C73045-6CD4-181D-C865-B5F962AFA5D0}"/>
              </a:ext>
            </a:extLst>
          </p:cNvPr>
          <p:cNvSpPr/>
          <p:nvPr/>
        </p:nvSpPr>
        <p:spPr>
          <a:xfrm>
            <a:off x="2304489" y="2504957"/>
            <a:ext cx="320633" cy="320634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DA9670-7986-CC4D-3699-2D94841E4A87}"/>
              </a:ext>
            </a:extLst>
          </p:cNvPr>
          <p:cNvGrpSpPr/>
          <p:nvPr/>
        </p:nvGrpSpPr>
        <p:grpSpPr>
          <a:xfrm>
            <a:off x="1502906" y="2909108"/>
            <a:ext cx="2742701" cy="477982"/>
            <a:chOff x="838200" y="4343400"/>
            <a:chExt cx="2742701" cy="47798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CBC193-EBD1-3D98-C117-46E92A8A91DE}"/>
                </a:ext>
              </a:extLst>
            </p:cNvPr>
            <p:cNvSpPr/>
            <p:nvPr/>
          </p:nvSpPr>
          <p:spPr>
            <a:xfrm>
              <a:off x="838200" y="4343400"/>
              <a:ext cx="456210" cy="477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841E92-6592-97ED-9092-748ECF1979AE}"/>
                </a:ext>
              </a:extLst>
            </p:cNvPr>
            <p:cNvSpPr/>
            <p:nvPr/>
          </p:nvSpPr>
          <p:spPr>
            <a:xfrm>
              <a:off x="1294410" y="4343400"/>
              <a:ext cx="456210" cy="477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42CB3D-AC6F-19FC-BBCF-76E7BCC822CA}"/>
                </a:ext>
              </a:extLst>
            </p:cNvPr>
            <p:cNvSpPr/>
            <p:nvPr/>
          </p:nvSpPr>
          <p:spPr>
            <a:xfrm>
              <a:off x="1750620" y="4343400"/>
              <a:ext cx="456210" cy="477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CD6E38-2579-3AB9-A992-359A4816D2EF}"/>
                </a:ext>
              </a:extLst>
            </p:cNvPr>
            <p:cNvSpPr txBox="1"/>
            <p:nvPr/>
          </p:nvSpPr>
          <p:spPr>
            <a:xfrm>
              <a:off x="905494" y="4397725"/>
              <a:ext cx="308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✓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EB734B-F6A2-9EAB-1692-855643FE5B69}"/>
                </a:ext>
              </a:extLst>
            </p:cNvPr>
            <p:cNvSpPr txBox="1"/>
            <p:nvPr/>
          </p:nvSpPr>
          <p:spPr>
            <a:xfrm>
              <a:off x="1331025" y="4407085"/>
              <a:ext cx="308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✓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2A923B-0837-1992-F8A2-5CDC71DDE2C7}"/>
                </a:ext>
              </a:extLst>
            </p:cNvPr>
            <p:cNvSpPr txBox="1"/>
            <p:nvPr/>
          </p:nvSpPr>
          <p:spPr>
            <a:xfrm>
              <a:off x="1800099" y="4404457"/>
              <a:ext cx="308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✕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2C81AC-7678-6222-8475-11D09F81E0BA}"/>
                </a:ext>
              </a:extLst>
            </p:cNvPr>
            <p:cNvSpPr/>
            <p:nvPr/>
          </p:nvSpPr>
          <p:spPr>
            <a:xfrm>
              <a:off x="2212271" y="4343400"/>
              <a:ext cx="456210" cy="477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930A58-A77C-F79D-2931-AFB95383A3BE}"/>
                </a:ext>
              </a:extLst>
            </p:cNvPr>
            <p:cNvSpPr/>
            <p:nvPr/>
          </p:nvSpPr>
          <p:spPr>
            <a:xfrm>
              <a:off x="2668481" y="4343400"/>
              <a:ext cx="456210" cy="477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4E12E6-A296-DAD8-DFDA-EE3E48332603}"/>
                </a:ext>
              </a:extLst>
            </p:cNvPr>
            <p:cNvSpPr/>
            <p:nvPr/>
          </p:nvSpPr>
          <p:spPr>
            <a:xfrm>
              <a:off x="3124691" y="4343400"/>
              <a:ext cx="456210" cy="477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2003D736-7896-9BD2-1317-3311342E02DE}"/>
              </a:ext>
            </a:extLst>
          </p:cNvPr>
          <p:cNvSpPr/>
          <p:nvPr/>
        </p:nvSpPr>
        <p:spPr>
          <a:xfrm>
            <a:off x="1342589" y="3540639"/>
            <a:ext cx="320633" cy="320634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3F23CC06-3B77-AC89-96C7-A6ED50BD6029}"/>
              </a:ext>
            </a:extLst>
          </p:cNvPr>
          <p:cNvSpPr/>
          <p:nvPr/>
        </p:nvSpPr>
        <p:spPr>
          <a:xfrm>
            <a:off x="1823539" y="3540639"/>
            <a:ext cx="320633" cy="320634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U-turn Arrow 18">
            <a:extLst>
              <a:ext uri="{FF2B5EF4-FFF2-40B4-BE49-F238E27FC236}">
                <a16:creationId xmlns:a16="http://schemas.microsoft.com/office/drawing/2014/main" id="{736D7E57-978E-FA6E-A453-A4D61BE78AA8}"/>
              </a:ext>
            </a:extLst>
          </p:cNvPr>
          <p:cNvSpPr/>
          <p:nvPr/>
        </p:nvSpPr>
        <p:spPr>
          <a:xfrm>
            <a:off x="2304489" y="3537970"/>
            <a:ext cx="320633" cy="320634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04F873-3B42-61FD-6282-31BB70BA36B0}"/>
              </a:ext>
            </a:extLst>
          </p:cNvPr>
          <p:cNvGrpSpPr/>
          <p:nvPr/>
        </p:nvGrpSpPr>
        <p:grpSpPr>
          <a:xfrm>
            <a:off x="1502906" y="3942121"/>
            <a:ext cx="2742701" cy="477982"/>
            <a:chOff x="838200" y="4343400"/>
            <a:chExt cx="2742701" cy="47798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BB498C3-957D-E9BF-B8B7-0008AF00BE68}"/>
                </a:ext>
              </a:extLst>
            </p:cNvPr>
            <p:cNvSpPr/>
            <p:nvPr/>
          </p:nvSpPr>
          <p:spPr>
            <a:xfrm>
              <a:off x="838200" y="4343400"/>
              <a:ext cx="456210" cy="477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E86A8A-A171-835A-5B4C-5F3F96C7E32F}"/>
                </a:ext>
              </a:extLst>
            </p:cNvPr>
            <p:cNvSpPr/>
            <p:nvPr/>
          </p:nvSpPr>
          <p:spPr>
            <a:xfrm>
              <a:off x="1294410" y="4343400"/>
              <a:ext cx="456210" cy="477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4BA09A-7495-443B-B362-AA6B3A40DB08}"/>
                </a:ext>
              </a:extLst>
            </p:cNvPr>
            <p:cNvSpPr/>
            <p:nvPr/>
          </p:nvSpPr>
          <p:spPr>
            <a:xfrm>
              <a:off x="1750620" y="4343400"/>
              <a:ext cx="456210" cy="477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4C31631-879F-42B3-B333-92E1672D0779}"/>
                </a:ext>
              </a:extLst>
            </p:cNvPr>
            <p:cNvSpPr txBox="1"/>
            <p:nvPr/>
          </p:nvSpPr>
          <p:spPr>
            <a:xfrm>
              <a:off x="905494" y="4397725"/>
              <a:ext cx="308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✓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6F942C-4F9A-860B-545C-76D6F19DF3F4}"/>
                </a:ext>
              </a:extLst>
            </p:cNvPr>
            <p:cNvSpPr txBox="1"/>
            <p:nvPr/>
          </p:nvSpPr>
          <p:spPr>
            <a:xfrm>
              <a:off x="1331025" y="4407085"/>
              <a:ext cx="308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✓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B722CF-EF69-CFDC-AB33-6D0892E37803}"/>
                </a:ext>
              </a:extLst>
            </p:cNvPr>
            <p:cNvSpPr/>
            <p:nvPr/>
          </p:nvSpPr>
          <p:spPr>
            <a:xfrm>
              <a:off x="2212271" y="4343400"/>
              <a:ext cx="456210" cy="477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686CAF1-EDBC-05F2-563F-0A4375478C5E}"/>
                </a:ext>
              </a:extLst>
            </p:cNvPr>
            <p:cNvSpPr/>
            <p:nvPr/>
          </p:nvSpPr>
          <p:spPr>
            <a:xfrm>
              <a:off x="2668481" y="4343400"/>
              <a:ext cx="456210" cy="477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667FD91-B5EE-E4A2-3442-C002D1A97C06}"/>
                </a:ext>
              </a:extLst>
            </p:cNvPr>
            <p:cNvSpPr/>
            <p:nvPr/>
          </p:nvSpPr>
          <p:spPr>
            <a:xfrm>
              <a:off x="3124691" y="4343400"/>
              <a:ext cx="456210" cy="477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674F591-7B42-82F1-B9CC-28D79FC46837}"/>
              </a:ext>
            </a:extLst>
          </p:cNvPr>
          <p:cNvSpPr txBox="1"/>
          <p:nvPr/>
        </p:nvSpPr>
        <p:spPr>
          <a:xfrm>
            <a:off x="2460602" y="4005806"/>
            <a:ext cx="30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✓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6EB64E-836D-6906-4224-EE5F4EC0CA00}"/>
              </a:ext>
            </a:extLst>
          </p:cNvPr>
          <p:cNvSpPr txBox="1"/>
          <p:nvPr/>
        </p:nvSpPr>
        <p:spPr>
          <a:xfrm>
            <a:off x="2879698" y="4009484"/>
            <a:ext cx="30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✓</a:t>
            </a:r>
          </a:p>
        </p:txBody>
      </p:sp>
      <p:sp>
        <p:nvSpPr>
          <p:cNvPr id="31" name="U-turn Arrow 30">
            <a:extLst>
              <a:ext uri="{FF2B5EF4-FFF2-40B4-BE49-F238E27FC236}">
                <a16:creationId xmlns:a16="http://schemas.microsoft.com/office/drawing/2014/main" id="{8FC61377-4031-3CAF-87A2-85993CF8B5FD}"/>
              </a:ext>
            </a:extLst>
          </p:cNvPr>
          <p:cNvSpPr/>
          <p:nvPr/>
        </p:nvSpPr>
        <p:spPr>
          <a:xfrm>
            <a:off x="2762185" y="3537970"/>
            <a:ext cx="320633" cy="320634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U-turn Arrow 31">
            <a:extLst>
              <a:ext uri="{FF2B5EF4-FFF2-40B4-BE49-F238E27FC236}">
                <a16:creationId xmlns:a16="http://schemas.microsoft.com/office/drawing/2014/main" id="{63583EF7-2E8F-C711-5414-CD104496CD14}"/>
              </a:ext>
            </a:extLst>
          </p:cNvPr>
          <p:cNvSpPr/>
          <p:nvPr/>
        </p:nvSpPr>
        <p:spPr>
          <a:xfrm>
            <a:off x="3240659" y="3537970"/>
            <a:ext cx="320633" cy="320634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99471A-C24F-06E8-0494-00E020F35AF7}"/>
              </a:ext>
            </a:extLst>
          </p:cNvPr>
          <p:cNvSpPr txBox="1"/>
          <p:nvPr/>
        </p:nvSpPr>
        <p:spPr>
          <a:xfrm>
            <a:off x="3400975" y="3993541"/>
            <a:ext cx="30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✕</a:t>
            </a:r>
          </a:p>
        </p:txBody>
      </p:sp>
      <p:sp>
        <p:nvSpPr>
          <p:cNvPr id="34" name="U-turn Arrow 33">
            <a:extLst>
              <a:ext uri="{FF2B5EF4-FFF2-40B4-BE49-F238E27FC236}">
                <a16:creationId xmlns:a16="http://schemas.microsoft.com/office/drawing/2014/main" id="{3820A2CF-ADD4-4AA4-290E-CE78308A9774}"/>
              </a:ext>
            </a:extLst>
          </p:cNvPr>
          <p:cNvSpPr/>
          <p:nvPr/>
        </p:nvSpPr>
        <p:spPr>
          <a:xfrm>
            <a:off x="4453785" y="2514358"/>
            <a:ext cx="320633" cy="320634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U-turn Arrow 34">
            <a:extLst>
              <a:ext uri="{FF2B5EF4-FFF2-40B4-BE49-F238E27FC236}">
                <a16:creationId xmlns:a16="http://schemas.microsoft.com/office/drawing/2014/main" id="{4F0103C7-5C2C-715F-5055-CC16BB868C52}"/>
              </a:ext>
            </a:extLst>
          </p:cNvPr>
          <p:cNvSpPr/>
          <p:nvPr/>
        </p:nvSpPr>
        <p:spPr>
          <a:xfrm>
            <a:off x="4934735" y="2514358"/>
            <a:ext cx="320633" cy="320634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U-turn Arrow 35">
            <a:extLst>
              <a:ext uri="{FF2B5EF4-FFF2-40B4-BE49-F238E27FC236}">
                <a16:creationId xmlns:a16="http://schemas.microsoft.com/office/drawing/2014/main" id="{7DEF082D-A306-B25A-46D2-C04A63DF53B8}"/>
              </a:ext>
            </a:extLst>
          </p:cNvPr>
          <p:cNvSpPr/>
          <p:nvPr/>
        </p:nvSpPr>
        <p:spPr>
          <a:xfrm>
            <a:off x="5415685" y="2511689"/>
            <a:ext cx="320633" cy="320634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F6FCF61-28AA-72E8-65F9-CB12E194E6DF}"/>
              </a:ext>
            </a:extLst>
          </p:cNvPr>
          <p:cNvGrpSpPr/>
          <p:nvPr/>
        </p:nvGrpSpPr>
        <p:grpSpPr>
          <a:xfrm>
            <a:off x="4614102" y="2915840"/>
            <a:ext cx="2742701" cy="477982"/>
            <a:chOff x="838200" y="4343400"/>
            <a:chExt cx="2742701" cy="4779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A083B9A-C6FB-CF13-E1A0-C63CD75EB713}"/>
                </a:ext>
              </a:extLst>
            </p:cNvPr>
            <p:cNvSpPr/>
            <p:nvPr/>
          </p:nvSpPr>
          <p:spPr>
            <a:xfrm>
              <a:off x="838200" y="4343400"/>
              <a:ext cx="456210" cy="477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9ADE919-CA8E-399D-6567-A875E55565CA}"/>
                </a:ext>
              </a:extLst>
            </p:cNvPr>
            <p:cNvSpPr/>
            <p:nvPr/>
          </p:nvSpPr>
          <p:spPr>
            <a:xfrm>
              <a:off x="1294410" y="4343400"/>
              <a:ext cx="456210" cy="477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0035AAA-4BE8-5688-CBA5-2A1037082595}"/>
                </a:ext>
              </a:extLst>
            </p:cNvPr>
            <p:cNvSpPr/>
            <p:nvPr/>
          </p:nvSpPr>
          <p:spPr>
            <a:xfrm>
              <a:off x="1750620" y="4343400"/>
              <a:ext cx="456210" cy="477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D642461-3DC1-A066-185B-70B9777D519A}"/>
                </a:ext>
              </a:extLst>
            </p:cNvPr>
            <p:cNvSpPr txBox="1"/>
            <p:nvPr/>
          </p:nvSpPr>
          <p:spPr>
            <a:xfrm>
              <a:off x="905494" y="4397725"/>
              <a:ext cx="308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✓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A831CD4-CD6B-0F30-105F-2DEDBA11B0AC}"/>
                </a:ext>
              </a:extLst>
            </p:cNvPr>
            <p:cNvSpPr txBox="1"/>
            <p:nvPr/>
          </p:nvSpPr>
          <p:spPr>
            <a:xfrm>
              <a:off x="3195696" y="4416941"/>
              <a:ext cx="308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✓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32434F3-8EE2-E2B1-CC78-88AEBC0C9457}"/>
                </a:ext>
              </a:extLst>
            </p:cNvPr>
            <p:cNvSpPr/>
            <p:nvPr/>
          </p:nvSpPr>
          <p:spPr>
            <a:xfrm>
              <a:off x="2212271" y="4343400"/>
              <a:ext cx="456210" cy="477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B1F1DE9-3D69-4243-BD55-9CC0E3861035}"/>
                </a:ext>
              </a:extLst>
            </p:cNvPr>
            <p:cNvSpPr/>
            <p:nvPr/>
          </p:nvSpPr>
          <p:spPr>
            <a:xfrm>
              <a:off x="2668481" y="4343400"/>
              <a:ext cx="456210" cy="477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429FC96-B2AF-1A01-CF8E-64129B85C9EC}"/>
                </a:ext>
              </a:extLst>
            </p:cNvPr>
            <p:cNvSpPr/>
            <p:nvPr/>
          </p:nvSpPr>
          <p:spPr>
            <a:xfrm>
              <a:off x="3124691" y="4343400"/>
              <a:ext cx="456210" cy="477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97506D7-C01F-9E52-2920-37FCA981A3A2}"/>
              </a:ext>
            </a:extLst>
          </p:cNvPr>
          <p:cNvSpPr txBox="1"/>
          <p:nvPr/>
        </p:nvSpPr>
        <p:spPr>
          <a:xfrm>
            <a:off x="5571798" y="2979525"/>
            <a:ext cx="30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✓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D4D719-ABBA-5A21-F192-5157C89389D8}"/>
              </a:ext>
            </a:extLst>
          </p:cNvPr>
          <p:cNvSpPr txBox="1"/>
          <p:nvPr/>
        </p:nvSpPr>
        <p:spPr>
          <a:xfrm>
            <a:off x="6050520" y="2980475"/>
            <a:ext cx="30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✓</a:t>
            </a:r>
          </a:p>
        </p:txBody>
      </p:sp>
      <p:sp>
        <p:nvSpPr>
          <p:cNvPr id="48" name="U-turn Arrow 47">
            <a:extLst>
              <a:ext uri="{FF2B5EF4-FFF2-40B4-BE49-F238E27FC236}">
                <a16:creationId xmlns:a16="http://schemas.microsoft.com/office/drawing/2014/main" id="{FADD7710-025C-7A40-3DB6-C9517DECC1CD}"/>
              </a:ext>
            </a:extLst>
          </p:cNvPr>
          <p:cNvSpPr/>
          <p:nvPr/>
        </p:nvSpPr>
        <p:spPr>
          <a:xfrm>
            <a:off x="5873381" y="2511689"/>
            <a:ext cx="320633" cy="320634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U-turn Arrow 48">
            <a:extLst>
              <a:ext uri="{FF2B5EF4-FFF2-40B4-BE49-F238E27FC236}">
                <a16:creationId xmlns:a16="http://schemas.microsoft.com/office/drawing/2014/main" id="{FF282492-747F-34FD-EB6E-59AD48FF6264}"/>
              </a:ext>
            </a:extLst>
          </p:cNvPr>
          <p:cNvSpPr/>
          <p:nvPr/>
        </p:nvSpPr>
        <p:spPr>
          <a:xfrm>
            <a:off x="6351855" y="2511689"/>
            <a:ext cx="320633" cy="320634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261BAA-E87C-CABC-C52E-6D168D163AE8}"/>
              </a:ext>
            </a:extLst>
          </p:cNvPr>
          <p:cNvSpPr txBox="1"/>
          <p:nvPr/>
        </p:nvSpPr>
        <p:spPr>
          <a:xfrm>
            <a:off x="6512171" y="2967260"/>
            <a:ext cx="30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✕</a:t>
            </a:r>
          </a:p>
        </p:txBody>
      </p:sp>
      <p:sp>
        <p:nvSpPr>
          <p:cNvPr id="51" name="U-turn Arrow 50">
            <a:extLst>
              <a:ext uri="{FF2B5EF4-FFF2-40B4-BE49-F238E27FC236}">
                <a16:creationId xmlns:a16="http://schemas.microsoft.com/office/drawing/2014/main" id="{50140260-61C8-5B88-C402-E88D95C17E96}"/>
              </a:ext>
            </a:extLst>
          </p:cNvPr>
          <p:cNvSpPr/>
          <p:nvPr/>
        </p:nvSpPr>
        <p:spPr>
          <a:xfrm>
            <a:off x="4453785" y="3547371"/>
            <a:ext cx="320633" cy="320634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U-turn Arrow 51">
            <a:extLst>
              <a:ext uri="{FF2B5EF4-FFF2-40B4-BE49-F238E27FC236}">
                <a16:creationId xmlns:a16="http://schemas.microsoft.com/office/drawing/2014/main" id="{A2C0820D-31CA-A713-A881-92FE87C29317}"/>
              </a:ext>
            </a:extLst>
          </p:cNvPr>
          <p:cNvSpPr/>
          <p:nvPr/>
        </p:nvSpPr>
        <p:spPr>
          <a:xfrm>
            <a:off x="4934735" y="3547371"/>
            <a:ext cx="320633" cy="320634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U-turn Arrow 52">
            <a:extLst>
              <a:ext uri="{FF2B5EF4-FFF2-40B4-BE49-F238E27FC236}">
                <a16:creationId xmlns:a16="http://schemas.microsoft.com/office/drawing/2014/main" id="{7A4B58E8-B8B5-E19D-1985-BE8AAE571440}"/>
              </a:ext>
            </a:extLst>
          </p:cNvPr>
          <p:cNvSpPr/>
          <p:nvPr/>
        </p:nvSpPr>
        <p:spPr>
          <a:xfrm>
            <a:off x="5415685" y="3544702"/>
            <a:ext cx="320633" cy="320634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4836673-AC3B-C0C8-EF04-349343AC6EC6}"/>
              </a:ext>
            </a:extLst>
          </p:cNvPr>
          <p:cNvGrpSpPr/>
          <p:nvPr/>
        </p:nvGrpSpPr>
        <p:grpSpPr>
          <a:xfrm>
            <a:off x="4614102" y="3948853"/>
            <a:ext cx="2742701" cy="477982"/>
            <a:chOff x="838200" y="4343400"/>
            <a:chExt cx="2742701" cy="47798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47DB81F-D2E2-1541-4957-8026606B8B71}"/>
                </a:ext>
              </a:extLst>
            </p:cNvPr>
            <p:cNvSpPr/>
            <p:nvPr/>
          </p:nvSpPr>
          <p:spPr>
            <a:xfrm>
              <a:off x="838200" y="4343400"/>
              <a:ext cx="456210" cy="477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DEC05C1-CF25-DC6C-F4E5-379AB8893CB9}"/>
                </a:ext>
              </a:extLst>
            </p:cNvPr>
            <p:cNvSpPr/>
            <p:nvPr/>
          </p:nvSpPr>
          <p:spPr>
            <a:xfrm>
              <a:off x="1294410" y="4343400"/>
              <a:ext cx="456210" cy="477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BDFAFD6-0E58-77FC-F741-A09AE6B00FA1}"/>
                </a:ext>
              </a:extLst>
            </p:cNvPr>
            <p:cNvSpPr/>
            <p:nvPr/>
          </p:nvSpPr>
          <p:spPr>
            <a:xfrm>
              <a:off x="1750620" y="4343400"/>
              <a:ext cx="456210" cy="477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A9F1EDC-260F-09E1-2026-D9E576DD302D}"/>
                </a:ext>
              </a:extLst>
            </p:cNvPr>
            <p:cNvSpPr txBox="1"/>
            <p:nvPr/>
          </p:nvSpPr>
          <p:spPr>
            <a:xfrm>
              <a:off x="905494" y="4397725"/>
              <a:ext cx="308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✓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30ADEC3-BEA4-3262-9928-EB82C3A4B56F}"/>
                </a:ext>
              </a:extLst>
            </p:cNvPr>
            <p:cNvSpPr txBox="1"/>
            <p:nvPr/>
          </p:nvSpPr>
          <p:spPr>
            <a:xfrm>
              <a:off x="1331025" y="4407085"/>
              <a:ext cx="308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✓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EDBCE18-3140-D1A2-1DB5-249093ED6CC4}"/>
                </a:ext>
              </a:extLst>
            </p:cNvPr>
            <p:cNvSpPr/>
            <p:nvPr/>
          </p:nvSpPr>
          <p:spPr>
            <a:xfrm>
              <a:off x="2212271" y="4343400"/>
              <a:ext cx="456210" cy="477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8F2359E-39D4-DE65-5753-AA4501A80930}"/>
                </a:ext>
              </a:extLst>
            </p:cNvPr>
            <p:cNvSpPr/>
            <p:nvPr/>
          </p:nvSpPr>
          <p:spPr>
            <a:xfrm>
              <a:off x="2668481" y="4343400"/>
              <a:ext cx="456210" cy="477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C26B938-A5F3-CFAC-9CE1-891E7D14A973}"/>
                </a:ext>
              </a:extLst>
            </p:cNvPr>
            <p:cNvSpPr/>
            <p:nvPr/>
          </p:nvSpPr>
          <p:spPr>
            <a:xfrm>
              <a:off x="3124691" y="4343400"/>
              <a:ext cx="456210" cy="477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C46CF3F-41DC-73D2-AA9E-4F6E0226BDBF}"/>
              </a:ext>
            </a:extLst>
          </p:cNvPr>
          <p:cNvSpPr txBox="1"/>
          <p:nvPr/>
        </p:nvSpPr>
        <p:spPr>
          <a:xfrm>
            <a:off x="5571798" y="4012538"/>
            <a:ext cx="30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✓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8049D5-D9D7-635D-6D46-376ED474DB61}"/>
              </a:ext>
            </a:extLst>
          </p:cNvPr>
          <p:cNvSpPr txBox="1"/>
          <p:nvPr/>
        </p:nvSpPr>
        <p:spPr>
          <a:xfrm>
            <a:off x="5990894" y="4016216"/>
            <a:ext cx="30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✓</a:t>
            </a:r>
          </a:p>
        </p:txBody>
      </p:sp>
      <p:sp>
        <p:nvSpPr>
          <p:cNvPr id="65" name="U-turn Arrow 64">
            <a:extLst>
              <a:ext uri="{FF2B5EF4-FFF2-40B4-BE49-F238E27FC236}">
                <a16:creationId xmlns:a16="http://schemas.microsoft.com/office/drawing/2014/main" id="{1E963466-AC64-C5F8-8BB3-88CAAA9762C9}"/>
              </a:ext>
            </a:extLst>
          </p:cNvPr>
          <p:cNvSpPr/>
          <p:nvPr/>
        </p:nvSpPr>
        <p:spPr>
          <a:xfrm>
            <a:off x="5873381" y="3544702"/>
            <a:ext cx="320633" cy="320634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U-turn Arrow 65">
            <a:extLst>
              <a:ext uri="{FF2B5EF4-FFF2-40B4-BE49-F238E27FC236}">
                <a16:creationId xmlns:a16="http://schemas.microsoft.com/office/drawing/2014/main" id="{4C8E5880-8CC7-F1C0-3F69-FC3AE9C9B35F}"/>
              </a:ext>
            </a:extLst>
          </p:cNvPr>
          <p:cNvSpPr/>
          <p:nvPr/>
        </p:nvSpPr>
        <p:spPr>
          <a:xfrm>
            <a:off x="6351855" y="3544702"/>
            <a:ext cx="320633" cy="320634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522DBBE-BF9D-A11B-D812-F43D8243FA77}"/>
              </a:ext>
            </a:extLst>
          </p:cNvPr>
          <p:cNvSpPr txBox="1"/>
          <p:nvPr/>
        </p:nvSpPr>
        <p:spPr>
          <a:xfrm>
            <a:off x="6512171" y="4000273"/>
            <a:ext cx="30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✕</a:t>
            </a:r>
          </a:p>
        </p:txBody>
      </p:sp>
      <p:sp>
        <p:nvSpPr>
          <p:cNvPr id="68" name="U-turn Arrow 67">
            <a:extLst>
              <a:ext uri="{FF2B5EF4-FFF2-40B4-BE49-F238E27FC236}">
                <a16:creationId xmlns:a16="http://schemas.microsoft.com/office/drawing/2014/main" id="{521151C0-3B83-6E09-3196-DF6DC492F139}"/>
              </a:ext>
            </a:extLst>
          </p:cNvPr>
          <p:cNvSpPr/>
          <p:nvPr/>
        </p:nvSpPr>
        <p:spPr>
          <a:xfrm>
            <a:off x="6818208" y="2508720"/>
            <a:ext cx="320633" cy="320634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U-turn Arrow 68">
            <a:extLst>
              <a:ext uri="{FF2B5EF4-FFF2-40B4-BE49-F238E27FC236}">
                <a16:creationId xmlns:a16="http://schemas.microsoft.com/office/drawing/2014/main" id="{C4D823C5-C188-688B-A64F-741950CDE535}"/>
              </a:ext>
            </a:extLst>
          </p:cNvPr>
          <p:cNvSpPr/>
          <p:nvPr/>
        </p:nvSpPr>
        <p:spPr>
          <a:xfrm>
            <a:off x="6827612" y="3570989"/>
            <a:ext cx="320633" cy="320634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FD02386-749B-5B74-C110-940F2084AE5F}"/>
              </a:ext>
            </a:extLst>
          </p:cNvPr>
          <p:cNvSpPr txBox="1"/>
          <p:nvPr/>
        </p:nvSpPr>
        <p:spPr>
          <a:xfrm>
            <a:off x="5141317" y="2999840"/>
            <a:ext cx="30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✕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C8A608-4500-BB5A-B170-4B4CBCA7C768}"/>
              </a:ext>
            </a:extLst>
          </p:cNvPr>
          <p:cNvSpPr txBox="1"/>
          <p:nvPr/>
        </p:nvSpPr>
        <p:spPr>
          <a:xfrm>
            <a:off x="6974319" y="4001053"/>
            <a:ext cx="30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✕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E6170D1-DE78-A70E-1EF9-E1FCEF206687}"/>
              </a:ext>
            </a:extLst>
          </p:cNvPr>
          <p:cNvSpPr txBox="1"/>
          <p:nvPr/>
        </p:nvSpPr>
        <p:spPr>
          <a:xfrm>
            <a:off x="1778716" y="4450729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Timing Oracle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6FFEB16-9392-51E7-6052-DD170B756B0E}"/>
              </a:ext>
            </a:extLst>
          </p:cNvPr>
          <p:cNvSpPr txBox="1"/>
          <p:nvPr/>
        </p:nvSpPr>
        <p:spPr>
          <a:xfrm>
            <a:off x="4779124" y="4455667"/>
            <a:ext cx="219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Time Oracle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9CAFC994-6BD7-DA75-B637-639415A36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6896"/>
            <a:ext cx="8229600" cy="2907092"/>
          </a:xfrm>
        </p:spPr>
        <p:txBody>
          <a:bodyPr/>
          <a:lstStyle/>
          <a:p>
            <a:r>
              <a:rPr lang="en-US" dirty="0"/>
              <a:t>In naïve scenario, the comparison is done one at a time resulting in timing leakage</a:t>
            </a:r>
          </a:p>
        </p:txBody>
      </p:sp>
    </p:spTree>
    <p:extLst>
      <p:ext uri="{BB962C8B-B14F-4D97-AF65-F5344CB8AC3E}">
        <p14:creationId xmlns:p14="http://schemas.microsoft.com/office/powerpoint/2010/main" val="78356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84C9-A455-76BA-C438-CC502F05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FBC1-4844-992C-73DA-A9C170CD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Outline:</a:t>
            </a:r>
          </a:p>
          <a:p>
            <a:pPr lvl="1"/>
            <a:r>
              <a:rPr lang="en-US" dirty="0"/>
              <a:t>Timing attack: Password Checker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SPA: RSA Square &amp; Multiply</a:t>
            </a:r>
          </a:p>
          <a:p>
            <a:pPr lvl="1"/>
            <a:r>
              <a:rPr lang="en-US" dirty="0"/>
              <a:t>Fault Attack: RSA </a:t>
            </a:r>
            <a:r>
              <a:rPr lang="en-US" dirty="0" err="1"/>
              <a:t>Bellcore</a:t>
            </a:r>
            <a:r>
              <a:rPr lang="en-US" dirty="0"/>
              <a:t> Attack</a:t>
            </a:r>
          </a:p>
          <a:p>
            <a:pPr lvl="1"/>
            <a:r>
              <a:rPr lang="en-US" dirty="0"/>
              <a:t>Fault Attack: Password Checker Emulator</a:t>
            </a:r>
          </a:p>
        </p:txBody>
      </p:sp>
    </p:spTree>
    <p:extLst>
      <p:ext uri="{BB962C8B-B14F-4D97-AF65-F5344CB8AC3E}">
        <p14:creationId xmlns:p14="http://schemas.microsoft.com/office/powerpoint/2010/main" val="309213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17DC3C-CDAB-CA4B-8024-CD7FA9154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51" y="3033573"/>
            <a:ext cx="4640162" cy="1571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668B3D-C641-214A-8F85-FAC65824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Simple Power/EM Analysis (SPA/SEMA)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8076A-560B-DF4F-816E-2419124C3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8094" y="1142024"/>
            <a:ext cx="8229599" cy="3312402"/>
          </a:xfrm>
        </p:spPr>
        <p:txBody>
          <a:bodyPr>
            <a:noAutofit/>
          </a:bodyPr>
          <a:lstStyle/>
          <a:p>
            <a:r>
              <a:rPr lang="en-US" sz="1800" dirty="0"/>
              <a:t>Adversary learns secret information </a:t>
            </a:r>
            <a:r>
              <a:rPr lang="en-US" sz="1800" b="1" dirty="0"/>
              <a:t>by visual inspection </a:t>
            </a:r>
            <a:r>
              <a:rPr lang="en-US" sz="1800" dirty="0"/>
              <a:t>of (usually single) power/EM measurement</a:t>
            </a:r>
          </a:p>
          <a:p>
            <a:r>
              <a:rPr lang="en-US" sz="1800" dirty="0"/>
              <a:t>Ex: observe square &amp; multiply in exponentiation etc.  </a:t>
            </a:r>
          </a:p>
          <a:p>
            <a:r>
              <a:rPr lang="en-US" sz="1800" dirty="0"/>
              <a:t>Common Targets:</a:t>
            </a:r>
          </a:p>
          <a:p>
            <a:pPr lvl="1"/>
            <a:r>
              <a:rPr lang="en-US" sz="1800" dirty="0"/>
              <a:t>Key dependent operations, number of rounds/operations, memory access pattern, </a:t>
            </a:r>
            <a:r>
              <a:rPr lang="en-US" sz="1800" dirty="0" err="1"/>
              <a:t>etc</a:t>
            </a:r>
            <a:endParaRPr lang="en-US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10E87-BCA9-F049-B3B5-AEF37E58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D46B3-000B-BC4A-8510-8F4048399ADC}"/>
              </a:ext>
            </a:extLst>
          </p:cNvPr>
          <p:cNvSpPr txBox="1"/>
          <p:nvPr/>
        </p:nvSpPr>
        <p:spPr>
          <a:xfrm>
            <a:off x="1" y="4711775"/>
            <a:ext cx="5186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https://</a:t>
            </a:r>
            <a:r>
              <a:rPr lang="en-US" sz="800" dirty="0" err="1"/>
              <a:t>anysilicon.com</a:t>
            </a:r>
            <a:r>
              <a:rPr lang="en-US" sz="800" dirty="0"/>
              <a:t>/side-channel-attacks-differential-power-analysis-dpa-simple-power-analysis-spa-works/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0DCCE1-F2C8-BDD2-1071-4BA432E3A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143" y="3082126"/>
            <a:ext cx="4189517" cy="1513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E556F0-5A6C-97FC-F964-43A0D5BE70BF}"/>
              </a:ext>
            </a:extLst>
          </p:cNvPr>
          <p:cNvSpPr txBox="1"/>
          <p:nvPr/>
        </p:nvSpPr>
        <p:spPr>
          <a:xfrm>
            <a:off x="5550315" y="2862536"/>
            <a:ext cx="20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8AF7F-0D09-A3DC-6B8E-4DCED803917F}"/>
              </a:ext>
            </a:extLst>
          </p:cNvPr>
          <p:cNvSpPr txBox="1"/>
          <p:nvPr/>
        </p:nvSpPr>
        <p:spPr>
          <a:xfrm>
            <a:off x="6122931" y="2863698"/>
            <a:ext cx="20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29611-81B6-B594-B503-641EB7C1205D}"/>
              </a:ext>
            </a:extLst>
          </p:cNvPr>
          <p:cNvSpPr txBox="1"/>
          <p:nvPr/>
        </p:nvSpPr>
        <p:spPr>
          <a:xfrm>
            <a:off x="6695547" y="2862536"/>
            <a:ext cx="20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63DD9C-DE3D-DD07-9DFE-00AC7530D382}"/>
              </a:ext>
            </a:extLst>
          </p:cNvPr>
          <p:cNvSpPr txBox="1"/>
          <p:nvPr/>
        </p:nvSpPr>
        <p:spPr>
          <a:xfrm>
            <a:off x="7268163" y="2848907"/>
            <a:ext cx="20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91B7E-7B7B-C803-717C-A93617EB9DDA}"/>
              </a:ext>
            </a:extLst>
          </p:cNvPr>
          <p:cNvSpPr txBox="1"/>
          <p:nvPr/>
        </p:nvSpPr>
        <p:spPr>
          <a:xfrm>
            <a:off x="7840779" y="2862536"/>
            <a:ext cx="20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955E16-E1E5-554B-5003-77EF5EA723F0}"/>
              </a:ext>
            </a:extLst>
          </p:cNvPr>
          <p:cNvSpPr txBox="1"/>
          <p:nvPr/>
        </p:nvSpPr>
        <p:spPr>
          <a:xfrm>
            <a:off x="8413395" y="2848907"/>
            <a:ext cx="20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FA5737-E39B-A0B6-A73A-0E138DC816BC}"/>
              </a:ext>
            </a:extLst>
          </p:cNvPr>
          <p:cNvSpPr txBox="1"/>
          <p:nvPr/>
        </p:nvSpPr>
        <p:spPr>
          <a:xfrm>
            <a:off x="907389" y="4480821"/>
            <a:ext cx="29155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Key Recovery from RSA Exponentiation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AF7D9-F1F1-A293-CC28-8C9AA0EDFB43}"/>
              </a:ext>
            </a:extLst>
          </p:cNvPr>
          <p:cNvSpPr txBox="1"/>
          <p:nvPr/>
        </p:nvSpPr>
        <p:spPr>
          <a:xfrm>
            <a:off x="6254767" y="4586499"/>
            <a:ext cx="16321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No. of Function Calls</a:t>
            </a:r>
          </a:p>
        </p:txBody>
      </p:sp>
    </p:spTree>
    <p:extLst>
      <p:ext uri="{BB962C8B-B14F-4D97-AF65-F5344CB8AC3E}">
        <p14:creationId xmlns:p14="http://schemas.microsoft.com/office/powerpoint/2010/main" val="319822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F333-E856-5DCF-4315-F4AACE88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&amp; Multiply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BDC90-4332-0663-B3F3-0AC0C174F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6895"/>
            <a:ext cx="8229600" cy="337376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An efficient way of computing </a:t>
            </a:r>
            <a:r>
              <a:rPr lang="en-US" i="1" dirty="0"/>
              <a:t>C</a:t>
            </a:r>
            <a:r>
              <a:rPr lang="en-US" i="1" baseline="30000" dirty="0"/>
              <a:t>d</a:t>
            </a:r>
            <a:r>
              <a:rPr lang="en-US" i="1" dirty="0"/>
              <a:t> mod n </a:t>
            </a:r>
            <a:r>
              <a:rPr lang="en-US" dirty="0"/>
              <a:t>is using an algorithm called </a:t>
            </a:r>
            <a:r>
              <a:rPr lang="en-US" i="1" dirty="0"/>
              <a:t>square-and-multiply</a:t>
            </a:r>
          </a:p>
          <a:p>
            <a:r>
              <a:rPr lang="en-US" i="1" dirty="0"/>
              <a:t>Let's compute 117^65 </a:t>
            </a:r>
            <a:r>
              <a:rPr lang="en-US" dirty="0"/>
              <a:t>mod 133</a:t>
            </a:r>
            <a:endParaRPr lang="en-US" i="1" dirty="0"/>
          </a:p>
          <a:p>
            <a:r>
              <a:rPr lang="en-US" i="1" dirty="0"/>
              <a:t>Convert 65 to binary </a:t>
            </a:r>
            <a:r>
              <a:rPr lang="en-US" i="1" dirty="0">
                <a:sym typeface="Wingdings" pitchFamily="2" charset="2"/>
              </a:rPr>
              <a:t> 0b1000001</a:t>
            </a:r>
          </a:p>
          <a:p>
            <a:r>
              <a:rPr lang="en-US" i="1" dirty="0">
                <a:sym typeface="Wingdings" pitchFamily="2" charset="2"/>
              </a:rPr>
              <a:t>We started with C=117</a:t>
            </a:r>
          </a:p>
          <a:p>
            <a:pPr lvl="1"/>
            <a:r>
              <a:rPr lang="en-US" i="1" dirty="0">
                <a:sym typeface="Wingdings" pitchFamily="2" charset="2"/>
              </a:rPr>
              <a:t>Bit 0=1: 117</a:t>
            </a:r>
          </a:p>
          <a:p>
            <a:pPr lvl="1"/>
            <a:r>
              <a:rPr lang="en-US" i="1" dirty="0">
                <a:sym typeface="Wingdings" pitchFamily="2" charset="2"/>
              </a:rPr>
              <a:t>Bit 1=0: 117^2 mod 133 =123  S</a:t>
            </a:r>
          </a:p>
          <a:p>
            <a:pPr lvl="1"/>
            <a:r>
              <a:rPr lang="en-US" i="1" dirty="0">
                <a:sym typeface="Wingdings" pitchFamily="2" charset="2"/>
              </a:rPr>
              <a:t>Bit 2= 0: 123^2 mod 133 = 100  S</a:t>
            </a:r>
          </a:p>
          <a:p>
            <a:pPr lvl="1"/>
            <a:r>
              <a:rPr lang="en-US" i="1" dirty="0">
                <a:sym typeface="Wingdings" pitchFamily="2" charset="2"/>
              </a:rPr>
              <a:t>Bit 3= 0: 100^2 mod 133 = 25  S</a:t>
            </a:r>
          </a:p>
          <a:p>
            <a:pPr lvl="1"/>
            <a:r>
              <a:rPr lang="en-US" i="1" dirty="0">
                <a:sym typeface="Wingdings" pitchFamily="2" charset="2"/>
              </a:rPr>
              <a:t>Bit 4= 0: 25^2 mod 133 = 93  S</a:t>
            </a:r>
          </a:p>
          <a:p>
            <a:pPr lvl="1"/>
            <a:r>
              <a:rPr lang="en-US" i="1" dirty="0">
                <a:sym typeface="Wingdings" pitchFamily="2" charset="2"/>
              </a:rPr>
              <a:t>Bit 5= 0: 93^2 mod 133 = 4  S</a:t>
            </a:r>
          </a:p>
          <a:p>
            <a:pPr lvl="1"/>
            <a:r>
              <a:rPr lang="en-US" i="1" dirty="0">
                <a:sym typeface="Wingdings" pitchFamily="2" charset="2"/>
              </a:rPr>
              <a:t>Bit 6= 1: (4^2 * 117) mod 133 = 10  SM</a:t>
            </a: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1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0304FF3-AC17-D6B9-891F-98E1D589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on RSA: Square &amp; Multiply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0CE516-4306-C0AA-E138-4A85560DE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764" y="3368743"/>
            <a:ext cx="2483790" cy="1418018"/>
          </a:xfrm>
          <a:prstGeom prst="rect">
            <a:avLst/>
          </a:prstGeom>
        </p:spPr>
      </p:pic>
      <p:sp>
        <p:nvSpPr>
          <p:cNvPr id="19" name="Down Arrow 18">
            <a:extLst>
              <a:ext uri="{FF2B5EF4-FFF2-40B4-BE49-F238E27FC236}">
                <a16:creationId xmlns:a16="http://schemas.microsoft.com/office/drawing/2014/main" id="{8C8C07A7-FD46-DA0E-780D-E2D8660ECF9D}"/>
              </a:ext>
            </a:extLst>
          </p:cNvPr>
          <p:cNvSpPr/>
          <p:nvPr/>
        </p:nvSpPr>
        <p:spPr>
          <a:xfrm>
            <a:off x="2420759" y="2737634"/>
            <a:ext cx="342900" cy="608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B1FA0C-91A9-BF05-97CC-8BE46405BABA}"/>
              </a:ext>
            </a:extLst>
          </p:cNvPr>
          <p:cNvSpPr txBox="1"/>
          <p:nvPr/>
        </p:nvSpPr>
        <p:spPr>
          <a:xfrm>
            <a:off x="2635475" y="2894024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SPA Leakage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D3D050EE-E199-E631-0EED-5BBF798589E1}"/>
              </a:ext>
            </a:extLst>
          </p:cNvPr>
          <p:cNvSpPr/>
          <p:nvPr/>
        </p:nvSpPr>
        <p:spPr>
          <a:xfrm>
            <a:off x="4106487" y="1625230"/>
            <a:ext cx="876858" cy="381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BA8C1F-3C92-5295-8B66-BF9A56C6606C}"/>
              </a:ext>
            </a:extLst>
          </p:cNvPr>
          <p:cNvSpPr txBox="1"/>
          <p:nvPr/>
        </p:nvSpPr>
        <p:spPr>
          <a:xfrm>
            <a:off x="4053937" y="1938290"/>
            <a:ext cx="862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Protection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85B3D4-3BC5-9023-E5E7-8ADDF91B940D}"/>
              </a:ext>
            </a:extLst>
          </p:cNvPr>
          <p:cNvSpPr txBox="1"/>
          <p:nvPr/>
        </p:nvSpPr>
        <p:spPr>
          <a:xfrm>
            <a:off x="1805772" y="1280531"/>
            <a:ext cx="2297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Ciphertext C, Modulus n, R=1</a:t>
            </a:r>
          </a:p>
          <a:p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 from k-1 to 0 do</a:t>
            </a:r>
          </a:p>
          <a:p>
            <a:r>
              <a:rPr lang="en-US" sz="1400" dirty="0"/>
              <a:t>	R= R^2 mod n</a:t>
            </a:r>
          </a:p>
          <a:p>
            <a:r>
              <a:rPr lang="en-US" sz="1400" dirty="0"/>
              <a:t>	if </a:t>
            </a:r>
            <a:r>
              <a:rPr lang="en-US" sz="1400" dirty="0" err="1"/>
              <a:t>i</a:t>
            </a:r>
            <a:r>
              <a:rPr lang="en-US" sz="1400" dirty="0"/>
              <a:t>=1 then</a:t>
            </a:r>
          </a:p>
          <a:p>
            <a:r>
              <a:rPr lang="en-US" sz="1400" dirty="0"/>
              <a:t>		R= R*C mod n</a:t>
            </a:r>
          </a:p>
          <a:p>
            <a:r>
              <a:rPr lang="en-US" sz="1400" dirty="0"/>
              <a:t>Return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A5516-9BB6-FF27-C2FB-9DBACD8764AD}"/>
              </a:ext>
            </a:extLst>
          </p:cNvPr>
          <p:cNvSpPr txBox="1"/>
          <p:nvPr/>
        </p:nvSpPr>
        <p:spPr>
          <a:xfrm>
            <a:off x="5520279" y="1267563"/>
            <a:ext cx="23133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Ciphertext C, Modulus n, R=1</a:t>
            </a:r>
          </a:p>
          <a:p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 from k-1 to 0 do</a:t>
            </a:r>
          </a:p>
          <a:p>
            <a:r>
              <a:rPr lang="en-US" sz="1400" dirty="0"/>
              <a:t>	R</a:t>
            </a:r>
            <a:r>
              <a:rPr lang="en-US" sz="1400" baseline="-25000" dirty="0"/>
              <a:t>0</a:t>
            </a:r>
            <a:r>
              <a:rPr lang="en-US" sz="1400" dirty="0"/>
              <a:t>= R^2 mod n</a:t>
            </a:r>
          </a:p>
          <a:p>
            <a:r>
              <a:rPr lang="en-US" sz="1400" dirty="0"/>
              <a:t>	R</a:t>
            </a:r>
            <a:r>
              <a:rPr lang="en-US" sz="1400" baseline="-25000" dirty="0"/>
              <a:t>1</a:t>
            </a:r>
            <a:r>
              <a:rPr lang="en-US" sz="1400" dirty="0"/>
              <a:t>= R*C mod n</a:t>
            </a:r>
          </a:p>
          <a:p>
            <a:r>
              <a:rPr lang="en-US" sz="1400" dirty="0"/>
              <a:t>	R=  R</a:t>
            </a:r>
            <a:r>
              <a:rPr lang="en-US" sz="1400" baseline="-25000" dirty="0"/>
              <a:t>i</a:t>
            </a:r>
          </a:p>
          <a:p>
            <a:r>
              <a:rPr lang="en-US" sz="1400" dirty="0"/>
              <a:t>Return 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B5BFA2-51AE-AE7E-8D47-A257A1698505}"/>
              </a:ext>
            </a:extLst>
          </p:cNvPr>
          <p:cNvSpPr txBox="1"/>
          <p:nvPr/>
        </p:nvSpPr>
        <p:spPr>
          <a:xfrm>
            <a:off x="4849230" y="3986400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0b011011010000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CD656483-D073-51C8-AB4D-CAB785A5CFF8}"/>
              </a:ext>
            </a:extLst>
          </p:cNvPr>
          <p:cNvSpPr/>
          <p:nvPr/>
        </p:nvSpPr>
        <p:spPr>
          <a:xfrm rot="16200000">
            <a:off x="4331210" y="3862969"/>
            <a:ext cx="342900" cy="608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8861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3" grpId="0"/>
      <p:bldP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68BA-8625-1E59-054D-1F06562A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Key</a:t>
            </a:r>
          </a:p>
        </p:txBody>
      </p:sp>
      <p:pic>
        <p:nvPicPr>
          <p:cNvPr id="4" name="Picture 3" descr="A blue sound wave&#10;&#10;Description automatically generated">
            <a:extLst>
              <a:ext uri="{FF2B5EF4-FFF2-40B4-BE49-F238E27FC236}">
                <a16:creationId xmlns:a16="http://schemas.microsoft.com/office/drawing/2014/main" id="{5BEF067C-3D04-0A54-C7F4-518852E8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786" y="1432416"/>
            <a:ext cx="5438958" cy="3288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49DA9D-6AD2-5DD1-132C-EDF901930715}"/>
              </a:ext>
            </a:extLst>
          </p:cNvPr>
          <p:cNvSpPr txBox="1"/>
          <p:nvPr/>
        </p:nvSpPr>
        <p:spPr>
          <a:xfrm>
            <a:off x="2058724" y="4595764"/>
            <a:ext cx="5609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0       1          1         0      1            1        0            =  0xB6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5678AF4-C290-8980-30D2-38C5416C0D67}"/>
              </a:ext>
            </a:extLst>
          </p:cNvPr>
          <p:cNvSpPr/>
          <p:nvPr/>
        </p:nvSpPr>
        <p:spPr>
          <a:xfrm>
            <a:off x="1852862" y="1432416"/>
            <a:ext cx="683395" cy="3086645"/>
          </a:xfrm>
          <a:prstGeom prst="roundRect">
            <a:avLst/>
          </a:prstGeom>
          <a:gradFill>
            <a:gsLst>
              <a:gs pos="98000">
                <a:schemeClr val="accent1">
                  <a:tint val="100000"/>
                  <a:shade val="100000"/>
                  <a:satMod val="130000"/>
                  <a:alpha val="14293"/>
                  <a:lumMod val="11047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AA5ECE-210D-8494-7138-1126416A3D23}"/>
              </a:ext>
            </a:extLst>
          </p:cNvPr>
          <p:cNvSpPr/>
          <p:nvPr/>
        </p:nvSpPr>
        <p:spPr>
          <a:xfrm>
            <a:off x="2837847" y="1432416"/>
            <a:ext cx="683395" cy="3086645"/>
          </a:xfrm>
          <a:prstGeom prst="roundRect">
            <a:avLst/>
          </a:prstGeom>
          <a:gradFill>
            <a:gsLst>
              <a:gs pos="98000">
                <a:schemeClr val="accent1">
                  <a:tint val="100000"/>
                  <a:shade val="100000"/>
                  <a:satMod val="130000"/>
                  <a:alpha val="14293"/>
                  <a:lumMod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11E69EE-C309-67E4-3FB5-B37EFAD7A834}"/>
              </a:ext>
            </a:extLst>
          </p:cNvPr>
          <p:cNvSpPr/>
          <p:nvPr/>
        </p:nvSpPr>
        <p:spPr>
          <a:xfrm>
            <a:off x="3569368" y="1432416"/>
            <a:ext cx="683395" cy="3086645"/>
          </a:xfrm>
          <a:prstGeom prst="roundRect">
            <a:avLst/>
          </a:prstGeom>
          <a:gradFill>
            <a:gsLst>
              <a:gs pos="98000">
                <a:schemeClr val="accent1">
                  <a:tint val="100000"/>
                  <a:shade val="100000"/>
                  <a:satMod val="130000"/>
                  <a:alpha val="14293"/>
                  <a:lumMod val="32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7AFFA85-9366-4B8F-E39C-26A25713EEF9}"/>
              </a:ext>
            </a:extLst>
          </p:cNvPr>
          <p:cNvSpPr/>
          <p:nvPr/>
        </p:nvSpPr>
        <p:spPr>
          <a:xfrm>
            <a:off x="4572000" y="1432416"/>
            <a:ext cx="683395" cy="3086645"/>
          </a:xfrm>
          <a:prstGeom prst="roundRect">
            <a:avLst/>
          </a:prstGeom>
          <a:gradFill>
            <a:gsLst>
              <a:gs pos="98000">
                <a:schemeClr val="accent1">
                  <a:tint val="100000"/>
                  <a:shade val="100000"/>
                  <a:satMod val="130000"/>
                  <a:alpha val="14293"/>
                  <a:lumMod val="3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C3A9B66-A954-B89C-2D08-3555342B5FF9}"/>
              </a:ext>
            </a:extLst>
          </p:cNvPr>
          <p:cNvSpPr/>
          <p:nvPr/>
        </p:nvSpPr>
        <p:spPr>
          <a:xfrm>
            <a:off x="5303521" y="1432416"/>
            <a:ext cx="683395" cy="3086645"/>
          </a:xfrm>
          <a:prstGeom prst="roundRect">
            <a:avLst/>
          </a:prstGeom>
          <a:gradFill>
            <a:gsLst>
              <a:gs pos="98000">
                <a:schemeClr val="accent1">
                  <a:tint val="100000"/>
                  <a:shade val="100000"/>
                  <a:satMod val="130000"/>
                  <a:alpha val="14293"/>
                  <a:lumMod val="36102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6D0370D-E30D-35FF-2FEF-33DB871889B3}"/>
              </a:ext>
            </a:extLst>
          </p:cNvPr>
          <p:cNvSpPr/>
          <p:nvPr/>
        </p:nvSpPr>
        <p:spPr>
          <a:xfrm>
            <a:off x="2541068" y="1156057"/>
            <a:ext cx="336884" cy="3439707"/>
          </a:xfrm>
          <a:prstGeom prst="roundRect">
            <a:avLst/>
          </a:prstGeom>
          <a:gradFill>
            <a:gsLst>
              <a:gs pos="100000">
                <a:schemeClr val="accent3">
                  <a:tint val="100000"/>
                  <a:shade val="100000"/>
                  <a:satMod val="130000"/>
                  <a:alpha val="36992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7F16941-2FD2-14A3-52C6-5798F76EC403}"/>
              </a:ext>
            </a:extLst>
          </p:cNvPr>
          <p:cNvSpPr/>
          <p:nvPr/>
        </p:nvSpPr>
        <p:spPr>
          <a:xfrm>
            <a:off x="4265261" y="1079354"/>
            <a:ext cx="336884" cy="3439707"/>
          </a:xfrm>
          <a:prstGeom prst="roundRect">
            <a:avLst/>
          </a:prstGeom>
          <a:gradFill>
            <a:gsLst>
              <a:gs pos="100000">
                <a:schemeClr val="accent3">
                  <a:tint val="100000"/>
                  <a:shade val="100000"/>
                  <a:satMod val="130000"/>
                  <a:alpha val="36992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B1C0BB-B209-CA3F-95D7-46076DA87B2F}"/>
              </a:ext>
            </a:extLst>
          </p:cNvPr>
          <p:cNvSpPr/>
          <p:nvPr/>
        </p:nvSpPr>
        <p:spPr>
          <a:xfrm>
            <a:off x="6024446" y="1079354"/>
            <a:ext cx="336884" cy="3439707"/>
          </a:xfrm>
          <a:prstGeom prst="roundRect">
            <a:avLst/>
          </a:prstGeom>
          <a:gradFill>
            <a:gsLst>
              <a:gs pos="100000">
                <a:schemeClr val="accent3">
                  <a:tint val="100000"/>
                  <a:shade val="100000"/>
                  <a:satMod val="130000"/>
                  <a:alpha val="36992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58D05998BBEA4590626CDB702E1741" ma:contentTypeVersion="8" ma:contentTypeDescription="Create a new document." ma:contentTypeScope="" ma:versionID="d71ccf782989f226781504bb14618d96">
  <xsd:schema xmlns:xsd="http://www.w3.org/2001/XMLSchema" xmlns:xs="http://www.w3.org/2001/XMLSchema" xmlns:p="http://schemas.microsoft.com/office/2006/metadata/properties" xmlns:ns2="cebf7570-8c45-4114-9c21-c7cda339255a" xmlns:ns3="89c1fc6f-a21f-491a-a042-f993e7d84368" targetNamespace="http://schemas.microsoft.com/office/2006/metadata/properties" ma:root="true" ma:fieldsID="c17b204c37352eb91c2d99bb9fb8e833" ns2:_="" ns3:_="">
    <xsd:import namespace="cebf7570-8c45-4114-9c21-c7cda339255a"/>
    <xsd:import namespace="89c1fc6f-a21f-491a-a042-f993e7d843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bf7570-8c45-4114-9c21-c7cda33925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bc49540-5c35-4aa1-8e74-ce79722717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1fc6f-a21f-491a-a042-f993e7d8436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471bb1d-f199-4549-9076-08c62d1581a4}" ma:internalName="TaxCatchAll" ma:showField="CatchAllData" ma:web="89c1fc6f-a21f-491a-a042-f993e7d843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9c1fc6f-a21f-491a-a042-f993e7d84368" xsi:nil="true"/>
    <lcf76f155ced4ddcb4097134ff3c332f xmlns="cebf7570-8c45-4114-9c21-c7cda339255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3E0C22F-6709-4C8C-AA42-6D4D951B6A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bf7570-8c45-4114-9c21-c7cda339255a"/>
    <ds:schemaRef ds:uri="89c1fc6f-a21f-491a-a042-f993e7d843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CB8030-6F99-446F-BD3B-E5E3F435F1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4D3FE7-A0C8-4453-A806-BCAD6F53B901}">
  <ds:schemaRefs>
    <ds:schemaRef ds:uri="http://purl.org/dc/elements/1.1/"/>
    <ds:schemaRef ds:uri="http://purl.org/dc/terms/"/>
    <ds:schemaRef ds:uri="cebf7570-8c45-4114-9c21-c7cda339255a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89c1fc6f-a21f-491a-a042-f993e7d84368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699</Words>
  <Application>Microsoft Macintosh PowerPoint</Application>
  <PresentationFormat>On-screen Show (16:9)</PresentationFormat>
  <Paragraphs>134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Side-Channel and Fault Attack Lab</vt:lpstr>
      <vt:lpstr>Lab Session</vt:lpstr>
      <vt:lpstr>Lab Session</vt:lpstr>
      <vt:lpstr>Timing Attack</vt:lpstr>
      <vt:lpstr>Lab Session</vt:lpstr>
      <vt:lpstr>Simple Power/EM Analysis (SPA/SEMA)</vt:lpstr>
      <vt:lpstr>Square &amp; Multiply</vt:lpstr>
      <vt:lpstr>SPA on RSA: Square &amp; Multiply</vt:lpstr>
      <vt:lpstr>Find the Key</vt:lpstr>
      <vt:lpstr>Lab Session</vt:lpstr>
      <vt:lpstr>RSA Fault Attack: Bellcore</vt:lpstr>
      <vt:lpstr>RSA Attack: Bellcore</vt:lpstr>
      <vt:lpstr>Lab Session</vt:lpstr>
      <vt:lpstr>How Compiler Works</vt:lpstr>
      <vt:lpstr>Bypass Password Check (Fault)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 goes on  these lines</dc:title>
  <cp:lastModifiedBy>Dirmanto Jap (Dr)</cp:lastModifiedBy>
  <cp:revision>8</cp:revision>
  <dcterms:created xsi:type="dcterms:W3CDTF">2017-05-14T01:29:56Z</dcterms:created>
  <dcterms:modified xsi:type="dcterms:W3CDTF">2023-10-26T06:33:03Z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0x010100AD58D05998BBEA4590626CDB702E1741</vt:lpwstr>
  </property>
  <property fmtid="{D5CDD505-2E9C-101B-9397-08002B2CF9AE}" pid="3" name="MediaServiceImageTags">
    <vt:lpwstr/>
  </property>
</Properties>
</file>