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0" r:id="rId1"/>
  </p:sldMasterIdLst>
  <p:sldIdLst>
    <p:sldId id="257" r:id="rId2"/>
    <p:sldId id="258" r:id="rId3"/>
    <p:sldId id="259" r:id="rId4"/>
    <p:sldId id="260" r:id="rId5"/>
    <p:sldId id="263" r:id="rId6"/>
    <p:sldId id="266" r:id="rId7"/>
    <p:sldId id="285" r:id="rId8"/>
    <p:sldId id="286" r:id="rId9"/>
    <p:sldId id="287" r:id="rId10"/>
    <p:sldId id="288" r:id="rId11"/>
    <p:sldId id="289" r:id="rId12"/>
    <p:sldId id="270" r:id="rId13"/>
    <p:sldId id="281" r:id="rId14"/>
    <p:sldId id="272" r:id="rId15"/>
    <p:sldId id="282" r:id="rId16"/>
    <p:sldId id="274" r:id="rId17"/>
    <p:sldId id="278" r:id="rId18"/>
    <p:sldId id="290" r:id="rId19"/>
    <p:sldId id="291" r:id="rId20"/>
    <p:sldId id="284" r:id="rId21"/>
    <p:sldId id="279" r:id="rId22"/>
    <p:sldId id="277"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7575"/>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1" autoAdjust="0"/>
  </p:normalViewPr>
  <p:slideViewPr>
    <p:cSldViewPr snapToGrid="0">
      <p:cViewPr varScale="1">
        <p:scale>
          <a:sx n="86" d="100"/>
          <a:sy n="86" d="100"/>
        </p:scale>
        <p:origin x="470"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18364908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B869D-6701-4DB8-B74C-D796695AC510}"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83417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3162614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4148324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1186919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2092764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3037491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71356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345412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179320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386792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B869D-6701-4DB8-B74C-D796695AC510}"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272219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B869D-6701-4DB8-B74C-D796695AC510}"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177718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B869D-6701-4DB8-B74C-D796695AC510}"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425969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B869D-6701-4DB8-B74C-D796695AC510}"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372645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72B869D-6701-4DB8-B74C-D796695AC510}"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5814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B869D-6701-4DB8-B74C-D796695AC510}"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412514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B869D-6701-4DB8-B74C-D796695AC510}"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AE7A63-7C9A-4903-B803-A1F25D934AB6}" type="slidenum">
              <a:rPr lang="en-IN" smtClean="0"/>
              <a:t>‹#›</a:t>
            </a:fld>
            <a:endParaRPr lang="en-IN"/>
          </a:p>
        </p:txBody>
      </p:sp>
    </p:spTree>
    <p:extLst>
      <p:ext uri="{BB962C8B-B14F-4D97-AF65-F5344CB8AC3E}">
        <p14:creationId xmlns:p14="http://schemas.microsoft.com/office/powerpoint/2010/main" val="178328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2B869D-6701-4DB8-B74C-D796695AC510}" type="datetimeFigureOut">
              <a:rPr lang="en-IN" smtClean="0"/>
              <a:t>28-09-2023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AE7A63-7C9A-4903-B803-A1F25D934AB6}" type="slidenum">
              <a:rPr lang="en-IN" smtClean="0"/>
              <a:t>‹#›</a:t>
            </a:fld>
            <a:endParaRPr lang="en-IN"/>
          </a:p>
        </p:txBody>
      </p:sp>
    </p:spTree>
    <p:extLst>
      <p:ext uri="{BB962C8B-B14F-4D97-AF65-F5344CB8AC3E}">
        <p14:creationId xmlns:p14="http://schemas.microsoft.com/office/powerpoint/2010/main" val="1573824290"/>
      </p:ext>
    </p:extLst>
  </p:cSld>
  <p:clrMap bg1="dk1" tx1="lt1" bg2="dk2" tx2="lt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PICS/MACHINE%20LEARNING%20ALGORITHMS.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PICS/MAKING%20FORECASTS.png" TargetMode="External"/><Relationship Id="rId2" Type="http://schemas.openxmlformats.org/officeDocument/2006/relationships/hyperlink" Target="PICS/ANALYSING%20MODEL%20RESULTS.png" TargetMode="External"/><Relationship Id="rId1" Type="http://schemas.openxmlformats.org/officeDocument/2006/relationships/slideLayout" Target="../slideLayouts/slideLayout2.xml"/><Relationship Id="rId4" Type="http://schemas.openxmlformats.org/officeDocument/2006/relationships/hyperlink" Target="PICS/PREPARING%20REPORTS.p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nvestopedia.com/terms/p/per-capita-gdp.asp" TargetMode="External"/><Relationship Id="rId2" Type="http://schemas.openxmlformats.org/officeDocument/2006/relationships/hyperlink" Target="https://www.w3schools.com/datascience/" TargetMode="External"/><Relationship Id="rId1" Type="http://schemas.openxmlformats.org/officeDocument/2006/relationships/slideLayout" Target="../slideLayouts/slideLayout2.xml"/><Relationship Id="rId4" Type="http://schemas.openxmlformats.org/officeDocument/2006/relationships/hyperlink" Target="https://www.guru99.com/data-science-tutorial.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PICS/SNAPSHOTS.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ICS/HEATMAP.png" TargetMode="External"/><Relationship Id="rId2" Type="http://schemas.openxmlformats.org/officeDocument/2006/relationships/hyperlink" Target="PICS/BAR_PLOT.png" TargetMode="External"/><Relationship Id="rId1" Type="http://schemas.openxmlformats.org/officeDocument/2006/relationships/slideLayout" Target="../slideLayouts/slideLayout2.xml"/><Relationship Id="rId4" Type="http://schemas.openxmlformats.org/officeDocument/2006/relationships/hyperlink" Target="PICS/CORRELATION%20ANALYSIS.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EFD8D-AA04-C7E5-5E20-8665D1B0EB5F}"/>
              </a:ext>
            </a:extLst>
          </p:cNvPr>
          <p:cNvSpPr txBox="1"/>
          <p:nvPr/>
        </p:nvSpPr>
        <p:spPr>
          <a:xfrm>
            <a:off x="1513397" y="874454"/>
            <a:ext cx="8895048" cy="5109091"/>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EAST WEST INSTITUTE OF TECHNOLOGY</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DEPARTMENT OF INFORMATION SCIENCE AND ENGINEERING</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INTERNSHIP PRESENTATION ON</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GDP ANALYSIS USING DATA SCIENCE</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400" b="1" cap="none" dirty="0">
                <a:latin typeface="Times New Roman" panose="02020603050405020304" pitchFamily="18" charset="0"/>
                <a:cs typeface="Times New Roman" panose="02020603050405020304" pitchFamily="18" charset="0"/>
              </a:rPr>
              <a:t>Presented By</a:t>
            </a:r>
          </a:p>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Praveen R</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(1EW20IS056)</a:t>
            </a:r>
            <a:br>
              <a:rPr lang="en-US" sz="2400" b="1" dirty="0">
                <a:latin typeface="Times New Roman" panose="02020603050405020304" pitchFamily="18" charset="0"/>
                <a:cs typeface="Times New Roman" panose="02020603050405020304" pitchFamily="18" charset="0"/>
              </a:rPr>
            </a:br>
            <a:endParaRPr lang="en-IN" sz="2400" b="1" dirty="0"/>
          </a:p>
        </p:txBody>
      </p:sp>
      <p:pic>
        <p:nvPicPr>
          <p:cNvPr id="4" name="Picture 8" descr="See the source image">
            <a:extLst>
              <a:ext uri="{FF2B5EF4-FFF2-40B4-BE49-F238E27FC236}">
                <a16:creationId xmlns:a16="http://schemas.microsoft.com/office/drawing/2014/main" id="{AC1F7B3A-73FA-1BF2-A33E-587F3B468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98" y="172080"/>
            <a:ext cx="1444507" cy="1404748"/>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1">
            <a:extLst>
              <a:ext uri="{FF2B5EF4-FFF2-40B4-BE49-F238E27FC236}">
                <a16:creationId xmlns:a16="http://schemas.microsoft.com/office/drawing/2014/main" id="{EF2519B4-DF83-DD0D-6D69-88C7D2044279}"/>
              </a:ext>
            </a:extLst>
          </p:cNvPr>
          <p:cNvPicPr>
            <a:picLocks noChangeAspect="1"/>
          </p:cNvPicPr>
          <p:nvPr/>
        </p:nvPicPr>
        <p:blipFill rotWithShape="1">
          <a:blip r:embed="rId3">
            <a:extLst>
              <a:ext uri="{28A0092B-C50C-407E-A947-70E740481C1C}">
                <a14:useLocalDpi xmlns:a14="http://schemas.microsoft.com/office/drawing/2010/main" val="0"/>
              </a:ext>
            </a:extLst>
          </a:blip>
          <a:srcRect l="9008" r="13151"/>
          <a:stretch/>
        </p:blipFill>
        <p:spPr>
          <a:xfrm>
            <a:off x="10314036" y="0"/>
            <a:ext cx="1877964" cy="1076904"/>
          </a:xfrm>
          <a:prstGeom prst="rect">
            <a:avLst/>
          </a:prstGeom>
        </p:spPr>
      </p:pic>
      <p:sp>
        <p:nvSpPr>
          <p:cNvPr id="2" name="TextBox 1">
            <a:extLst>
              <a:ext uri="{FF2B5EF4-FFF2-40B4-BE49-F238E27FC236}">
                <a16:creationId xmlns:a16="http://schemas.microsoft.com/office/drawing/2014/main" id="{B92689A1-4B3D-687F-9747-37C4838E3D98}"/>
              </a:ext>
            </a:extLst>
          </p:cNvPr>
          <p:cNvSpPr txBox="1"/>
          <p:nvPr/>
        </p:nvSpPr>
        <p:spPr>
          <a:xfrm>
            <a:off x="8900921" y="4580767"/>
            <a:ext cx="3015048" cy="120032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INTERNAL GUIDE</a:t>
            </a:r>
          </a:p>
          <a:p>
            <a:pPr algn="ctr"/>
            <a:r>
              <a:rPr lang="en-US" b="1" dirty="0">
                <a:latin typeface="Times New Roman" panose="02020603050405020304" pitchFamily="18" charset="0"/>
                <a:cs typeface="Times New Roman" panose="02020603050405020304" pitchFamily="18" charset="0"/>
              </a:rPr>
              <a:t>Mrs. Veena N Iter</a:t>
            </a:r>
          </a:p>
          <a:p>
            <a:pPr algn="ctr"/>
            <a:r>
              <a:rPr lang="en-US" b="1" dirty="0">
                <a:latin typeface="Times New Roman" panose="02020603050405020304" pitchFamily="18" charset="0"/>
                <a:cs typeface="Times New Roman" panose="02020603050405020304" pitchFamily="18" charset="0"/>
              </a:rPr>
              <a:t>Asst. Prof</a:t>
            </a:r>
          </a:p>
          <a:p>
            <a:pPr algn="ctr"/>
            <a:r>
              <a:rPr lang="en-US" b="1" dirty="0">
                <a:latin typeface="Times New Roman" panose="02020603050405020304" pitchFamily="18" charset="0"/>
                <a:cs typeface="Times New Roman" panose="02020603050405020304" pitchFamily="18" charset="0"/>
              </a:rPr>
              <a:t>Dept. of ISE</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7C2301A-B1D1-F192-E2E3-2AF32F319AF3}"/>
              </a:ext>
            </a:extLst>
          </p:cNvPr>
          <p:cNvSpPr txBox="1"/>
          <p:nvPr/>
        </p:nvSpPr>
        <p:spPr>
          <a:xfrm>
            <a:off x="289130" y="4719266"/>
            <a:ext cx="2692494"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EXTERNAL GUIDE</a:t>
            </a:r>
          </a:p>
          <a:p>
            <a:pPr algn="ctr"/>
            <a:r>
              <a:rPr lang="en-US" b="1" dirty="0">
                <a:latin typeface="Times New Roman" panose="02020603050405020304" pitchFamily="18" charset="0"/>
                <a:cs typeface="Times New Roman" panose="02020603050405020304" pitchFamily="18" charset="0"/>
              </a:rPr>
              <a:t>S.Romesh</a:t>
            </a:r>
          </a:p>
          <a:p>
            <a:pPr algn="ctr"/>
            <a:r>
              <a:rPr lang="en-US" b="1" dirty="0">
                <a:latin typeface="Times New Roman" panose="02020603050405020304" pitchFamily="18" charset="0"/>
                <a:cs typeface="Times New Roman" panose="02020603050405020304" pitchFamily="18" charset="0"/>
              </a:rPr>
              <a:t>Trainer, Technofly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40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82D4-8418-403D-8998-CFC05BF3CBE1}"/>
              </a:ext>
            </a:extLst>
          </p:cNvPr>
          <p:cNvSpPr>
            <a:spLocks noGrp="1"/>
          </p:cNvSpPr>
          <p:nvPr>
            <p:ph type="title"/>
          </p:nvPr>
        </p:nvSpPr>
        <p:spPr>
          <a:xfrm>
            <a:off x="958162" y="374003"/>
            <a:ext cx="10233801" cy="1325563"/>
          </a:xfrm>
        </p:spPr>
        <p:txBody>
          <a:bodyPr>
            <a:normAutofit/>
          </a:bodyPr>
          <a:lstStyle/>
          <a:p>
            <a:pPr marL="571500" indent="-571500" algn="l">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PREDICTIVE MODELS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46B7689D-7522-4513-8D1A-FFE003F8FDFC}"/>
              </a:ext>
            </a:extLst>
          </p:cNvPr>
          <p:cNvSpPr>
            <a:spLocks noGrp="1"/>
          </p:cNvSpPr>
          <p:nvPr>
            <p:ph idx="1"/>
          </p:nvPr>
        </p:nvSpPr>
        <p:spPr>
          <a:xfrm>
            <a:off x="898181" y="1270440"/>
            <a:ext cx="10353762" cy="3695136"/>
          </a:xfrm>
        </p:spPr>
        <p:txBody>
          <a:bodyPr>
            <a:normAutofit/>
          </a:bodyPr>
          <a:lstStyle/>
          <a:p>
            <a:pPr algn="l">
              <a:buFont typeface="Arial" panose="020B0604020202020204" pitchFamily="34" charset="0"/>
              <a:buChar char="•"/>
            </a:pPr>
            <a:r>
              <a:rPr lang="en-US" sz="3200" b="0" i="0" dirty="0">
                <a:solidFill>
                  <a:srgbClr val="FFFF00"/>
                </a:solidFill>
                <a:effectLst/>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Regression models</a:t>
            </a:r>
            <a:r>
              <a:rPr lang="en-US" sz="3200" b="0" i="0" dirty="0">
                <a:solidFill>
                  <a:srgbClr val="FFFF00"/>
                </a:solidFill>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are a class of statistical models used in data analysis and machine learning to explore and quantify the relationship between one or more independent variables (predictors or features) and a dependent variable (the target or outcome). The primary goal of regression analysis is to understand how changes in the independent variables are associated with changes in the dependent variable.</a:t>
            </a:r>
            <a:endParaRPr lang="en-US"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Machine learning algorithms </a:t>
            </a:r>
            <a:r>
              <a:rPr lang="en-US" sz="2000" b="0" i="0" dirty="0">
                <a:solidFill>
                  <a:srgbClr val="D1D5DB"/>
                </a:solidFill>
                <a:effectLst/>
                <a:latin typeface="Times New Roman" panose="02020603050405020304" pitchFamily="18" charset="0"/>
                <a:cs typeface="Times New Roman" panose="02020603050405020304" pitchFamily="18" charset="0"/>
              </a:rPr>
              <a:t>are computational methods or procedures that enable computers and machines to learn from data and make predictions or decisions without being explicitly programmed to do so. These algorithms are a fundamental component of machine learning, a subfield of artificial intelligence (AI). </a:t>
            </a:r>
            <a:endParaRPr lang="en-US" sz="2000" b="0" i="0" dirty="0">
              <a:solidFill>
                <a:srgbClr val="FFFF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592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249E-F6EC-4E1D-B1C2-B3D48A0D8100}"/>
              </a:ext>
            </a:extLst>
          </p:cNvPr>
          <p:cNvSpPr>
            <a:spLocks noGrp="1"/>
          </p:cNvSpPr>
          <p:nvPr>
            <p:ph type="title"/>
          </p:nvPr>
        </p:nvSpPr>
        <p:spPr>
          <a:xfrm>
            <a:off x="958162" y="427269"/>
            <a:ext cx="10233800" cy="1325563"/>
          </a:xfrm>
        </p:spPr>
        <p:txBody>
          <a:bodyPr>
            <a:normAutofit/>
          </a:bodyPr>
          <a:lstStyle/>
          <a:p>
            <a:pPr marL="685800" indent="-685800" algn="l">
              <a:buFont typeface="Wingdings" panose="05000000000000000000" pitchFamily="2" charset="2"/>
              <a:buChar char="Ø"/>
            </a:pPr>
            <a:r>
              <a:rPr lang="en-IN" sz="4000" b="1" i="0" dirty="0">
                <a:effectLst/>
                <a:latin typeface="Times New Roman" panose="02020603050405020304" pitchFamily="18" charset="0"/>
                <a:cs typeface="Times New Roman" panose="02020603050405020304" pitchFamily="18" charset="0"/>
              </a:rPr>
              <a:t>INTERPRETATION AND REPORTING</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349794-A632-4E11-BE83-2C0772C26B16}"/>
              </a:ext>
            </a:extLst>
          </p:cNvPr>
          <p:cNvSpPr>
            <a:spLocks noGrp="1"/>
          </p:cNvSpPr>
          <p:nvPr>
            <p:ph idx="1"/>
          </p:nvPr>
        </p:nvSpPr>
        <p:spPr>
          <a:xfrm>
            <a:off x="958162" y="1651247"/>
            <a:ext cx="10353762" cy="3000652"/>
          </a:xfrm>
        </p:spPr>
        <p:txBody>
          <a:bodyPr>
            <a:normAutofit/>
          </a:bodyPr>
          <a:lstStyle/>
          <a:p>
            <a:pPr algn="l">
              <a:buFont typeface="Arial" panose="020B0604020202020204" pitchFamily="34" charset="0"/>
              <a:buChar char="•"/>
            </a:pPr>
            <a:r>
              <a:rPr lang="en-IN" b="0" i="0" dirty="0">
                <a:solidFill>
                  <a:srgbClr val="FFFF00"/>
                </a:solidFill>
                <a:effectLst/>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Analysing model results</a:t>
            </a:r>
            <a:r>
              <a:rPr lang="en-IN" b="0" i="0" dirty="0">
                <a:solidFill>
                  <a:srgbClr val="FFFF00"/>
                </a:solidFill>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refers to the process of evaluating and interpreting the outcomes produced by a machine learning or statistical model. This step is crucial in understanding the model's performance, assessing its effectiveness, and gaining insights into the underlying patterns in the data.</a:t>
            </a:r>
            <a:endParaRPr lang="en-IN"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FFFF00"/>
                </a:solidFill>
                <a:effectLst/>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Making forecasts</a:t>
            </a:r>
            <a:r>
              <a:rPr lang="en-IN" b="0" i="0" dirty="0">
                <a:solidFill>
                  <a:srgbClr val="FFFF00"/>
                </a:solidFill>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refers to the process of predicting future events, trends, or outcomes based on historical data, patterns, and models. Forecasting is a valuable tool used in various fields, including finance, economics, weather science, supply chain management, and many others, to make informed decisions and plans for the future</a:t>
            </a:r>
            <a:endParaRPr lang="en-IN"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FFFF00"/>
                </a:solidFill>
                <a:effectLst/>
                <a:latin typeface="Times New Roman" panose="02020603050405020304" pitchFamily="18" charset="0"/>
                <a:cs typeface="Times New Roman" panose="02020603050405020304" pitchFamily="18" charset="0"/>
                <a:hlinkClick r:id="rId4" action="ppaction://hlinkfile">
                  <a:extLst>
                    <a:ext uri="{A12FA001-AC4F-418D-AE19-62706E023703}">
                      <ahyp:hlinkClr xmlns:ahyp="http://schemas.microsoft.com/office/drawing/2018/hyperlinkcolor" val="tx"/>
                    </a:ext>
                  </a:extLst>
                </a:hlinkClick>
              </a:rPr>
              <a:t>Preparing reports</a:t>
            </a:r>
            <a:r>
              <a:rPr lang="en-IN" b="0" i="0" dirty="0">
                <a:solidFill>
                  <a:srgbClr val="FFFF00"/>
                </a:solidFill>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involves the process of compiling, organizing, and presenting information in a structured and coherent manner to convey findings, analysis, or results to a specific audience</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12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0079-2104-D848-933F-87B59C3650DE}"/>
              </a:ext>
            </a:extLst>
          </p:cNvPr>
          <p:cNvSpPr>
            <a:spLocks noGrp="1"/>
          </p:cNvSpPr>
          <p:nvPr>
            <p:ph type="title"/>
          </p:nvPr>
        </p:nvSpPr>
        <p:spPr>
          <a:xfrm>
            <a:off x="1032187" y="637489"/>
            <a:ext cx="9520158" cy="693953"/>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pic>
        <p:nvPicPr>
          <p:cNvPr id="3" name="Content Placeholder 5">
            <a:extLst>
              <a:ext uri="{FF2B5EF4-FFF2-40B4-BE49-F238E27FC236}">
                <a16:creationId xmlns:a16="http://schemas.microsoft.com/office/drawing/2014/main" id="{95B067A7-0F38-12BE-0535-584B913E94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39771" y="1467026"/>
            <a:ext cx="7554897" cy="4926008"/>
          </a:xfrm>
          <a:prstGeom prst="rect">
            <a:avLst/>
          </a:prstGeom>
        </p:spPr>
      </p:pic>
      <p:sp>
        <p:nvSpPr>
          <p:cNvPr id="4" name="TextBox 3">
            <a:extLst>
              <a:ext uri="{FF2B5EF4-FFF2-40B4-BE49-F238E27FC236}">
                <a16:creationId xmlns:a16="http://schemas.microsoft.com/office/drawing/2014/main" id="{9466A45E-A119-4225-92A3-51F51A22CEE1}"/>
              </a:ext>
            </a:extLst>
          </p:cNvPr>
          <p:cNvSpPr txBox="1"/>
          <p:nvPr/>
        </p:nvSpPr>
        <p:spPr>
          <a:xfrm>
            <a:off x="5126441" y="6488668"/>
            <a:ext cx="13316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BAR PLOT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94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239CCA-A31C-3AEC-5844-ED072BDD3D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72637" y="1298612"/>
            <a:ext cx="5942670" cy="3974723"/>
          </a:xfrm>
          <a:prstGeom prst="rect">
            <a:avLst/>
          </a:prstGeom>
          <a:noFill/>
          <a:ln>
            <a:noFill/>
          </a:ln>
        </p:spPr>
      </p:pic>
      <p:pic>
        <p:nvPicPr>
          <p:cNvPr id="3" name="Picture 2">
            <a:extLst>
              <a:ext uri="{FF2B5EF4-FFF2-40B4-BE49-F238E27FC236}">
                <a16:creationId xmlns:a16="http://schemas.microsoft.com/office/drawing/2014/main" id="{352D2CFE-ABE2-479D-E832-320B452E6E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9577" y="1289477"/>
            <a:ext cx="4927105" cy="4094232"/>
          </a:xfrm>
          <a:prstGeom prst="rect">
            <a:avLst/>
          </a:prstGeom>
        </p:spPr>
      </p:pic>
      <p:sp>
        <p:nvSpPr>
          <p:cNvPr id="4" name="TextBox 3">
            <a:extLst>
              <a:ext uri="{FF2B5EF4-FFF2-40B4-BE49-F238E27FC236}">
                <a16:creationId xmlns:a16="http://schemas.microsoft.com/office/drawing/2014/main" id="{7E918028-B676-45F4-A986-AA05E95FC220}"/>
              </a:ext>
            </a:extLst>
          </p:cNvPr>
          <p:cNvSpPr txBox="1"/>
          <p:nvPr/>
        </p:nvSpPr>
        <p:spPr>
          <a:xfrm>
            <a:off x="1714666" y="5452856"/>
            <a:ext cx="28586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CORELATION ANALYSIS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9434C3-4FFE-411B-93C0-3173CE8E8F41}"/>
              </a:ext>
            </a:extLst>
          </p:cNvPr>
          <p:cNvSpPr txBox="1"/>
          <p:nvPr/>
        </p:nvSpPr>
        <p:spPr>
          <a:xfrm>
            <a:off x="8278426" y="5453058"/>
            <a:ext cx="134940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HEAT MAP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56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9BDC6-F605-92F3-8374-1C9D4F9375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00544" y="197855"/>
            <a:ext cx="7190912" cy="6087535"/>
          </a:xfrm>
          <a:prstGeom prst="rect">
            <a:avLst/>
          </a:prstGeom>
        </p:spPr>
      </p:pic>
      <p:sp>
        <p:nvSpPr>
          <p:cNvPr id="2" name="TextBox 1">
            <a:extLst>
              <a:ext uri="{FF2B5EF4-FFF2-40B4-BE49-F238E27FC236}">
                <a16:creationId xmlns:a16="http://schemas.microsoft.com/office/drawing/2014/main" id="{4C7FA09B-5ACE-4249-89B0-E5AD1D202F80}"/>
              </a:ext>
            </a:extLst>
          </p:cNvPr>
          <p:cNvSpPr txBox="1"/>
          <p:nvPr/>
        </p:nvSpPr>
        <p:spPr>
          <a:xfrm>
            <a:off x="4848687" y="6409677"/>
            <a:ext cx="249462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REGRESSION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89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5EDD7A-604E-10AC-F924-7CA0F82D89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4269" y="274319"/>
            <a:ext cx="9183462" cy="5976032"/>
          </a:xfrm>
          <a:prstGeom prst="rect">
            <a:avLst/>
          </a:prstGeom>
        </p:spPr>
      </p:pic>
      <p:sp>
        <p:nvSpPr>
          <p:cNvPr id="3" name="TextBox 2">
            <a:extLst>
              <a:ext uri="{FF2B5EF4-FFF2-40B4-BE49-F238E27FC236}">
                <a16:creationId xmlns:a16="http://schemas.microsoft.com/office/drawing/2014/main" id="{5284087E-CDFC-46E7-97B9-6D763064CC62}"/>
              </a:ext>
            </a:extLst>
          </p:cNvPr>
          <p:cNvSpPr txBox="1"/>
          <p:nvPr/>
        </p:nvSpPr>
        <p:spPr>
          <a:xfrm>
            <a:off x="5146089" y="6399015"/>
            <a:ext cx="18998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SCATTER PLOT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53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DAE2B8-8289-C9FD-BFF8-6105DB577E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2077" y="941035"/>
            <a:ext cx="10827845" cy="4199138"/>
          </a:xfrm>
          <a:prstGeom prst="rect">
            <a:avLst/>
          </a:prstGeom>
        </p:spPr>
      </p:pic>
      <p:sp>
        <p:nvSpPr>
          <p:cNvPr id="3" name="TextBox 2">
            <a:extLst>
              <a:ext uri="{FF2B5EF4-FFF2-40B4-BE49-F238E27FC236}">
                <a16:creationId xmlns:a16="http://schemas.microsoft.com/office/drawing/2014/main" id="{5A8EA3C3-338C-45FB-B37B-E4B8EB808539}"/>
              </a:ext>
            </a:extLst>
          </p:cNvPr>
          <p:cNvSpPr txBox="1"/>
          <p:nvPr/>
        </p:nvSpPr>
        <p:spPr>
          <a:xfrm>
            <a:off x="4795421" y="5308847"/>
            <a:ext cx="26011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a:t>
            </a:r>
            <a:r>
              <a:rPr lang="en-IN" b="0" i="0" dirty="0">
                <a:solidFill>
                  <a:srgbClr val="E8EAED"/>
                </a:solidFill>
                <a:effectLst/>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28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226D12-7D97-11A4-D269-EA47798394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3585" y="194655"/>
            <a:ext cx="7477149" cy="3334625"/>
          </a:xfrm>
          <a:prstGeom prst="rect">
            <a:avLst/>
          </a:prstGeom>
        </p:spPr>
      </p:pic>
      <p:pic>
        <p:nvPicPr>
          <p:cNvPr id="3" name="Picture 2">
            <a:extLst>
              <a:ext uri="{FF2B5EF4-FFF2-40B4-BE49-F238E27FC236}">
                <a16:creationId xmlns:a16="http://schemas.microsoft.com/office/drawing/2014/main" id="{DA2A550B-A446-4CF5-AAD7-D75CB8544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585" y="3657600"/>
            <a:ext cx="7500287" cy="2703661"/>
          </a:xfrm>
          <a:prstGeom prst="rect">
            <a:avLst/>
          </a:prstGeom>
        </p:spPr>
      </p:pic>
      <p:sp>
        <p:nvSpPr>
          <p:cNvPr id="2" name="TextBox 1">
            <a:extLst>
              <a:ext uri="{FF2B5EF4-FFF2-40B4-BE49-F238E27FC236}">
                <a16:creationId xmlns:a16="http://schemas.microsoft.com/office/drawing/2014/main" id="{F34CA4CF-60F2-4135-B4B7-9135F29BBA2D}"/>
              </a:ext>
            </a:extLst>
          </p:cNvPr>
          <p:cNvSpPr txBox="1"/>
          <p:nvPr/>
        </p:nvSpPr>
        <p:spPr>
          <a:xfrm>
            <a:off x="4413817" y="6361261"/>
            <a:ext cx="189982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LOADING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52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23A9D3-99BA-4574-8990-F5F5D604E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947" y="623287"/>
            <a:ext cx="7830105" cy="858264"/>
          </a:xfrm>
          <a:prstGeom prst="rect">
            <a:avLst/>
          </a:prstGeom>
        </p:spPr>
      </p:pic>
      <p:pic>
        <p:nvPicPr>
          <p:cNvPr id="5" name="Picture 4">
            <a:extLst>
              <a:ext uri="{FF2B5EF4-FFF2-40B4-BE49-F238E27FC236}">
                <a16:creationId xmlns:a16="http://schemas.microsoft.com/office/drawing/2014/main" id="{38D49668-6488-4872-841E-8D372D2E9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947" y="1688916"/>
            <a:ext cx="7830105" cy="2510221"/>
          </a:xfrm>
          <a:prstGeom prst="rect">
            <a:avLst/>
          </a:prstGeom>
        </p:spPr>
      </p:pic>
      <p:sp>
        <p:nvSpPr>
          <p:cNvPr id="2" name="TextBox 1">
            <a:extLst>
              <a:ext uri="{FF2B5EF4-FFF2-40B4-BE49-F238E27FC236}">
                <a16:creationId xmlns:a16="http://schemas.microsoft.com/office/drawing/2014/main" id="{EADF9336-4286-47A6-932A-1AAB496DB666}"/>
              </a:ext>
            </a:extLst>
          </p:cNvPr>
          <p:cNvSpPr txBox="1"/>
          <p:nvPr/>
        </p:nvSpPr>
        <p:spPr>
          <a:xfrm>
            <a:off x="4777665" y="4314548"/>
            <a:ext cx="2636668" cy="369332"/>
          </a:xfrm>
          <a:prstGeom prst="rect">
            <a:avLst/>
          </a:prstGeom>
          <a:noFill/>
        </p:spPr>
        <p:txBody>
          <a:bodyPr wrap="square" rtlCol="0">
            <a:spAutoFit/>
          </a:bodyPr>
          <a:lstStyle/>
          <a:p>
            <a:r>
              <a:rPr lang="en-IN" b="1" i="0" dirty="0">
                <a:effectLst/>
                <a:latin typeface="Times New Roman" panose="02020603050405020304" pitchFamily="18" charset="0"/>
                <a:cs typeface="Times New Roman" panose="02020603050405020304" pitchFamily="18" charset="0"/>
              </a:rPr>
              <a:t>DATA PREPARATION</a:t>
            </a:r>
          </a:p>
        </p:txBody>
      </p:sp>
    </p:spTree>
    <p:extLst>
      <p:ext uri="{BB962C8B-B14F-4D97-AF65-F5344CB8AC3E}">
        <p14:creationId xmlns:p14="http://schemas.microsoft.com/office/powerpoint/2010/main" val="8435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80675-46C3-4D7A-A88D-A167E5BA7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38" y="1530268"/>
            <a:ext cx="5776380" cy="3556636"/>
          </a:xfrm>
          <a:prstGeom prst="rect">
            <a:avLst/>
          </a:prstGeom>
        </p:spPr>
      </p:pic>
      <p:pic>
        <p:nvPicPr>
          <p:cNvPr id="5" name="Picture 4">
            <a:extLst>
              <a:ext uri="{FF2B5EF4-FFF2-40B4-BE49-F238E27FC236}">
                <a16:creationId xmlns:a16="http://schemas.microsoft.com/office/drawing/2014/main" id="{014DAA74-D7DC-4CD2-BEFB-2620E889F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4178" y="1530267"/>
            <a:ext cx="5643792" cy="3556635"/>
          </a:xfrm>
          <a:prstGeom prst="rect">
            <a:avLst/>
          </a:prstGeom>
        </p:spPr>
      </p:pic>
      <p:sp>
        <p:nvSpPr>
          <p:cNvPr id="2" name="TextBox 1">
            <a:extLst>
              <a:ext uri="{FF2B5EF4-FFF2-40B4-BE49-F238E27FC236}">
                <a16:creationId xmlns:a16="http://schemas.microsoft.com/office/drawing/2014/main" id="{562DFCE4-01E3-44BE-B7ED-9E3F880DFF0E}"/>
              </a:ext>
            </a:extLst>
          </p:cNvPr>
          <p:cNvSpPr txBox="1"/>
          <p:nvPr/>
        </p:nvSpPr>
        <p:spPr>
          <a:xfrm>
            <a:off x="5434613" y="5327732"/>
            <a:ext cx="1322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BAR PLOT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279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0A2B-19DC-0B58-1AA7-85BC5435AB94}"/>
              </a:ext>
            </a:extLst>
          </p:cNvPr>
          <p:cNvSpPr>
            <a:spLocks noGrp="1"/>
          </p:cNvSpPr>
          <p:nvPr>
            <p:ph type="title"/>
          </p:nvPr>
        </p:nvSpPr>
        <p:spPr>
          <a:xfrm>
            <a:off x="1444079" y="425579"/>
            <a:ext cx="9520158" cy="1049235"/>
          </a:xfrm>
        </p:spPr>
        <p:txBody>
          <a:bodyPr/>
          <a:lstStyle/>
          <a:p>
            <a:pPr algn="ctr"/>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FD609-DFFD-290E-A23D-215451E222AE}"/>
              </a:ext>
            </a:extLst>
          </p:cNvPr>
          <p:cNvSpPr>
            <a:spLocks noGrp="1"/>
          </p:cNvSpPr>
          <p:nvPr>
            <p:ph sz="quarter" idx="13"/>
          </p:nvPr>
        </p:nvSpPr>
        <p:spPr>
          <a:xfrm>
            <a:off x="589722" y="1553226"/>
            <a:ext cx="11012556" cy="4603805"/>
          </a:xfrm>
        </p:spPr>
        <p:txBody>
          <a:bodyPr>
            <a:normAutofit lnSpcReduction="10000"/>
          </a:bodyPr>
          <a:lstStyle/>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US" sz="2900" dirty="0">
                <a:latin typeface="Times New Roman" panose="02020603050405020304" pitchFamily="18" charset="0"/>
                <a:cs typeface="Times New Roman" panose="02020603050405020304" pitchFamily="18" charset="0"/>
              </a:rPr>
              <a:t>INTRODUCTION</a:t>
            </a:r>
            <a:endParaRPr lang="en-IN" sz="2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COMPANY PROFILE</a:t>
            </a: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v"/>
            </a:pPr>
            <a:r>
              <a:rPr lang="en-IN" sz="2900" dirty="0">
                <a:latin typeface="Times New Roman" panose="02020603050405020304" pitchFamily="18" charset="0"/>
                <a:cs typeface="Times New Roman" panose="02020603050405020304" pitchFamily="18" charset="0"/>
              </a:rPr>
              <a:t>REFERENCES</a:t>
            </a:r>
          </a:p>
          <a:p>
            <a:endParaRPr lang="en-IN" dirty="0"/>
          </a:p>
        </p:txBody>
      </p:sp>
      <p:pic>
        <p:nvPicPr>
          <p:cNvPr id="5" name="Picture 4">
            <a:extLst>
              <a:ext uri="{FF2B5EF4-FFF2-40B4-BE49-F238E27FC236}">
                <a16:creationId xmlns:a16="http://schemas.microsoft.com/office/drawing/2014/main" id="{EFAD08BC-E6E4-4932-A0B2-2AEED313BB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12831" y="1553226"/>
            <a:ext cx="6351406" cy="4465834"/>
          </a:xfrm>
          <a:prstGeom prst="rect">
            <a:avLst/>
          </a:prstGeom>
        </p:spPr>
      </p:pic>
    </p:spTree>
    <p:extLst>
      <p:ext uri="{BB962C8B-B14F-4D97-AF65-F5344CB8AC3E}">
        <p14:creationId xmlns:p14="http://schemas.microsoft.com/office/powerpoint/2010/main" val="89934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59F2-384B-14EF-E244-DC55D07B554F}"/>
              </a:ext>
            </a:extLst>
          </p:cNvPr>
          <p:cNvSpPr>
            <a:spLocks noGrp="1"/>
          </p:cNvSpPr>
          <p:nvPr>
            <p:ph type="title"/>
          </p:nvPr>
        </p:nvSpPr>
        <p:spPr>
          <a:xfrm>
            <a:off x="838200" y="609600"/>
            <a:ext cx="10131425" cy="1456267"/>
          </a:xfrm>
        </p:spPr>
        <p:txBody>
          <a:bodyPr>
            <a:normAutofit/>
          </a:bodyPr>
          <a:lstStyle/>
          <a:p>
            <a:pPr marL="571500" indent="-571500">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1A8E326-E8D9-132B-59D4-CA28A8ADF217}"/>
              </a:ext>
            </a:extLst>
          </p:cNvPr>
          <p:cNvSpPr txBox="1"/>
          <p:nvPr/>
        </p:nvSpPr>
        <p:spPr>
          <a:xfrm>
            <a:off x="918518" y="1824382"/>
            <a:ext cx="10354963" cy="3072957"/>
          </a:xfrm>
          <a:prstGeom prst="rect">
            <a:avLst/>
          </a:prstGeom>
          <a:noFill/>
        </p:spPr>
        <p:txBody>
          <a:bodyPr wrap="square">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In conclusion, our journey through GDP analysis using data science has provided us with valuable insights into the economic performance of our nation. We've seen how data science techniques can transform raw economic data into actionable information for policymakers, businesses, and individuals. </a:t>
            </a:r>
            <a:r>
              <a:rPr lang="en-US" sz="2400" b="0" i="0" dirty="0">
                <a:effectLst/>
                <a:latin typeface="Times New Roman" panose="02020603050405020304" pitchFamily="18" charset="0"/>
                <a:cs typeface="Times New Roman" panose="02020603050405020304" pitchFamily="18" charset="0"/>
              </a:rPr>
              <a:t>The world is always changing, and we can keep using data science to understand it better. Our hope is that this helps everyone, from the government to businesses and individuals, make smarter decisions for a brighter economic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17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7E16-9C3B-4D67-88F5-761A859B1A33}"/>
              </a:ext>
            </a:extLst>
          </p:cNvPr>
          <p:cNvSpPr>
            <a:spLocks noGrp="1"/>
          </p:cNvSpPr>
          <p:nvPr>
            <p:ph type="title"/>
          </p:nvPr>
        </p:nvSpPr>
        <p:spPr>
          <a:xfrm>
            <a:off x="1120000" y="135746"/>
            <a:ext cx="10515600" cy="885188"/>
          </a:xfrm>
        </p:spPr>
        <p:txBody>
          <a:bodyPr/>
          <a:lstStyle/>
          <a:p>
            <a:pPr marL="571500" indent="-571500">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66D829-5DFA-E5BB-52B0-427672DD5956}"/>
              </a:ext>
            </a:extLst>
          </p:cNvPr>
          <p:cNvSpPr>
            <a:spLocks noGrp="1"/>
          </p:cNvSpPr>
          <p:nvPr>
            <p:ph idx="1"/>
          </p:nvPr>
        </p:nvSpPr>
        <p:spPr>
          <a:xfrm>
            <a:off x="1260900" y="858499"/>
            <a:ext cx="10233800" cy="4351338"/>
          </a:xfrm>
        </p:spPr>
        <p:txBody>
          <a:bodyPr>
            <a:normAutofit/>
          </a:bodyPr>
          <a:lstStyle/>
          <a:p>
            <a:pPr>
              <a:buFont typeface="Wingdings" panose="05000000000000000000" pitchFamily="2" charset="2"/>
              <a:buChar char="§"/>
            </a:pPr>
            <a:r>
              <a:rPr lang="en-US" sz="1800" b="1" i="0" dirty="0">
                <a:solidFill>
                  <a:schemeClr val="tx1"/>
                </a:solidFill>
                <a:effectLst/>
                <a:latin typeface="Times New Roman" panose="02020603050405020304" pitchFamily="18" charset="0"/>
                <a:cs typeface="Times New Roman" panose="02020603050405020304" pitchFamily="18" charset="0"/>
              </a:rPr>
              <a:t>Economic Policy Formulation:</a:t>
            </a:r>
            <a:r>
              <a:rPr lang="en-US" sz="1800" b="0" i="0" dirty="0">
                <a:solidFill>
                  <a:schemeClr val="tx1"/>
                </a:solidFill>
                <a:effectLst/>
                <a:latin typeface="Times New Roman" panose="02020603050405020304" pitchFamily="18" charset="0"/>
                <a:cs typeface="Times New Roman" panose="02020603050405020304" pitchFamily="18" charset="0"/>
              </a:rPr>
              <a:t> Governments use GDP analysis to design economic policies. By understanding the current economic situation and predicting future trends, policymakers can make informed decisions about taxation, spending, and interest rates to promote economic growth and stability.</a:t>
            </a:r>
          </a:p>
          <a:p>
            <a:pPr>
              <a:buFont typeface="Wingdings" panose="05000000000000000000" pitchFamily="2" charset="2"/>
              <a:buChar char="§"/>
            </a:pPr>
            <a:r>
              <a:rPr lang="en-US" sz="1800" b="1" i="0" dirty="0">
                <a:solidFill>
                  <a:schemeClr val="tx1"/>
                </a:solidFill>
                <a:effectLst/>
                <a:latin typeface="Times New Roman" panose="02020603050405020304" pitchFamily="18" charset="0"/>
                <a:cs typeface="Times New Roman" panose="02020603050405020304" pitchFamily="18" charset="0"/>
              </a:rPr>
              <a:t>Business Strategy:</a:t>
            </a:r>
            <a:r>
              <a:rPr lang="en-US" sz="1800" b="0" i="0" dirty="0">
                <a:solidFill>
                  <a:schemeClr val="tx1"/>
                </a:solidFill>
                <a:effectLst/>
                <a:latin typeface="Times New Roman" panose="02020603050405020304" pitchFamily="18" charset="0"/>
                <a:cs typeface="Times New Roman" panose="02020603050405020304" pitchFamily="18" charset="0"/>
              </a:rPr>
              <a:t> Companies use GDP data to make strategic decisions. For instance, retailers may use GDP forecasts to plan inventory levels, and investment firms may adjust their portfolios based on economic outlooks</a:t>
            </a:r>
            <a:r>
              <a:rPr lang="en-US" sz="1400" b="0" i="0" dirty="0">
                <a:solidFill>
                  <a:srgbClr val="374151"/>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800" b="1" i="0" dirty="0">
                <a:solidFill>
                  <a:schemeClr val="tx1"/>
                </a:solidFill>
                <a:effectLst/>
                <a:latin typeface="Times New Roman" panose="02020603050405020304" pitchFamily="18" charset="0"/>
                <a:cs typeface="Times New Roman" panose="02020603050405020304" pitchFamily="18" charset="0"/>
              </a:rPr>
              <a:t>International Trade:</a:t>
            </a:r>
            <a:r>
              <a:rPr lang="en-US" sz="1800" b="0" i="0" dirty="0">
                <a:solidFill>
                  <a:schemeClr val="tx1"/>
                </a:solidFill>
                <a:effectLst/>
                <a:latin typeface="Times New Roman" panose="02020603050405020304" pitchFamily="18" charset="0"/>
                <a:cs typeface="Times New Roman" panose="02020603050405020304" pitchFamily="18" charset="0"/>
              </a:rPr>
              <a:t> Exporters and importers use GDP data to identify markets with growth potential. A country with a rising GDP may represent an attractive export destination</a:t>
            </a:r>
            <a:r>
              <a:rPr lang="en-US" sz="1400" b="0" i="0" dirty="0">
                <a:solidFill>
                  <a:srgbClr val="374151"/>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800" b="1" i="0" dirty="0">
                <a:solidFill>
                  <a:schemeClr val="tx1"/>
                </a:solidFill>
                <a:effectLst/>
                <a:latin typeface="Times New Roman" panose="02020603050405020304" pitchFamily="18" charset="0"/>
                <a:cs typeface="Times New Roman" panose="02020603050405020304" pitchFamily="18" charset="0"/>
              </a:rPr>
              <a:t>Entrepreneurship Opportunities:</a:t>
            </a:r>
            <a:r>
              <a:rPr lang="en-US" sz="1800" b="0" i="0" dirty="0">
                <a:solidFill>
                  <a:schemeClr val="tx1"/>
                </a:solidFill>
                <a:effectLst/>
                <a:latin typeface="Times New Roman" panose="02020603050405020304" pitchFamily="18" charset="0"/>
                <a:cs typeface="Times New Roman" panose="02020603050405020304" pitchFamily="18" charset="0"/>
              </a:rPr>
              <a:t> Entrepreneurs can spot business opportunities by analyzing GDP trends. For example, during economic expansion, there may be increased demand for new services or products.</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036710BA-3EE8-4143-B264-5F1ED8098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041" y="4651900"/>
            <a:ext cx="3419997" cy="1923748"/>
          </a:xfrm>
          <a:prstGeom prst="rect">
            <a:avLst/>
          </a:prstGeom>
        </p:spPr>
      </p:pic>
      <p:pic>
        <p:nvPicPr>
          <p:cNvPr id="9" name="Picture 8">
            <a:extLst>
              <a:ext uri="{FF2B5EF4-FFF2-40B4-BE49-F238E27FC236}">
                <a16:creationId xmlns:a16="http://schemas.microsoft.com/office/drawing/2014/main" id="{789C7EF0-D6EC-4FE6-A986-D4733B202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034" y="4651900"/>
            <a:ext cx="3213717" cy="2007582"/>
          </a:xfrm>
          <a:prstGeom prst="rect">
            <a:avLst/>
          </a:prstGeom>
        </p:spPr>
      </p:pic>
    </p:spTree>
    <p:extLst>
      <p:ext uri="{BB962C8B-B14F-4D97-AF65-F5344CB8AC3E}">
        <p14:creationId xmlns:p14="http://schemas.microsoft.com/office/powerpoint/2010/main" val="1814919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4A47-8E44-0768-AC94-D3642766D05E}"/>
              </a:ext>
            </a:extLst>
          </p:cNvPr>
          <p:cNvSpPr>
            <a:spLocks noGrp="1"/>
          </p:cNvSpPr>
          <p:nvPr>
            <p:ph type="title"/>
          </p:nvPr>
        </p:nvSpPr>
        <p:spPr>
          <a:xfrm>
            <a:off x="1303363" y="707254"/>
            <a:ext cx="10131425" cy="1456267"/>
          </a:xfrm>
        </p:spPr>
        <p:txBody>
          <a:bodyPr>
            <a:normAutofit/>
          </a:bodyPr>
          <a:lstStyle/>
          <a:p>
            <a:pPr marL="571500" indent="-571500">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E193A-C86F-C161-EADD-BA4D3F5A137D}"/>
              </a:ext>
            </a:extLst>
          </p:cNvPr>
          <p:cNvSpPr>
            <a:spLocks noGrp="1"/>
          </p:cNvSpPr>
          <p:nvPr>
            <p:ph idx="1"/>
          </p:nvPr>
        </p:nvSpPr>
        <p:spPr>
          <a:xfrm>
            <a:off x="1219874" y="1980221"/>
            <a:ext cx="9668763" cy="3767230"/>
          </a:xfrm>
        </p:spPr>
        <p:txBody>
          <a:bodyPr>
            <a:normAutofit/>
          </a:bodyPr>
          <a:lstStyle/>
          <a:p>
            <a:pPr marR="0" lvl="0" algn="just" defTabSz="457200" rtl="0" eaLnBrk="1" fontAlgn="auto" latinLnBrk="0" hangingPunct="1">
              <a:lnSpc>
                <a:spcPct val="150000"/>
              </a:lnSpc>
              <a:spcBef>
                <a:spcPct val="20000"/>
              </a:spcBef>
              <a:spcAft>
                <a:spcPts val="600"/>
              </a:spcAft>
              <a:buClr>
                <a:prstClr val="white"/>
              </a:buClr>
              <a:buSzPct val="80000"/>
              <a:buFont typeface="Wingdings" panose="05000000000000000000" pitchFamily="2" charset="2"/>
              <a:buChar char="Ø"/>
              <a:tabLst/>
              <a:defRPr/>
            </a:pPr>
            <a:r>
              <a:rPr kumimoji="0" lang="en-IN" sz="20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hlinkClick r:id="rId2"/>
              </a:rPr>
              <a:t>https://www.w3schools.com/datascience/</a:t>
            </a:r>
            <a:endParaRPr kumimoji="0" lang="en-IN" sz="20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R="0" lvl="0" algn="just" defTabSz="457200" rtl="0" eaLnBrk="1" fontAlgn="auto" latinLnBrk="0" hangingPunct="1">
              <a:lnSpc>
                <a:spcPct val="150000"/>
              </a:lnSpc>
              <a:spcBef>
                <a:spcPct val="20000"/>
              </a:spcBef>
              <a:spcAft>
                <a:spcPts val="600"/>
              </a:spcAft>
              <a:buClr>
                <a:prstClr val="white"/>
              </a:buClr>
              <a:buSzPct val="80000"/>
              <a:buFont typeface="Wingdings" panose="05000000000000000000" pitchFamily="2" charset="2"/>
              <a:buChar char="Ø"/>
              <a:tabLst/>
              <a:defRPr/>
            </a:pPr>
            <a:r>
              <a:rPr kumimoji="0" lang="en-IN" sz="20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hlinkClick r:id="rId3"/>
              </a:rPr>
              <a:t>https://www.investopedia.com/terms/p/per-capita-gdp.asp</a:t>
            </a:r>
            <a:endParaRPr lang="en-IN" sz="2000" dirty="0">
              <a:latin typeface="Times New Roman" panose="02020603050405020304" pitchFamily="18" charset="0"/>
              <a:ea typeface="Times New Roman" panose="02020603050405020304" pitchFamily="18" charset="0"/>
            </a:endParaRPr>
          </a:p>
          <a:p>
            <a:pPr marR="0" lvl="0" algn="just" defTabSz="457200" rtl="0" eaLnBrk="1" fontAlgn="auto" latinLnBrk="0" hangingPunct="1">
              <a:lnSpc>
                <a:spcPct val="150000"/>
              </a:lnSpc>
              <a:spcBef>
                <a:spcPct val="20000"/>
              </a:spcBef>
              <a:spcAft>
                <a:spcPts val="600"/>
              </a:spcAft>
              <a:buClr>
                <a:prstClr val="white"/>
              </a:buClr>
              <a:buSzPct val="80000"/>
              <a:buFont typeface="Wingdings" panose="05000000000000000000" pitchFamily="2" charset="2"/>
              <a:buChar char="Ø"/>
              <a:tabLst/>
              <a:defRPr/>
            </a:pPr>
            <a:r>
              <a:rPr kumimoji="0" lang="en-IN" sz="20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hlinkClick r:id="rId4"/>
              </a:rPr>
              <a:t>https://www.guru99.com/data-science-tutorial.html</a:t>
            </a:r>
            <a:endParaRPr kumimoji="0" lang="en-IN" sz="20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L="0" marR="0" lvl="0" indent="0" algn="just" defTabSz="457200" rtl="0" eaLnBrk="1" fontAlgn="auto" latinLnBrk="0" hangingPunct="1">
              <a:lnSpc>
                <a:spcPct val="150000"/>
              </a:lnSpc>
              <a:spcBef>
                <a:spcPct val="20000"/>
              </a:spcBef>
              <a:spcAft>
                <a:spcPts val="600"/>
              </a:spcAft>
              <a:buClr>
                <a:prstClr val="white"/>
              </a:buClr>
              <a:buSzPct val="80000"/>
              <a:buNone/>
              <a:tabLst/>
              <a:defRPr/>
            </a:pPr>
            <a:endParaRPr kumimoji="0" lang="en-IN" sz="18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L="0" indent="0">
              <a:buNone/>
            </a:pPr>
            <a:endParaRPr lang="en-IN" dirty="0"/>
          </a:p>
        </p:txBody>
      </p:sp>
    </p:spTree>
    <p:extLst>
      <p:ext uri="{BB962C8B-B14F-4D97-AF65-F5344CB8AC3E}">
        <p14:creationId xmlns:p14="http://schemas.microsoft.com/office/powerpoint/2010/main" val="383133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350FF-D697-6B34-AAC4-DED6266949D7}"/>
              </a:ext>
            </a:extLst>
          </p:cNvPr>
          <p:cNvSpPr txBox="1"/>
          <p:nvPr/>
        </p:nvSpPr>
        <p:spPr>
          <a:xfrm>
            <a:off x="4009967" y="2967335"/>
            <a:ext cx="4172065" cy="923330"/>
          </a:xfrm>
          <a:prstGeom prst="rect">
            <a:avLst/>
          </a:prstGeom>
          <a:noFill/>
        </p:spPr>
        <p:txBody>
          <a:bodyPr wrap="square" rtlCol="0">
            <a:spAutoFit/>
          </a:bodyPr>
          <a:lstStyle/>
          <a:p>
            <a:pPr algn="ctr"/>
            <a:r>
              <a:rPr lang="en-US" sz="5400" b="1" dirty="0">
                <a:solidFill>
                  <a:srgbClr val="0070C0"/>
                </a:solidFill>
                <a:latin typeface="Algerian" panose="04020705040A02060702" pitchFamily="82" charset="0"/>
                <a:cs typeface="Times New Roman" panose="02020603050405020304" pitchFamily="18" charset="0"/>
              </a:rPr>
              <a:t>THANK</a:t>
            </a:r>
            <a:r>
              <a:rPr lang="en-US" sz="5400" b="1" dirty="0">
                <a:solidFill>
                  <a:srgbClr val="FF0000"/>
                </a:solidFill>
                <a:latin typeface="Algerian" panose="04020705040A02060702" pitchFamily="82" charset="0"/>
                <a:cs typeface="Times New Roman" panose="02020603050405020304" pitchFamily="18" charset="0"/>
              </a:rPr>
              <a:t> </a:t>
            </a:r>
            <a:r>
              <a:rPr lang="en-US" sz="5400" b="1" dirty="0">
                <a:solidFill>
                  <a:schemeClr val="tx1">
                    <a:lumMod val="50000"/>
                  </a:schemeClr>
                </a:solidFill>
                <a:latin typeface="Algerian" panose="04020705040A02060702" pitchFamily="82" charset="0"/>
                <a:cs typeface="Times New Roman" panose="02020603050405020304" pitchFamily="18" charset="0"/>
              </a:rPr>
              <a:t>YOU</a:t>
            </a:r>
            <a:endParaRPr lang="en-IN" sz="5400" b="1" dirty="0">
              <a:solidFill>
                <a:schemeClr val="tx1">
                  <a:lumMod val="50000"/>
                </a:schemeClr>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93879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B140-BCE9-24AC-5610-05EBEADBE384}"/>
              </a:ext>
            </a:extLst>
          </p:cNvPr>
          <p:cNvSpPr>
            <a:spLocks noGrp="1"/>
          </p:cNvSpPr>
          <p:nvPr>
            <p:ph type="title"/>
          </p:nvPr>
        </p:nvSpPr>
        <p:spPr>
          <a:xfrm>
            <a:off x="913774" y="779806"/>
            <a:ext cx="9520158" cy="1049235"/>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EE5943-1540-E5ED-7095-37F6191AD6EF}"/>
              </a:ext>
            </a:extLst>
          </p:cNvPr>
          <p:cNvSpPr>
            <a:spLocks noGrp="1"/>
          </p:cNvSpPr>
          <p:nvPr>
            <p:ph sz="quarter" idx="13"/>
          </p:nvPr>
        </p:nvSpPr>
        <p:spPr>
          <a:xfrm>
            <a:off x="726142" y="1829041"/>
            <a:ext cx="10363826" cy="4524299"/>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Gross Domestic Product (GDP) analysis using data science is a critical and multifaceted approach to understanding and evaluating the economic performance of a country or region. GDP serves as a fundamental metric for assessing the overall health and growth of an economy, and data science techniques have become indispensable in extracting valuable insights from the vast amount of data generated in modern economies. The abstract provides an overview of how data science is applied to GDP analysis, highlighting its significance, methodologies, and key takeaways. GDP is a comprehensive measure of a nation's economic activity, encompassing the total value of goods and services produced within a specific time frame. It serves as a crucial indicator for policymakers, businesses, and investors to make informed decisions. conclusion, GDP analysis with data science represents a powerful approach to understanding and managing economic performance. By harnessing the capabilities of data science, stakeholders can gain deeper insights, enhance decision-making, and adapt more effectively to the dynamic nature of modern economies.</a:t>
            </a:r>
            <a:endParaRPr lang="en-US" sz="1800"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218044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22FF-B9C1-E7FA-C254-2A05966114A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843F94-9E08-B11A-F8B8-C2D4250E161C}"/>
              </a:ext>
            </a:extLst>
          </p:cNvPr>
          <p:cNvSpPr>
            <a:spLocks noGrp="1"/>
          </p:cNvSpPr>
          <p:nvPr>
            <p:ph idx="1"/>
          </p:nvPr>
        </p:nvSpPr>
        <p:spPr/>
        <p:txBody>
          <a:bodyPr>
            <a:normAutofit/>
          </a:bodyPr>
          <a:lstStyle/>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Gross Domestic Product (GDP) measures the economic performance of a country. Sum of all goods and services produced within a country in a specific time frame.</a:t>
            </a: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It is one of the most widely used measures of a nation's economic performance and is essential for assessing and comparing the economic health and growth of different countries. </a:t>
            </a:r>
            <a:r>
              <a:rPr lang="en-US" sz="2000" dirty="0">
                <a:latin typeface="Times New Roman" panose="02020603050405020304" pitchFamily="18" charset="0"/>
                <a:cs typeface="Times New Roman" panose="02020603050405020304" pitchFamily="18" charset="0"/>
              </a:rPr>
              <a:t>Gross Domestic Product (GDP) is a key tool that guides investors, policymakers, and businesses in strategic decision-making. Data Science is a field of study that entails applying several scientific methods, algorithms, and processes to extract insights from massive amounts of data.</a:t>
            </a:r>
            <a:r>
              <a:rPr lang="en-GB" sz="2000" dirty="0">
                <a:solidFill>
                  <a:schemeClr val="tx1"/>
                </a:solidFill>
                <a:latin typeface="Times New Roman" panose="02020603050405020304" pitchFamily="18" charset="0"/>
                <a:cs typeface="Times New Roman" panose="02020603050405020304" pitchFamily="18" charset="0"/>
              </a:rPr>
              <a:t>In other words it is broadly defined as the capability of a machine to imitate intelligent human behaviour.</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68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4C34-363E-6E98-CC9F-953D46AC50F6}"/>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COMPANY PROFILE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89B517-3A33-DC74-13BD-56208EABA339}"/>
              </a:ext>
            </a:extLst>
          </p:cNvPr>
          <p:cNvSpPr>
            <a:spLocks noGrp="1"/>
          </p:cNvSpPr>
          <p:nvPr>
            <p:ph idx="1"/>
          </p:nvPr>
        </p:nvSpPr>
        <p:spPr/>
        <p:txBody>
          <a:bodyPr>
            <a:noAutofit/>
          </a:bodyPr>
          <a:lstStyle/>
          <a:p>
            <a:pPr marL="352425" marR="3810" indent="-342900" algn="just">
              <a:lnSpc>
                <a:spcPct val="150000"/>
              </a:lnSpc>
              <a:spcBef>
                <a:spcPts val="713"/>
              </a:spcBef>
              <a:buClr>
                <a:schemeClr val="tx1">
                  <a:lumMod val="95000"/>
                  <a:lumOff val="5000"/>
                </a:schemeClr>
              </a:buClr>
              <a:buSzPct val="79166"/>
              <a:buFont typeface="Wingdings" panose="05000000000000000000" pitchFamily="2" charset="2"/>
              <a:buChar char="Ø"/>
              <a:tabLst>
                <a:tab pos="266700" algn="l"/>
              </a:tabLst>
            </a:pPr>
            <a:r>
              <a:rPr lang="en-US" dirty="0">
                <a:latin typeface="Times New Roman" panose="02020603050405020304" pitchFamily="18" charset="0"/>
                <a:cs typeface="Times New Roman" panose="02020603050405020304" pitchFamily="18" charset="0"/>
              </a:rPr>
              <a:t>Technofly was formed by professionals with formal qualifications and industrial experience in the fields of embedded systems, real-time software, process control and industrial electronics</a:t>
            </a:r>
            <a:r>
              <a:rPr lang="en-US" dirty="0"/>
              <a:t>.</a:t>
            </a:r>
          </a:p>
          <a:p>
            <a:pPr marL="352425" marR="3810" indent="-342900" algn="just">
              <a:lnSpc>
                <a:spcPct val="150000"/>
              </a:lnSpc>
              <a:spcBef>
                <a:spcPts val="713"/>
              </a:spcBef>
              <a:buClr>
                <a:schemeClr val="tx1">
                  <a:lumMod val="95000"/>
                  <a:lumOff val="5000"/>
                </a:schemeClr>
              </a:buClr>
              <a:buSzPct val="79166"/>
              <a:buFont typeface="Wingdings" panose="05000000000000000000" pitchFamily="2" charset="2"/>
              <a:buChar char="Ø"/>
              <a:tabLst>
                <a:tab pos="266700" algn="l"/>
              </a:tabLst>
            </a:pPr>
            <a:r>
              <a:rPr lang="en-US" dirty="0">
                <a:latin typeface="Times New Roman" panose="02020603050405020304" pitchFamily="18" charset="0"/>
                <a:cs typeface="Times New Roman" panose="02020603050405020304" pitchFamily="18" charset="0"/>
              </a:rPr>
              <a:t>The company is professionally managed and supported by qualified experienced specialists and consultants with experience in embedded systems - including hardware and software</a:t>
            </a:r>
            <a:r>
              <a:rPr lang="en-US" dirty="0"/>
              <a:t>.</a:t>
            </a:r>
          </a:p>
          <a:p>
            <a:pPr marL="352425" marR="3810" indent="-342900" algn="just">
              <a:lnSpc>
                <a:spcPct val="150000"/>
              </a:lnSpc>
              <a:spcBef>
                <a:spcPts val="713"/>
              </a:spcBef>
              <a:buClr>
                <a:schemeClr val="tx1">
                  <a:lumMod val="95000"/>
                  <a:lumOff val="5000"/>
                </a:schemeClr>
              </a:buClr>
              <a:buSzPct val="79166"/>
              <a:buFont typeface="Wingdings" panose="05000000000000000000" pitchFamily="2" charset="2"/>
              <a:buChar char="Ø"/>
              <a:tabLst>
                <a:tab pos="266700" algn="l"/>
              </a:tabLst>
            </a:pPr>
            <a:r>
              <a:rPr lang="en-US" dirty="0">
                <a:latin typeface="Times New Roman" panose="02020603050405020304" pitchFamily="18" charset="0"/>
                <a:cs typeface="Times New Roman" panose="02020603050405020304" pitchFamily="18" charset="0"/>
              </a:rPr>
              <a:t>Technofly Developed system software tools; these include C Compilers for micro-controllers and other supporting tools such as assembler, linker, simulator and Integrated Development Environment. Later Single Board Computers (SBCs) - were Developed and are still manufactured. Such hardware boards support a broad range of processors - including 8 bits, 16- and 32-bit processor. Since 2015, company also started offering design and development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16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E54A-5BA7-CE00-FF2C-A6BC99B93E2C}"/>
              </a:ext>
            </a:extLst>
          </p:cNvPr>
          <p:cNvSpPr>
            <a:spLocks noGrp="1"/>
          </p:cNvSpPr>
          <p:nvPr>
            <p:ph type="title"/>
          </p:nvPr>
        </p:nvSpPr>
        <p:spPr>
          <a:xfrm>
            <a:off x="1171002" y="961448"/>
            <a:ext cx="10131425" cy="988381"/>
          </a:xfrm>
        </p:spPr>
        <p:txBody>
          <a:bodyPr>
            <a:normAutofit/>
          </a:bodyPr>
          <a:lstStyle/>
          <a:p>
            <a:pPr marL="571500" indent="-571500">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A4EE49-65E6-6080-2865-252DD58CDCDE}"/>
              </a:ext>
            </a:extLst>
          </p:cNvPr>
          <p:cNvSpPr>
            <a:spLocks noGrp="1"/>
          </p:cNvSpPr>
          <p:nvPr>
            <p:ph idx="1"/>
          </p:nvPr>
        </p:nvSpPr>
        <p:spPr>
          <a:xfrm>
            <a:off x="1171002" y="1949829"/>
            <a:ext cx="9849996" cy="2800495"/>
          </a:xfrm>
        </p:spPr>
        <p:txBody>
          <a:bodyPr>
            <a:normAutofit/>
          </a:bodyPr>
          <a:lstStyle/>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Data Collection</a:t>
            </a:r>
          </a:p>
          <a:p>
            <a:pPr algn="l">
              <a:buFont typeface="+mj-lt"/>
              <a:buAutoNum type="arabicPeriod"/>
            </a:pPr>
            <a:r>
              <a:rPr lang="en-IN" dirty="0">
                <a:latin typeface="Times New Roman" panose="02020603050405020304" pitchFamily="18" charset="0"/>
                <a:cs typeface="Times New Roman" panose="02020603050405020304" pitchFamily="18" charset="0"/>
              </a:rPr>
              <a:t>Data Cleaning </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Exploratory Data Analysis (EDA)</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Modeling and Forecasting</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Interpretation and Reporting</a:t>
            </a:r>
          </a:p>
          <a:p>
            <a:pPr marL="0" indent="0">
              <a:buNone/>
            </a:pPr>
            <a:endParaRPr lang="en-IN" dirty="0"/>
          </a:p>
        </p:txBody>
      </p:sp>
    </p:spTree>
    <p:extLst>
      <p:ext uri="{BB962C8B-B14F-4D97-AF65-F5344CB8AC3E}">
        <p14:creationId xmlns:p14="http://schemas.microsoft.com/office/powerpoint/2010/main" val="65877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60F2-F835-41FC-9FBF-1443E8AA95DD}"/>
              </a:ext>
            </a:extLst>
          </p:cNvPr>
          <p:cNvSpPr>
            <a:spLocks noGrp="1"/>
          </p:cNvSpPr>
          <p:nvPr>
            <p:ph type="title"/>
          </p:nvPr>
        </p:nvSpPr>
        <p:spPr>
          <a:xfrm>
            <a:off x="1119998" y="985423"/>
            <a:ext cx="10233801" cy="994298"/>
          </a:xfrm>
        </p:spPr>
        <p:txBody>
          <a:bodyPr>
            <a:noAutofit/>
          </a:bodyPr>
          <a:lstStyle/>
          <a:p>
            <a:pPr marL="685800" indent="-685800" algn="l">
              <a:buFont typeface="Wingdings" panose="05000000000000000000" pitchFamily="2" charset="2"/>
              <a:buChar char="Ø"/>
            </a:pPr>
            <a:r>
              <a:rPr lang="en-US" sz="4000" b="0" i="0" dirty="0">
                <a:solidFill>
                  <a:schemeClr val="tx1"/>
                </a:solidFill>
                <a:effectLst/>
                <a:latin typeface="Times New Roman" panose="02020603050405020304" pitchFamily="18" charset="0"/>
                <a:cs typeface="Times New Roman" panose="02020603050405020304" pitchFamily="18" charset="0"/>
              </a:rPr>
              <a:t>DATA COLLECTION</a:t>
            </a:r>
            <a:br>
              <a:rPr lang="en-US" sz="5400" b="0" i="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3185D84-CA12-4930-82BB-DA1F889C3744}"/>
              </a:ext>
            </a:extLst>
          </p:cNvPr>
          <p:cNvSpPr>
            <a:spLocks noGrp="1"/>
          </p:cNvSpPr>
          <p:nvPr>
            <p:ph idx="1"/>
          </p:nvPr>
        </p:nvSpPr>
        <p:spPr>
          <a:xfrm>
            <a:off x="1119998" y="1651247"/>
            <a:ext cx="10233800" cy="2057724"/>
          </a:xfrm>
        </p:spPr>
        <p:txBody>
          <a:bodyPr/>
          <a:lstStyle/>
          <a:p>
            <a:pPr algn="just"/>
            <a:r>
              <a:rPr lang="en-IN" b="0" i="0" dirty="0">
                <a:solidFill>
                  <a:schemeClr val="tx1"/>
                </a:solidFill>
                <a:effectLst/>
                <a:latin typeface="Times New Roman" panose="02020603050405020304" pitchFamily="18" charset="0"/>
                <a:cs typeface="Times New Roman" panose="02020603050405020304" pitchFamily="18" charset="0"/>
              </a:rPr>
              <a:t>Collecting data from a CSV file.</a:t>
            </a:r>
          </a:p>
          <a:p>
            <a:pPr algn="just"/>
            <a:r>
              <a:rPr lang="en-IN" b="0" i="0" dirty="0">
                <a:solidFill>
                  <a:schemeClr val="tx1"/>
                </a:solidFill>
                <a:effectLst/>
                <a:latin typeface="Times New Roman" panose="02020603050405020304" pitchFamily="18" charset="0"/>
                <a:cs typeface="Times New Roman" panose="02020603050405020304" pitchFamily="18" charset="0"/>
              </a:rPr>
              <a:t>Government economic reports.</a:t>
            </a:r>
          </a:p>
          <a:p>
            <a:pPr algn="just"/>
            <a:r>
              <a:rPr lang="en-IN" b="0" i="0" u="none" strike="noStrike" dirty="0">
                <a:solidFill>
                  <a:schemeClr val="tx1"/>
                </a:solidFill>
                <a:effectLst/>
                <a:latin typeface="Times New Roman" panose="02020603050405020304" pitchFamily="18" charset="0"/>
                <a:cs typeface="Times New Roman" panose="02020603050405020304" pitchFamily="18" charset="0"/>
              </a:rPr>
              <a:t>Population</a:t>
            </a:r>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Literacy rate ,</a:t>
            </a:r>
            <a:r>
              <a:rPr lang="en-IN" b="0" i="0" u="none" strike="noStrike" dirty="0">
                <a:solidFill>
                  <a:srgbClr val="000000"/>
                </a:solidFill>
                <a:effectLst/>
                <a:latin typeface="Times New Roman" panose="02020603050405020304" pitchFamily="18" charset="0"/>
                <a:cs typeface="Times New Roman" panose="02020603050405020304" pitchFamily="18" charset="0"/>
              </a:rPr>
              <a:t> </a:t>
            </a:r>
            <a:r>
              <a:rPr lang="en-IN" b="0" i="0" u="none" strike="noStrike" dirty="0">
                <a:solidFill>
                  <a:schemeClr val="tx1"/>
                </a:solidFill>
                <a:effectLst/>
                <a:latin typeface="Times New Roman" panose="02020603050405020304" pitchFamily="18" charset="0"/>
                <a:cs typeface="Times New Roman" panose="02020603050405020304" pitchFamily="18" charset="0"/>
              </a:rPr>
              <a:t>GDP ($ per capita)</a:t>
            </a:r>
            <a:r>
              <a:rPr lang="en-IN" dirty="0">
                <a:solidFill>
                  <a:schemeClr val="tx1"/>
                </a:solidFill>
                <a:latin typeface="Times New Roman" panose="02020603050405020304" pitchFamily="18" charset="0"/>
                <a:cs typeface="Times New Roman" panose="02020603050405020304" pitchFamily="18" charset="0"/>
              </a:rPr>
              <a:t> </a:t>
            </a:r>
          </a:p>
          <a:p>
            <a:pPr algn="just"/>
            <a:r>
              <a:rPr lang="en-IN" dirty="0">
                <a:solidFill>
                  <a:schemeClr val="tx1"/>
                </a:solidFill>
                <a:latin typeface="Times New Roman" panose="02020603050405020304" pitchFamily="18" charset="0"/>
                <a:cs typeface="Times New Roman" panose="02020603050405020304" pitchFamily="18" charset="0"/>
              </a:rPr>
              <a:t>Birth and death rate</a:t>
            </a:r>
          </a:p>
          <a:p>
            <a:endParaRPr lang="en-IN" dirty="0">
              <a:solidFill>
                <a:schemeClr val="tx1"/>
              </a:solidFill>
            </a:endParaRPr>
          </a:p>
        </p:txBody>
      </p:sp>
    </p:spTree>
    <p:extLst>
      <p:ext uri="{BB962C8B-B14F-4D97-AF65-F5344CB8AC3E}">
        <p14:creationId xmlns:p14="http://schemas.microsoft.com/office/powerpoint/2010/main" val="249389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7030-F1B4-4A14-88AD-A22418DD81CA}"/>
              </a:ext>
            </a:extLst>
          </p:cNvPr>
          <p:cNvSpPr>
            <a:spLocks noGrp="1"/>
          </p:cNvSpPr>
          <p:nvPr>
            <p:ph type="title"/>
          </p:nvPr>
        </p:nvSpPr>
        <p:spPr>
          <a:xfrm>
            <a:off x="1120000" y="870582"/>
            <a:ext cx="10429851" cy="886625"/>
          </a:xfrm>
        </p:spPr>
        <p:txBody>
          <a:bodyPr>
            <a:normAutofit/>
          </a:bodyPr>
          <a:lstStyle/>
          <a:p>
            <a:pPr marL="685800" indent="-685800" algn="l">
              <a:buFont typeface="Wingdings" panose="05000000000000000000" pitchFamily="2" charset="2"/>
              <a:buChar char="Ø"/>
            </a:pPr>
            <a:r>
              <a:rPr lang="en-IN" sz="4000" b="1" i="0" dirty="0">
                <a:effectLst/>
                <a:latin typeface="Times New Roman" panose="02020603050405020304" pitchFamily="18" charset="0"/>
                <a:cs typeface="Times New Roman" panose="02020603050405020304" pitchFamily="18" charset="0"/>
              </a:rPr>
              <a:t>DATA CLEANING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4C615F-9DC9-4930-B5EA-92379DBC938B}"/>
              </a:ext>
            </a:extLst>
          </p:cNvPr>
          <p:cNvSpPr>
            <a:spLocks noGrp="1"/>
          </p:cNvSpPr>
          <p:nvPr>
            <p:ph idx="1"/>
          </p:nvPr>
        </p:nvSpPr>
        <p:spPr>
          <a:xfrm>
            <a:off x="1120000" y="1313895"/>
            <a:ext cx="10233800" cy="4863068"/>
          </a:xfrm>
        </p:spPr>
        <p:txBody>
          <a:bodyPr/>
          <a:lstStyle/>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cleaning is also referred to as data preparation, is a vital step that comprises reformatting the data, making data corrections, and merging data sets to enhance the data </a:t>
            </a:r>
          </a:p>
          <a:p>
            <a:pPr algn="l">
              <a:buFont typeface="Arial" panose="020B0604020202020204" pitchFamily="34" charset="0"/>
              <a:buChar char="•"/>
            </a:pPr>
            <a:r>
              <a:rPr lang="en-US" b="0" i="0" dirty="0">
                <a:solidFill>
                  <a:srgbClr val="D1D5DB"/>
                </a:solidFill>
                <a:effectLst/>
                <a:latin typeface="Times New Roman" panose="02020603050405020304" pitchFamily="18" charset="0"/>
                <a:cs typeface="Times New Roman" panose="02020603050405020304" pitchFamily="18" charset="0"/>
              </a:rPr>
              <a:t>Normalizing data in data science refers to the process of rescaling or transforming your data so that it falls within a specific range or follows a particular distribution</a:t>
            </a:r>
          </a:p>
          <a:p>
            <a:pPr marL="0" indent="0" algn="l">
              <a:buNone/>
            </a:pPr>
            <a:endParaRPr lang="en-IN"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a:p>
            <a:pPr marL="0" indent="0" algn="l">
              <a:buNone/>
            </a:pPr>
            <a:r>
              <a:rPr lang="en-IN" dirty="0">
                <a:solidFill>
                  <a:schemeClr val="tx1"/>
                </a:solidFill>
                <a:latin typeface="Times New Roman" panose="02020603050405020304" pitchFamily="18" charset="0"/>
                <a:cs typeface="Times New Roman" panose="02020603050405020304" pitchFamily="18" charset="0"/>
              </a:rPr>
              <a:t> </a:t>
            </a:r>
            <a:r>
              <a:rPr lang="en-IN" b="0" i="0" dirty="0">
                <a:solidFill>
                  <a:schemeClr val="tx1"/>
                </a:solidFill>
                <a:effectLst/>
                <a:latin typeface="Times New Roman" panose="02020603050405020304" pitchFamily="18" charset="0"/>
                <a:cs typeface="Times New Roman" panose="02020603050405020304" pitchFamily="18" charset="0"/>
              </a:rPr>
              <a:t>                                                                                                                         </a:t>
            </a:r>
            <a:r>
              <a:rPr lang="en-IN" b="1" i="1" dirty="0">
                <a:solidFill>
                  <a:srgbClr val="FFFF00"/>
                </a:solidFill>
                <a:effectLst/>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SNAPSHOTS</a:t>
            </a:r>
            <a:endParaRPr lang="en-IN" b="1" i="1" dirty="0">
              <a:solidFill>
                <a:srgbClr val="FFFF00"/>
              </a:solidFill>
              <a:effectLst/>
              <a:latin typeface="Times New Roman" panose="02020603050405020304" pitchFamily="18" charset="0"/>
              <a:cs typeface="Times New Roman" panose="02020603050405020304" pitchFamily="18" charset="0"/>
            </a:endParaRPr>
          </a:p>
          <a:p>
            <a:endParaRPr lang="en-IN" dirty="0"/>
          </a:p>
        </p:txBody>
      </p:sp>
      <p:sp>
        <p:nvSpPr>
          <p:cNvPr id="6" name="Arrow: Chevron 5">
            <a:extLst>
              <a:ext uri="{FF2B5EF4-FFF2-40B4-BE49-F238E27FC236}">
                <a16:creationId xmlns:a16="http://schemas.microsoft.com/office/drawing/2014/main" id="{F12D2BB7-9670-4E48-A261-839C3E298A11}"/>
              </a:ext>
            </a:extLst>
          </p:cNvPr>
          <p:cNvSpPr/>
          <p:nvPr/>
        </p:nvSpPr>
        <p:spPr>
          <a:xfrm>
            <a:off x="7555233" y="4908088"/>
            <a:ext cx="559293" cy="24857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63894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2A48-B739-45EE-96C8-8402FECBC398}"/>
              </a:ext>
            </a:extLst>
          </p:cNvPr>
          <p:cNvSpPr>
            <a:spLocks noGrp="1"/>
          </p:cNvSpPr>
          <p:nvPr>
            <p:ph type="title"/>
          </p:nvPr>
        </p:nvSpPr>
        <p:spPr>
          <a:xfrm>
            <a:off x="1119998" y="365125"/>
            <a:ext cx="10233801" cy="1325563"/>
          </a:xfrm>
        </p:spPr>
        <p:txBody>
          <a:bodyPr>
            <a:normAutofit/>
          </a:bodyPr>
          <a:lstStyle/>
          <a:p>
            <a:pPr marL="685800" indent="-685800" algn="l">
              <a:buFont typeface="Wingdings" panose="05000000000000000000" pitchFamily="2" charset="2"/>
              <a:buChar char="Ø"/>
            </a:pPr>
            <a:r>
              <a:rPr lang="en-IN" sz="4000" b="1" i="0" dirty="0">
                <a:effectLst/>
                <a:latin typeface="Times New Roman" panose="02020603050405020304" pitchFamily="18" charset="0"/>
                <a:cs typeface="Times New Roman" panose="02020603050405020304" pitchFamily="18" charset="0"/>
              </a:rPr>
              <a:t>EXPLORATORY DATA ANALYSIS (EDA)</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2F9026-D370-4B4F-AFF1-9EB020F76BEF}"/>
              </a:ext>
            </a:extLst>
          </p:cNvPr>
          <p:cNvSpPr>
            <a:spLocks noGrp="1"/>
          </p:cNvSpPr>
          <p:nvPr>
            <p:ph idx="1"/>
          </p:nvPr>
        </p:nvSpPr>
        <p:spPr>
          <a:xfrm>
            <a:off x="919119" y="1581432"/>
            <a:ext cx="10353762" cy="3695136"/>
          </a:xfrm>
        </p:spPr>
        <p:txBody>
          <a:bodyPr>
            <a:normAutofit/>
          </a:bodyPr>
          <a:lstStyle/>
          <a:p>
            <a:pPr algn="l">
              <a:buFont typeface="Arial" panose="020B0604020202020204" pitchFamily="34" charset="0"/>
              <a:buChar char="•"/>
            </a:pPr>
            <a:r>
              <a:rPr lang="en-US" sz="3200" b="0" i="0" dirty="0">
                <a:solidFill>
                  <a:srgbClr val="FFFF00"/>
                </a:solidFill>
                <a:effectLst/>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Bar plot</a:t>
            </a:r>
            <a:r>
              <a:rPr lang="en-US" sz="3200" b="0" i="0" dirty="0">
                <a:solidFill>
                  <a:srgbClr val="FFFF00"/>
                </a:solidFill>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is a graphical representation of data using rectangular bars or columns. Bar plots are used to display categorical data and compare the values of different categories or groups. </a:t>
            </a:r>
            <a:endParaRPr lang="en-US" sz="3200"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0" i="0" dirty="0">
                <a:solidFill>
                  <a:srgbClr val="FFFF00"/>
                </a:solidFill>
                <a:effectLst/>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Heatmap</a:t>
            </a:r>
            <a:r>
              <a:rPr lang="en-US" sz="3200" b="0" i="0" dirty="0">
                <a:solidFill>
                  <a:srgbClr val="FFFF00"/>
                </a:solidFill>
                <a:effectLst/>
                <a:latin typeface="Times New Roman" panose="02020603050405020304" pitchFamily="18" charset="0"/>
                <a:cs typeface="Times New Roman" panose="02020603050405020304" pitchFamily="18" charset="0"/>
              </a:rPr>
              <a:t> </a:t>
            </a:r>
            <a:r>
              <a:rPr lang="en-US" b="0" i="0" dirty="0">
                <a:solidFill>
                  <a:srgbClr val="D1D5DB"/>
                </a:solidFill>
                <a:effectLst/>
                <a:latin typeface="Times New Roman" panose="02020603050405020304" pitchFamily="18" charset="0"/>
                <a:cs typeface="Times New Roman" panose="02020603050405020304" pitchFamily="18" charset="0"/>
              </a:rPr>
              <a:t>is a graphical representation of data where individual values are represented as colors. Heatmaps are particularly useful for visualizing and exploring the patterns and relationships within large and complex datasets.</a:t>
            </a:r>
            <a:endParaRPr lang="en-US" b="0" i="0" dirty="0">
              <a:solidFill>
                <a:srgbClr val="FFFF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b="0" i="0" dirty="0">
                <a:solidFill>
                  <a:srgbClr val="FFFF00"/>
                </a:solidFill>
                <a:effectLst/>
                <a:latin typeface="Times New Roman" panose="02020603050405020304" pitchFamily="18" charset="0"/>
                <a:cs typeface="Times New Roman" panose="02020603050405020304" pitchFamily="18" charset="0"/>
                <a:hlinkClick r:id="rId4" action="ppaction://hlinkfile">
                  <a:extLst>
                    <a:ext uri="{A12FA001-AC4F-418D-AE19-62706E023703}">
                      <ahyp:hlinkClr xmlns:ahyp="http://schemas.microsoft.com/office/drawing/2018/hyperlinkcolor" val="tx"/>
                    </a:ext>
                  </a:extLst>
                </a:hlinkClick>
              </a:rPr>
              <a:t>Correlation analysis</a:t>
            </a:r>
            <a:r>
              <a:rPr lang="en-US" sz="3200" b="0" i="0" dirty="0">
                <a:solidFill>
                  <a:srgbClr val="FFFF00"/>
                </a:solidFill>
                <a:effectLst/>
                <a:latin typeface="Times New Roman" panose="02020603050405020304" pitchFamily="18" charset="0"/>
                <a:cs typeface="Times New Roman" panose="02020603050405020304" pitchFamily="18" charset="0"/>
              </a:rPr>
              <a:t> </a:t>
            </a:r>
            <a:r>
              <a:rPr lang="en-US" sz="2000" b="0" i="0" dirty="0">
                <a:solidFill>
                  <a:srgbClr val="D1D5DB"/>
                </a:solidFill>
                <a:effectLst/>
                <a:latin typeface="Times New Roman" panose="02020603050405020304" pitchFamily="18" charset="0"/>
                <a:cs typeface="Times New Roman" panose="02020603050405020304" pitchFamily="18" charset="0"/>
              </a:rPr>
              <a:t>is a statistical method used to evaluate the strength and direction of the relationship between two or more variables. It measures the extent to which changes in one variable are associated with changes in another variable.</a:t>
            </a:r>
            <a:endParaRPr lang="en-US" sz="3200" b="0" i="0" dirty="0">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52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619</TotalTime>
  <Words>1282</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Calibri</vt:lpstr>
      <vt:lpstr>Calibri Light</vt:lpstr>
      <vt:lpstr>Söhne</vt:lpstr>
      <vt:lpstr>Times New Roman</vt:lpstr>
      <vt:lpstr>Wingdings</vt:lpstr>
      <vt:lpstr>Celestial</vt:lpstr>
      <vt:lpstr>PowerPoint Presentation</vt:lpstr>
      <vt:lpstr>TABLE OF CONTENTS</vt:lpstr>
      <vt:lpstr>ABSTRACT</vt:lpstr>
      <vt:lpstr>INTRODUCTION</vt:lpstr>
      <vt:lpstr>COMPANY PROFILE</vt:lpstr>
      <vt:lpstr>PROPOSED SYSTEM</vt:lpstr>
      <vt:lpstr>DATA COLLECTION </vt:lpstr>
      <vt:lpstr>DATA CLEANING</vt:lpstr>
      <vt:lpstr>EXPLORATORY DATA ANALYSIS (EDA)</vt:lpstr>
      <vt:lpstr>PREDICTIVE MODELS </vt:lpstr>
      <vt:lpstr>INTERPRETATION AND REPORTING</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APPLICATIONS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Nandini Bharadwaj</dc:creator>
  <cp:lastModifiedBy>viper2205@outlook.com</cp:lastModifiedBy>
  <cp:revision>37</cp:revision>
  <dcterms:created xsi:type="dcterms:W3CDTF">2022-11-10T10:40:41Z</dcterms:created>
  <dcterms:modified xsi:type="dcterms:W3CDTF">2023-09-28T14:09:22Z</dcterms:modified>
</cp:coreProperties>
</file>