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07869-0341-4606-9AC6-B069D5977F1A}" type="datetimeFigureOut">
              <a:rPr lang="en-IN" smtClean="0"/>
              <a:t>14-11-2024-Thu</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93FD6-12FE-467D-ABCE-62FDC855A513}" type="slidenum">
              <a:rPr lang="en-IN" smtClean="0"/>
              <a:t>‹#›</a:t>
            </a:fld>
            <a:endParaRPr lang="en-IN"/>
          </a:p>
        </p:txBody>
      </p:sp>
    </p:spTree>
    <p:extLst>
      <p:ext uri="{BB962C8B-B14F-4D97-AF65-F5344CB8AC3E}">
        <p14:creationId xmlns:p14="http://schemas.microsoft.com/office/powerpoint/2010/main" val="173442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7493FD6-12FE-467D-ABCE-62FDC855A513}" type="slidenum">
              <a:rPr lang="en-IN" smtClean="0"/>
              <a:t>3</a:t>
            </a:fld>
            <a:endParaRPr lang="en-IN"/>
          </a:p>
        </p:txBody>
      </p:sp>
    </p:spTree>
    <p:extLst>
      <p:ext uri="{BB962C8B-B14F-4D97-AF65-F5344CB8AC3E}">
        <p14:creationId xmlns:p14="http://schemas.microsoft.com/office/powerpoint/2010/main" val="1817529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3F11-7652-6458-D46A-897E4C33B8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E4AAF7-5E3E-50C1-46C5-5347C73FF5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9B20E8-E04D-D13C-67D8-171676EB5C40}"/>
              </a:ext>
            </a:extLst>
          </p:cNvPr>
          <p:cNvSpPr>
            <a:spLocks noGrp="1"/>
          </p:cNvSpPr>
          <p:nvPr>
            <p:ph type="dt" sz="half" idx="10"/>
          </p:nvPr>
        </p:nvSpPr>
        <p:spPr/>
        <p:txBody>
          <a:bodyPr/>
          <a:lstStyle/>
          <a:p>
            <a:fld id="{D059909B-2989-4C2C-8C9C-DE883D147675}" type="datetimeFigureOut">
              <a:rPr lang="en-IN" smtClean="0"/>
              <a:t>14-11-2024-Thu</a:t>
            </a:fld>
            <a:endParaRPr lang="en-IN"/>
          </a:p>
        </p:txBody>
      </p:sp>
      <p:sp>
        <p:nvSpPr>
          <p:cNvPr id="5" name="Footer Placeholder 4">
            <a:extLst>
              <a:ext uri="{FF2B5EF4-FFF2-40B4-BE49-F238E27FC236}">
                <a16:creationId xmlns:a16="http://schemas.microsoft.com/office/drawing/2014/main" id="{1843F90F-8885-1420-28C6-7CD5A2F2C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314FFA-28DE-59E8-4D5D-483E81048080}"/>
              </a:ext>
            </a:extLst>
          </p:cNvPr>
          <p:cNvSpPr>
            <a:spLocks noGrp="1"/>
          </p:cNvSpPr>
          <p:nvPr>
            <p:ph type="sldNum" sz="quarter" idx="12"/>
          </p:nvPr>
        </p:nvSpPr>
        <p:spPr/>
        <p:txBody>
          <a:bodyPr/>
          <a:lstStyle/>
          <a:p>
            <a:fld id="{AF672430-18A3-40E5-9D8D-477AA7BF4729}" type="slidenum">
              <a:rPr lang="en-IN" smtClean="0"/>
              <a:t>‹#›</a:t>
            </a:fld>
            <a:endParaRPr lang="en-IN"/>
          </a:p>
        </p:txBody>
      </p:sp>
    </p:spTree>
    <p:extLst>
      <p:ext uri="{BB962C8B-B14F-4D97-AF65-F5344CB8AC3E}">
        <p14:creationId xmlns:p14="http://schemas.microsoft.com/office/powerpoint/2010/main" val="94357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496A-DFD6-A898-F946-40B9521CF1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578153-680B-3C09-9021-A4B62308F2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86EB5B-73C3-BAAE-6EC2-9D1E4FF92D81}"/>
              </a:ext>
            </a:extLst>
          </p:cNvPr>
          <p:cNvSpPr>
            <a:spLocks noGrp="1"/>
          </p:cNvSpPr>
          <p:nvPr>
            <p:ph type="dt" sz="half" idx="10"/>
          </p:nvPr>
        </p:nvSpPr>
        <p:spPr/>
        <p:txBody>
          <a:bodyPr/>
          <a:lstStyle/>
          <a:p>
            <a:fld id="{D059909B-2989-4C2C-8C9C-DE883D147675}" type="datetimeFigureOut">
              <a:rPr lang="en-IN" smtClean="0"/>
              <a:t>14-11-2024-Thu</a:t>
            </a:fld>
            <a:endParaRPr lang="en-IN"/>
          </a:p>
        </p:txBody>
      </p:sp>
      <p:sp>
        <p:nvSpPr>
          <p:cNvPr id="5" name="Footer Placeholder 4">
            <a:extLst>
              <a:ext uri="{FF2B5EF4-FFF2-40B4-BE49-F238E27FC236}">
                <a16:creationId xmlns:a16="http://schemas.microsoft.com/office/drawing/2014/main" id="{CA727D1A-7C5D-1699-21C4-03A97E07DA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68F937-B5BA-970D-D39E-7FB4A3C0CE9F}"/>
              </a:ext>
            </a:extLst>
          </p:cNvPr>
          <p:cNvSpPr>
            <a:spLocks noGrp="1"/>
          </p:cNvSpPr>
          <p:nvPr>
            <p:ph type="sldNum" sz="quarter" idx="12"/>
          </p:nvPr>
        </p:nvSpPr>
        <p:spPr/>
        <p:txBody>
          <a:bodyPr/>
          <a:lstStyle/>
          <a:p>
            <a:fld id="{AF672430-18A3-40E5-9D8D-477AA7BF4729}" type="slidenum">
              <a:rPr lang="en-IN" smtClean="0"/>
              <a:t>‹#›</a:t>
            </a:fld>
            <a:endParaRPr lang="en-IN"/>
          </a:p>
        </p:txBody>
      </p:sp>
    </p:spTree>
    <p:extLst>
      <p:ext uri="{BB962C8B-B14F-4D97-AF65-F5344CB8AC3E}">
        <p14:creationId xmlns:p14="http://schemas.microsoft.com/office/powerpoint/2010/main" val="11472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FB1215-EFC3-B2E5-C098-27A78D6C82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45141C-CE87-2211-2447-7A485A57D2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6FA9AC-ADE4-B381-26DB-54AC5773A587}"/>
              </a:ext>
            </a:extLst>
          </p:cNvPr>
          <p:cNvSpPr>
            <a:spLocks noGrp="1"/>
          </p:cNvSpPr>
          <p:nvPr>
            <p:ph type="dt" sz="half" idx="10"/>
          </p:nvPr>
        </p:nvSpPr>
        <p:spPr/>
        <p:txBody>
          <a:bodyPr/>
          <a:lstStyle/>
          <a:p>
            <a:fld id="{D059909B-2989-4C2C-8C9C-DE883D147675}" type="datetimeFigureOut">
              <a:rPr lang="en-IN" smtClean="0"/>
              <a:t>14-11-2024-Thu</a:t>
            </a:fld>
            <a:endParaRPr lang="en-IN"/>
          </a:p>
        </p:txBody>
      </p:sp>
      <p:sp>
        <p:nvSpPr>
          <p:cNvPr id="5" name="Footer Placeholder 4">
            <a:extLst>
              <a:ext uri="{FF2B5EF4-FFF2-40B4-BE49-F238E27FC236}">
                <a16:creationId xmlns:a16="http://schemas.microsoft.com/office/drawing/2014/main" id="{510CC410-3B1B-AAE7-1B95-8EF6F31B12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F3999D-F23B-A932-2B78-46A2AC6349BF}"/>
              </a:ext>
            </a:extLst>
          </p:cNvPr>
          <p:cNvSpPr>
            <a:spLocks noGrp="1"/>
          </p:cNvSpPr>
          <p:nvPr>
            <p:ph type="sldNum" sz="quarter" idx="12"/>
          </p:nvPr>
        </p:nvSpPr>
        <p:spPr/>
        <p:txBody>
          <a:bodyPr/>
          <a:lstStyle/>
          <a:p>
            <a:fld id="{AF672430-18A3-40E5-9D8D-477AA7BF4729}" type="slidenum">
              <a:rPr lang="en-IN" smtClean="0"/>
              <a:t>‹#›</a:t>
            </a:fld>
            <a:endParaRPr lang="en-IN"/>
          </a:p>
        </p:txBody>
      </p:sp>
    </p:spTree>
    <p:extLst>
      <p:ext uri="{BB962C8B-B14F-4D97-AF65-F5344CB8AC3E}">
        <p14:creationId xmlns:p14="http://schemas.microsoft.com/office/powerpoint/2010/main" val="218418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B6A9-E4E1-55D2-03EF-D601A14F0B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BCCF5E-8739-2293-D09F-543A96647E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195979-54D6-97EE-28E8-F00F8248B5B5}"/>
              </a:ext>
            </a:extLst>
          </p:cNvPr>
          <p:cNvSpPr>
            <a:spLocks noGrp="1"/>
          </p:cNvSpPr>
          <p:nvPr>
            <p:ph type="dt" sz="half" idx="10"/>
          </p:nvPr>
        </p:nvSpPr>
        <p:spPr/>
        <p:txBody>
          <a:bodyPr/>
          <a:lstStyle/>
          <a:p>
            <a:fld id="{D059909B-2989-4C2C-8C9C-DE883D147675}" type="datetimeFigureOut">
              <a:rPr lang="en-IN" smtClean="0"/>
              <a:t>14-11-2024-Thu</a:t>
            </a:fld>
            <a:endParaRPr lang="en-IN"/>
          </a:p>
        </p:txBody>
      </p:sp>
      <p:sp>
        <p:nvSpPr>
          <p:cNvPr id="5" name="Footer Placeholder 4">
            <a:extLst>
              <a:ext uri="{FF2B5EF4-FFF2-40B4-BE49-F238E27FC236}">
                <a16:creationId xmlns:a16="http://schemas.microsoft.com/office/drawing/2014/main" id="{DC2B5BA2-7C44-85C9-0D52-29AB515AA6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E9B2C-0C1C-F76B-1A0E-66B0806EDAC7}"/>
              </a:ext>
            </a:extLst>
          </p:cNvPr>
          <p:cNvSpPr>
            <a:spLocks noGrp="1"/>
          </p:cNvSpPr>
          <p:nvPr>
            <p:ph type="sldNum" sz="quarter" idx="12"/>
          </p:nvPr>
        </p:nvSpPr>
        <p:spPr/>
        <p:txBody>
          <a:bodyPr/>
          <a:lstStyle/>
          <a:p>
            <a:fld id="{AF672430-18A3-40E5-9D8D-477AA7BF4729}" type="slidenum">
              <a:rPr lang="en-IN" smtClean="0"/>
              <a:t>‹#›</a:t>
            </a:fld>
            <a:endParaRPr lang="en-IN"/>
          </a:p>
        </p:txBody>
      </p:sp>
    </p:spTree>
    <p:extLst>
      <p:ext uri="{BB962C8B-B14F-4D97-AF65-F5344CB8AC3E}">
        <p14:creationId xmlns:p14="http://schemas.microsoft.com/office/powerpoint/2010/main" val="1535167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2AE9-3FBB-D93B-5A5F-8C663175E4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5479F0-5B73-9E89-92C1-3F055F803D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F6DEF-2760-9E4D-4D57-1DEC966EC732}"/>
              </a:ext>
            </a:extLst>
          </p:cNvPr>
          <p:cNvSpPr>
            <a:spLocks noGrp="1"/>
          </p:cNvSpPr>
          <p:nvPr>
            <p:ph type="dt" sz="half" idx="10"/>
          </p:nvPr>
        </p:nvSpPr>
        <p:spPr/>
        <p:txBody>
          <a:bodyPr/>
          <a:lstStyle/>
          <a:p>
            <a:fld id="{D059909B-2989-4C2C-8C9C-DE883D147675}" type="datetimeFigureOut">
              <a:rPr lang="en-IN" smtClean="0"/>
              <a:t>14-11-2024-Thu</a:t>
            </a:fld>
            <a:endParaRPr lang="en-IN"/>
          </a:p>
        </p:txBody>
      </p:sp>
      <p:sp>
        <p:nvSpPr>
          <p:cNvPr id="5" name="Footer Placeholder 4">
            <a:extLst>
              <a:ext uri="{FF2B5EF4-FFF2-40B4-BE49-F238E27FC236}">
                <a16:creationId xmlns:a16="http://schemas.microsoft.com/office/drawing/2014/main" id="{E3AC24A9-1FB7-B5CD-0763-D52E446423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C0C400-7D6A-699A-FA38-6CB59DACB18F}"/>
              </a:ext>
            </a:extLst>
          </p:cNvPr>
          <p:cNvSpPr>
            <a:spLocks noGrp="1"/>
          </p:cNvSpPr>
          <p:nvPr>
            <p:ph type="sldNum" sz="quarter" idx="12"/>
          </p:nvPr>
        </p:nvSpPr>
        <p:spPr/>
        <p:txBody>
          <a:bodyPr/>
          <a:lstStyle/>
          <a:p>
            <a:fld id="{AF672430-18A3-40E5-9D8D-477AA7BF4729}" type="slidenum">
              <a:rPr lang="en-IN" smtClean="0"/>
              <a:t>‹#›</a:t>
            </a:fld>
            <a:endParaRPr lang="en-IN"/>
          </a:p>
        </p:txBody>
      </p:sp>
    </p:spTree>
    <p:extLst>
      <p:ext uri="{BB962C8B-B14F-4D97-AF65-F5344CB8AC3E}">
        <p14:creationId xmlns:p14="http://schemas.microsoft.com/office/powerpoint/2010/main" val="172243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E800-4310-B22F-B89F-7536616EDB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2E820A-0E2A-45AE-BF1F-5BE2AD02BE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795130-B227-FE44-C9F9-FAF9C2714F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1E44AB-4C70-D674-9085-60A8ED020383}"/>
              </a:ext>
            </a:extLst>
          </p:cNvPr>
          <p:cNvSpPr>
            <a:spLocks noGrp="1"/>
          </p:cNvSpPr>
          <p:nvPr>
            <p:ph type="dt" sz="half" idx="10"/>
          </p:nvPr>
        </p:nvSpPr>
        <p:spPr/>
        <p:txBody>
          <a:bodyPr/>
          <a:lstStyle/>
          <a:p>
            <a:fld id="{D059909B-2989-4C2C-8C9C-DE883D147675}" type="datetimeFigureOut">
              <a:rPr lang="en-IN" smtClean="0"/>
              <a:t>14-11-2024-Thu</a:t>
            </a:fld>
            <a:endParaRPr lang="en-IN"/>
          </a:p>
        </p:txBody>
      </p:sp>
      <p:sp>
        <p:nvSpPr>
          <p:cNvPr id="6" name="Footer Placeholder 5">
            <a:extLst>
              <a:ext uri="{FF2B5EF4-FFF2-40B4-BE49-F238E27FC236}">
                <a16:creationId xmlns:a16="http://schemas.microsoft.com/office/drawing/2014/main" id="{E41C2792-EB4C-229E-D492-DB2A9877E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00567F-55A1-1C1E-E6E9-4867DCCCB2DE}"/>
              </a:ext>
            </a:extLst>
          </p:cNvPr>
          <p:cNvSpPr>
            <a:spLocks noGrp="1"/>
          </p:cNvSpPr>
          <p:nvPr>
            <p:ph type="sldNum" sz="quarter" idx="12"/>
          </p:nvPr>
        </p:nvSpPr>
        <p:spPr/>
        <p:txBody>
          <a:bodyPr/>
          <a:lstStyle/>
          <a:p>
            <a:fld id="{AF672430-18A3-40E5-9D8D-477AA7BF4729}" type="slidenum">
              <a:rPr lang="en-IN" smtClean="0"/>
              <a:t>‹#›</a:t>
            </a:fld>
            <a:endParaRPr lang="en-IN"/>
          </a:p>
        </p:txBody>
      </p:sp>
    </p:spTree>
    <p:extLst>
      <p:ext uri="{BB962C8B-B14F-4D97-AF65-F5344CB8AC3E}">
        <p14:creationId xmlns:p14="http://schemas.microsoft.com/office/powerpoint/2010/main" val="302049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3E1C5-4924-F11E-E184-54CC69F60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EA201C-3EF5-5A13-67F1-FD47A73D4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8BF3E-FCB7-49E5-9B55-1DABB886FF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68CA62-C86F-8300-AC62-31FCD7CD2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1E429E-5B3C-1839-FAB6-9868ABB918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61384B-0B2A-4B81-726C-947A8FE3E311}"/>
              </a:ext>
            </a:extLst>
          </p:cNvPr>
          <p:cNvSpPr>
            <a:spLocks noGrp="1"/>
          </p:cNvSpPr>
          <p:nvPr>
            <p:ph type="dt" sz="half" idx="10"/>
          </p:nvPr>
        </p:nvSpPr>
        <p:spPr/>
        <p:txBody>
          <a:bodyPr/>
          <a:lstStyle/>
          <a:p>
            <a:fld id="{D059909B-2989-4C2C-8C9C-DE883D147675}" type="datetimeFigureOut">
              <a:rPr lang="en-IN" smtClean="0"/>
              <a:t>14-11-2024-Thu</a:t>
            </a:fld>
            <a:endParaRPr lang="en-IN"/>
          </a:p>
        </p:txBody>
      </p:sp>
      <p:sp>
        <p:nvSpPr>
          <p:cNvPr id="8" name="Footer Placeholder 7">
            <a:extLst>
              <a:ext uri="{FF2B5EF4-FFF2-40B4-BE49-F238E27FC236}">
                <a16:creationId xmlns:a16="http://schemas.microsoft.com/office/drawing/2014/main" id="{36808E2E-C482-30A8-7139-6347B5D962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AA7CBC-318A-D1D0-48AA-2F0BABC2929D}"/>
              </a:ext>
            </a:extLst>
          </p:cNvPr>
          <p:cNvSpPr>
            <a:spLocks noGrp="1"/>
          </p:cNvSpPr>
          <p:nvPr>
            <p:ph type="sldNum" sz="quarter" idx="12"/>
          </p:nvPr>
        </p:nvSpPr>
        <p:spPr/>
        <p:txBody>
          <a:bodyPr/>
          <a:lstStyle/>
          <a:p>
            <a:fld id="{AF672430-18A3-40E5-9D8D-477AA7BF4729}" type="slidenum">
              <a:rPr lang="en-IN" smtClean="0"/>
              <a:t>‹#›</a:t>
            </a:fld>
            <a:endParaRPr lang="en-IN"/>
          </a:p>
        </p:txBody>
      </p:sp>
    </p:spTree>
    <p:extLst>
      <p:ext uri="{BB962C8B-B14F-4D97-AF65-F5344CB8AC3E}">
        <p14:creationId xmlns:p14="http://schemas.microsoft.com/office/powerpoint/2010/main" val="331207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462E-E421-B232-2DFB-5BCEBF8485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980B72-C11A-74A7-896F-7F19713730B6}"/>
              </a:ext>
            </a:extLst>
          </p:cNvPr>
          <p:cNvSpPr>
            <a:spLocks noGrp="1"/>
          </p:cNvSpPr>
          <p:nvPr>
            <p:ph type="dt" sz="half" idx="10"/>
          </p:nvPr>
        </p:nvSpPr>
        <p:spPr/>
        <p:txBody>
          <a:bodyPr/>
          <a:lstStyle/>
          <a:p>
            <a:fld id="{D059909B-2989-4C2C-8C9C-DE883D147675}" type="datetimeFigureOut">
              <a:rPr lang="en-IN" smtClean="0"/>
              <a:t>14-11-2024-Thu</a:t>
            </a:fld>
            <a:endParaRPr lang="en-IN"/>
          </a:p>
        </p:txBody>
      </p:sp>
      <p:sp>
        <p:nvSpPr>
          <p:cNvPr id="4" name="Footer Placeholder 3">
            <a:extLst>
              <a:ext uri="{FF2B5EF4-FFF2-40B4-BE49-F238E27FC236}">
                <a16:creationId xmlns:a16="http://schemas.microsoft.com/office/drawing/2014/main" id="{F678C2AA-2786-5D63-11DA-E7E5F57713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6F36E6-AC1E-99D6-8C4B-2995918857F5}"/>
              </a:ext>
            </a:extLst>
          </p:cNvPr>
          <p:cNvSpPr>
            <a:spLocks noGrp="1"/>
          </p:cNvSpPr>
          <p:nvPr>
            <p:ph type="sldNum" sz="quarter" idx="12"/>
          </p:nvPr>
        </p:nvSpPr>
        <p:spPr/>
        <p:txBody>
          <a:bodyPr/>
          <a:lstStyle/>
          <a:p>
            <a:fld id="{AF672430-18A3-40E5-9D8D-477AA7BF4729}" type="slidenum">
              <a:rPr lang="en-IN" smtClean="0"/>
              <a:t>‹#›</a:t>
            </a:fld>
            <a:endParaRPr lang="en-IN"/>
          </a:p>
        </p:txBody>
      </p:sp>
    </p:spTree>
    <p:extLst>
      <p:ext uri="{BB962C8B-B14F-4D97-AF65-F5344CB8AC3E}">
        <p14:creationId xmlns:p14="http://schemas.microsoft.com/office/powerpoint/2010/main" val="734049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0B39C-1FA9-3E03-6C90-21D7DB2F0368}"/>
              </a:ext>
            </a:extLst>
          </p:cNvPr>
          <p:cNvSpPr>
            <a:spLocks noGrp="1"/>
          </p:cNvSpPr>
          <p:nvPr>
            <p:ph type="dt" sz="half" idx="10"/>
          </p:nvPr>
        </p:nvSpPr>
        <p:spPr/>
        <p:txBody>
          <a:bodyPr/>
          <a:lstStyle/>
          <a:p>
            <a:fld id="{D059909B-2989-4C2C-8C9C-DE883D147675}" type="datetimeFigureOut">
              <a:rPr lang="en-IN" smtClean="0"/>
              <a:t>14-11-2024-Thu</a:t>
            </a:fld>
            <a:endParaRPr lang="en-IN"/>
          </a:p>
        </p:txBody>
      </p:sp>
      <p:sp>
        <p:nvSpPr>
          <p:cNvPr id="3" name="Footer Placeholder 2">
            <a:extLst>
              <a:ext uri="{FF2B5EF4-FFF2-40B4-BE49-F238E27FC236}">
                <a16:creationId xmlns:a16="http://schemas.microsoft.com/office/drawing/2014/main" id="{FDDEB9DB-5E27-BDC4-F622-31AC08B0BA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0BBCD9-2E92-B5E5-2925-3AD2E3330D15}"/>
              </a:ext>
            </a:extLst>
          </p:cNvPr>
          <p:cNvSpPr>
            <a:spLocks noGrp="1"/>
          </p:cNvSpPr>
          <p:nvPr>
            <p:ph type="sldNum" sz="quarter" idx="12"/>
          </p:nvPr>
        </p:nvSpPr>
        <p:spPr/>
        <p:txBody>
          <a:bodyPr/>
          <a:lstStyle/>
          <a:p>
            <a:fld id="{AF672430-18A3-40E5-9D8D-477AA7BF4729}" type="slidenum">
              <a:rPr lang="en-IN" smtClean="0"/>
              <a:t>‹#›</a:t>
            </a:fld>
            <a:endParaRPr lang="en-IN"/>
          </a:p>
        </p:txBody>
      </p:sp>
    </p:spTree>
    <p:extLst>
      <p:ext uri="{BB962C8B-B14F-4D97-AF65-F5344CB8AC3E}">
        <p14:creationId xmlns:p14="http://schemas.microsoft.com/office/powerpoint/2010/main" val="241943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1FC3-A1A5-DE88-3FAD-4116043D2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2F24CA-F934-7D8C-5343-C4FBC0CCC5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81E783-EAA0-81FF-73E8-63A5A01D8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72A63-DB3C-A8C3-9DC4-4703405998F9}"/>
              </a:ext>
            </a:extLst>
          </p:cNvPr>
          <p:cNvSpPr>
            <a:spLocks noGrp="1"/>
          </p:cNvSpPr>
          <p:nvPr>
            <p:ph type="dt" sz="half" idx="10"/>
          </p:nvPr>
        </p:nvSpPr>
        <p:spPr/>
        <p:txBody>
          <a:bodyPr/>
          <a:lstStyle/>
          <a:p>
            <a:fld id="{D059909B-2989-4C2C-8C9C-DE883D147675}" type="datetimeFigureOut">
              <a:rPr lang="en-IN" smtClean="0"/>
              <a:t>14-11-2024-Thu</a:t>
            </a:fld>
            <a:endParaRPr lang="en-IN"/>
          </a:p>
        </p:txBody>
      </p:sp>
      <p:sp>
        <p:nvSpPr>
          <p:cNvPr id="6" name="Footer Placeholder 5">
            <a:extLst>
              <a:ext uri="{FF2B5EF4-FFF2-40B4-BE49-F238E27FC236}">
                <a16:creationId xmlns:a16="http://schemas.microsoft.com/office/drawing/2014/main" id="{CD4A2F4A-302A-F141-ED33-BC96E34AAE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040391-2AD0-579D-1D87-80AEE4546280}"/>
              </a:ext>
            </a:extLst>
          </p:cNvPr>
          <p:cNvSpPr>
            <a:spLocks noGrp="1"/>
          </p:cNvSpPr>
          <p:nvPr>
            <p:ph type="sldNum" sz="quarter" idx="12"/>
          </p:nvPr>
        </p:nvSpPr>
        <p:spPr/>
        <p:txBody>
          <a:bodyPr/>
          <a:lstStyle/>
          <a:p>
            <a:fld id="{AF672430-18A3-40E5-9D8D-477AA7BF4729}" type="slidenum">
              <a:rPr lang="en-IN" smtClean="0"/>
              <a:t>‹#›</a:t>
            </a:fld>
            <a:endParaRPr lang="en-IN"/>
          </a:p>
        </p:txBody>
      </p:sp>
    </p:spTree>
    <p:extLst>
      <p:ext uri="{BB962C8B-B14F-4D97-AF65-F5344CB8AC3E}">
        <p14:creationId xmlns:p14="http://schemas.microsoft.com/office/powerpoint/2010/main" val="3656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E8173-6A89-9907-B380-9E1CD0438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2A0858-7D78-99B6-A444-6D53FE1D6A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BD584D-35BE-5BF0-1990-C87E00A49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08DCA6-9FF5-9A5B-7CC0-2B9453E1E121}"/>
              </a:ext>
            </a:extLst>
          </p:cNvPr>
          <p:cNvSpPr>
            <a:spLocks noGrp="1"/>
          </p:cNvSpPr>
          <p:nvPr>
            <p:ph type="dt" sz="half" idx="10"/>
          </p:nvPr>
        </p:nvSpPr>
        <p:spPr/>
        <p:txBody>
          <a:bodyPr/>
          <a:lstStyle/>
          <a:p>
            <a:fld id="{D059909B-2989-4C2C-8C9C-DE883D147675}" type="datetimeFigureOut">
              <a:rPr lang="en-IN" smtClean="0"/>
              <a:t>14-11-2024-Thu</a:t>
            </a:fld>
            <a:endParaRPr lang="en-IN"/>
          </a:p>
        </p:txBody>
      </p:sp>
      <p:sp>
        <p:nvSpPr>
          <p:cNvPr id="6" name="Footer Placeholder 5">
            <a:extLst>
              <a:ext uri="{FF2B5EF4-FFF2-40B4-BE49-F238E27FC236}">
                <a16:creationId xmlns:a16="http://schemas.microsoft.com/office/drawing/2014/main" id="{FFB677B5-98C5-0863-CB41-E098EA555D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8770C9-7639-4F21-CAD4-35FF3BCD54E1}"/>
              </a:ext>
            </a:extLst>
          </p:cNvPr>
          <p:cNvSpPr>
            <a:spLocks noGrp="1"/>
          </p:cNvSpPr>
          <p:nvPr>
            <p:ph type="sldNum" sz="quarter" idx="12"/>
          </p:nvPr>
        </p:nvSpPr>
        <p:spPr/>
        <p:txBody>
          <a:bodyPr/>
          <a:lstStyle/>
          <a:p>
            <a:fld id="{AF672430-18A3-40E5-9D8D-477AA7BF4729}" type="slidenum">
              <a:rPr lang="en-IN" smtClean="0"/>
              <a:t>‹#›</a:t>
            </a:fld>
            <a:endParaRPr lang="en-IN"/>
          </a:p>
        </p:txBody>
      </p:sp>
    </p:spTree>
    <p:extLst>
      <p:ext uri="{BB962C8B-B14F-4D97-AF65-F5344CB8AC3E}">
        <p14:creationId xmlns:p14="http://schemas.microsoft.com/office/powerpoint/2010/main" val="18831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ED84E-3859-0465-BEB8-24CC05BC9A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AC4E6E-7461-DD70-3B1F-9763A3386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59F0FB-3088-0D2A-4FEE-87115418A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9909B-2989-4C2C-8C9C-DE883D147675}" type="datetimeFigureOut">
              <a:rPr lang="en-IN" smtClean="0"/>
              <a:t>14-11-2024-Thu</a:t>
            </a:fld>
            <a:endParaRPr lang="en-IN"/>
          </a:p>
        </p:txBody>
      </p:sp>
      <p:sp>
        <p:nvSpPr>
          <p:cNvPr id="5" name="Footer Placeholder 4">
            <a:extLst>
              <a:ext uri="{FF2B5EF4-FFF2-40B4-BE49-F238E27FC236}">
                <a16:creationId xmlns:a16="http://schemas.microsoft.com/office/drawing/2014/main" id="{D99B891A-F84F-6739-F975-85607F7229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96026D-2437-1667-C8F3-ABFCAF64AF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72430-18A3-40E5-9D8D-477AA7BF4729}" type="slidenum">
              <a:rPr lang="en-IN" smtClean="0"/>
              <a:t>‹#›</a:t>
            </a:fld>
            <a:endParaRPr lang="en-IN"/>
          </a:p>
        </p:txBody>
      </p:sp>
    </p:spTree>
    <p:extLst>
      <p:ext uri="{BB962C8B-B14F-4D97-AF65-F5344CB8AC3E}">
        <p14:creationId xmlns:p14="http://schemas.microsoft.com/office/powerpoint/2010/main" val="3106241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92D18E8-B8D2-74C7-07A1-AD59920994C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 Box 2">
            <a:extLst>
              <a:ext uri="{FF2B5EF4-FFF2-40B4-BE49-F238E27FC236}">
                <a16:creationId xmlns:a16="http://schemas.microsoft.com/office/drawing/2014/main" id="{C7D5D7C3-60BF-EDEE-19D7-83F83498F102}"/>
              </a:ext>
            </a:extLst>
          </p:cNvPr>
          <p:cNvSpPr txBox="1">
            <a:spLocks noChangeArrowheads="1"/>
          </p:cNvSpPr>
          <p:nvPr/>
        </p:nvSpPr>
        <p:spPr bwMode="auto">
          <a:xfrm>
            <a:off x="8323118" y="5847378"/>
            <a:ext cx="3595255" cy="6778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 Praveen Kumar N</a:t>
            </a:r>
            <a:endParaRPr kumimoji="0" lang="en-US" altLang="en-US" sz="2000" b="0" i="0" u="none" strike="noStrike" cap="none" normalizeH="0" baseline="0" dirty="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ROLE: Data Science Trainee</a:t>
            </a:r>
            <a:endParaRPr kumimoji="0" lang="en-US" altLang="en-US" sz="2000" b="0" i="0" u="none" strike="noStrike" cap="none" normalizeH="0" baseline="0" dirty="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F190642C-9F4A-1451-5589-FDE500F355EA}"/>
              </a:ext>
            </a:extLst>
          </p:cNvPr>
          <p:cNvSpPr/>
          <p:nvPr/>
        </p:nvSpPr>
        <p:spPr>
          <a:xfrm>
            <a:off x="1067572" y="2136338"/>
            <a:ext cx="10056856" cy="1938992"/>
          </a:xfrm>
          <a:prstGeom prst="rect">
            <a:avLst/>
          </a:prstGeom>
          <a:noFill/>
        </p:spPr>
        <p:txBody>
          <a:bodyPr wrap="non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i="0" u="none" strike="noStrike" normalizeH="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Waste Collection Data of India And Tamil Nadu</a:t>
            </a:r>
            <a:endParaRPr kumimoji="0" lang="en-US" altLang="en-US" sz="4000" i="0" u="none" strike="noStrike" normalizeH="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i="0" u="none" strike="noStrike" normalizeH="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In</a:t>
            </a:r>
            <a:endParaRPr kumimoji="0" lang="en-US" altLang="en-US" sz="4000" i="0" u="none" strike="noStrike" normalizeH="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i="0" u="none" strike="noStrike" normalizeH="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2023</a:t>
            </a:r>
            <a:endPar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25292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A3A45-8152-189B-AEBE-A27A56B4E03D}"/>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EDCDC5E3-A0E7-9306-7E19-27BFF71D588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Box 2">
            <a:extLst>
              <a:ext uri="{FF2B5EF4-FFF2-40B4-BE49-F238E27FC236}">
                <a16:creationId xmlns:a16="http://schemas.microsoft.com/office/drawing/2014/main" id="{3FC08225-FFFA-F13B-AA92-19703AB339A0}"/>
              </a:ext>
            </a:extLst>
          </p:cNvPr>
          <p:cNvSpPr txBox="1"/>
          <p:nvPr/>
        </p:nvSpPr>
        <p:spPr>
          <a:xfrm>
            <a:off x="459798" y="694138"/>
            <a:ext cx="5120120" cy="1024511"/>
          </a:xfrm>
          <a:prstGeom prst="rect">
            <a:avLst/>
          </a:prstGeom>
          <a:noFill/>
        </p:spPr>
        <p:txBody>
          <a:bodyPr wrap="square">
            <a:spAutoFit/>
          </a:bodyPr>
          <a:lstStyle/>
          <a:p>
            <a:pP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Indian State </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1) Efficiency of Collection of Waste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5C66387-8620-CDBF-4E5D-7BD937E020F6}"/>
              </a:ext>
            </a:extLst>
          </p:cNvPr>
          <p:cNvPicPr>
            <a:picLocks noChangeAspect="1"/>
          </p:cNvPicPr>
          <p:nvPr/>
        </p:nvPicPr>
        <p:blipFill>
          <a:blip r:embed="rId2"/>
          <a:stretch>
            <a:fillRect/>
          </a:stretch>
        </p:blipFill>
        <p:spPr>
          <a:xfrm>
            <a:off x="574271" y="1904307"/>
            <a:ext cx="4663440" cy="3672840"/>
          </a:xfrm>
          <a:prstGeom prst="rect">
            <a:avLst/>
          </a:prstGeom>
        </p:spPr>
      </p:pic>
      <p:sp>
        <p:nvSpPr>
          <p:cNvPr id="8" name="TextBox 7">
            <a:extLst>
              <a:ext uri="{FF2B5EF4-FFF2-40B4-BE49-F238E27FC236}">
                <a16:creationId xmlns:a16="http://schemas.microsoft.com/office/drawing/2014/main" id="{B5046744-CBE6-B82B-CEBC-528577045F50}"/>
              </a:ext>
            </a:extLst>
          </p:cNvPr>
          <p:cNvSpPr txBox="1"/>
          <p:nvPr/>
        </p:nvSpPr>
        <p:spPr>
          <a:xfrm>
            <a:off x="6096000" y="1080654"/>
            <a:ext cx="5375564" cy="4247317"/>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In India, the efficiency of waste collection varies significantly across states, with Delhi leading in high efficiency and North Eastern states showing comparatively lower performance.</a:t>
            </a: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Delhi's efficient waste management practices likely result from robust infrastructure, organized systems, and strict regulatory enforcement.</a:t>
            </a:r>
            <a:endParaRPr lang="en-IN" dirty="0">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Metropolitan cities generally have better waste collection and disposal due to larger budgets, higher population density, and more advanced waste management programs.</a:t>
            </a: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Conversely, the North Eastern states, often with challenging geography, lower population density, and limited access to resources, face difficulties in maintaining consistent waste collection services.</a:t>
            </a:r>
            <a:endParaRPr lang="en-IN" dirty="0"/>
          </a:p>
        </p:txBody>
      </p:sp>
    </p:spTree>
    <p:extLst>
      <p:ext uri="{BB962C8B-B14F-4D97-AF65-F5344CB8AC3E}">
        <p14:creationId xmlns:p14="http://schemas.microsoft.com/office/powerpoint/2010/main" val="347915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01D7-1601-3BE9-EB9A-238837B347F6}"/>
              </a:ext>
            </a:extLst>
          </p:cNvPr>
          <p:cNvSpPr>
            <a:spLocks noGrp="1"/>
          </p:cNvSpPr>
          <p:nvPr>
            <p:ph type="title"/>
          </p:nvPr>
        </p:nvSpPr>
        <p:spPr>
          <a:xfrm>
            <a:off x="786246" y="679489"/>
            <a:ext cx="6196445" cy="847975"/>
          </a:xfrm>
        </p:spPr>
        <p:txBody>
          <a:bodyPr>
            <a:normAutofit fontScale="90000"/>
          </a:bodyPr>
          <a:lstStyle/>
          <a:p>
            <a:r>
              <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rPr>
              <a:t>2) Estimation of daily waste in Each State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EB1756AF-A50E-1DBA-1680-C8651D6740AE}"/>
              </a:ext>
            </a:extLst>
          </p:cNvPr>
          <p:cNvPicPr>
            <a:picLocks noGrp="1" noChangeAspect="1"/>
          </p:cNvPicPr>
          <p:nvPr>
            <p:ph idx="1"/>
          </p:nvPr>
        </p:nvPicPr>
        <p:blipFill>
          <a:blip r:embed="rId3"/>
          <a:stretch>
            <a:fillRect/>
          </a:stretch>
        </p:blipFill>
        <p:spPr>
          <a:xfrm>
            <a:off x="921327" y="1443288"/>
            <a:ext cx="4045528" cy="4201612"/>
          </a:xfrm>
          <a:prstGeom prst="rect">
            <a:avLst/>
          </a:prstGeom>
        </p:spPr>
      </p:pic>
      <p:sp>
        <p:nvSpPr>
          <p:cNvPr id="5" name="TextBox 4">
            <a:extLst>
              <a:ext uri="{FF2B5EF4-FFF2-40B4-BE49-F238E27FC236}">
                <a16:creationId xmlns:a16="http://schemas.microsoft.com/office/drawing/2014/main" id="{0221EBD2-8E92-1815-EFB2-FE640F2F197E}"/>
              </a:ext>
            </a:extLst>
          </p:cNvPr>
          <p:cNvSpPr txBox="1"/>
          <p:nvPr/>
        </p:nvSpPr>
        <p:spPr>
          <a:xfrm>
            <a:off x="5309755" y="1527464"/>
            <a:ext cx="6483927" cy="4247317"/>
          </a:xfrm>
          <a:prstGeom prst="rect">
            <a:avLst/>
          </a:prstGeom>
          <a:noFill/>
        </p:spPr>
        <p:txBody>
          <a:bodyPr wrap="square" rtlCol="0">
            <a:spAutoFit/>
          </a:bodyPr>
          <a:lstStyle/>
          <a:p>
            <a:pPr marL="285750" indent="-285750" algn="jus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India, Delhi leads with the highest daily waste collection, attributed to its large urban population, well-established waste management systems, and efficient collection processes. </a:t>
            </a:r>
          </a:p>
          <a:p>
            <a:pPr marL="285750" indent="-285750" algn="jus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city's organized infrastructure and high waste generation due to dense population drive significant daily collection volumes. In contrast, Uttarakhand records the lowest daily waste collection. </a:t>
            </a:r>
          </a:p>
          <a:p>
            <a:pPr marL="285750" indent="-285750" algn="jus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is likely due to its smaller population, widespread rural areas, and challenging terrain, which limit the ease and frequency of collection. Additionally, Uttarakhand's relatively lower waste generation per capita reduces the overall collection volume. </a:t>
            </a:r>
          </a:p>
          <a:p>
            <a:pPr marL="285750" indent="-285750" algn="jus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contrast between Delhi and Uttarakhand emphasizes how urban density, infrastructure, and geographic factors influence waste collection efficiency and highlights the need for adaptable approaches to waste management across diverse regions in India.</a:t>
            </a:r>
          </a:p>
          <a:p>
            <a:endParaRPr lang="en-IN" dirty="0"/>
          </a:p>
        </p:txBody>
      </p:sp>
    </p:spTree>
    <p:extLst>
      <p:ext uri="{BB962C8B-B14F-4D97-AF65-F5344CB8AC3E}">
        <p14:creationId xmlns:p14="http://schemas.microsoft.com/office/powerpoint/2010/main" val="532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FC8E-353A-5120-BA7E-99489CBE6D98}"/>
              </a:ext>
            </a:extLst>
          </p:cNvPr>
          <p:cNvSpPr>
            <a:spLocks noGrp="1"/>
          </p:cNvSpPr>
          <p:nvPr>
            <p:ph type="title"/>
          </p:nvPr>
        </p:nvSpPr>
        <p:spPr>
          <a:xfrm>
            <a:off x="838200" y="365126"/>
            <a:ext cx="5687291" cy="840220"/>
          </a:xfrm>
        </p:spPr>
        <p:txBody>
          <a:bodyPr>
            <a:normAutofit/>
          </a:bodyPr>
          <a:lstStyle/>
          <a:p>
            <a:r>
              <a:rPr lang="en-IN" sz="2400" b="1" dirty="0">
                <a:effectLst/>
                <a:latin typeface="Times New Roman" panose="02020603050405020304" pitchFamily="18" charset="0"/>
                <a:ea typeface="Calibri" panose="020F0502020204030204" pitchFamily="34" charset="0"/>
              </a:rPr>
              <a:t>3) Major Cities That Contributes Waste</a:t>
            </a:r>
            <a:endParaRPr lang="en-IN" sz="2400" dirty="0"/>
          </a:p>
        </p:txBody>
      </p:sp>
      <p:pic>
        <p:nvPicPr>
          <p:cNvPr id="4" name="Content Placeholder 3">
            <a:extLst>
              <a:ext uri="{FF2B5EF4-FFF2-40B4-BE49-F238E27FC236}">
                <a16:creationId xmlns:a16="http://schemas.microsoft.com/office/drawing/2014/main" id="{FC1B898F-3FBC-62F8-1932-8A0E48B39335}"/>
              </a:ext>
            </a:extLst>
          </p:cNvPr>
          <p:cNvPicPr>
            <a:picLocks noGrp="1" noChangeAspect="1"/>
          </p:cNvPicPr>
          <p:nvPr>
            <p:ph idx="1"/>
          </p:nvPr>
        </p:nvPicPr>
        <p:blipFill>
          <a:blip r:embed="rId2"/>
          <a:stretch>
            <a:fillRect/>
          </a:stretch>
        </p:blipFill>
        <p:spPr>
          <a:xfrm>
            <a:off x="838200" y="1350818"/>
            <a:ext cx="4907973" cy="4711385"/>
          </a:xfrm>
          <a:prstGeom prst="rect">
            <a:avLst/>
          </a:prstGeom>
        </p:spPr>
      </p:pic>
      <p:sp>
        <p:nvSpPr>
          <p:cNvPr id="5" name="TextBox 4">
            <a:extLst>
              <a:ext uri="{FF2B5EF4-FFF2-40B4-BE49-F238E27FC236}">
                <a16:creationId xmlns:a16="http://schemas.microsoft.com/office/drawing/2014/main" id="{304BB9A6-B1F9-BD06-3035-5A661C3F340D}"/>
              </a:ext>
            </a:extLst>
          </p:cNvPr>
          <p:cNvSpPr txBox="1"/>
          <p:nvPr/>
        </p:nvSpPr>
        <p:spPr>
          <a:xfrm>
            <a:off x="6096000" y="1558636"/>
            <a:ext cx="5822373" cy="3693319"/>
          </a:xfrm>
          <a:prstGeom prst="rect">
            <a:avLst/>
          </a:prstGeom>
          <a:noFill/>
        </p:spPr>
        <p:txBody>
          <a:bodyPr wrap="square" rtlCol="0">
            <a:spAutoFit/>
          </a:bodyPr>
          <a:lstStyle/>
          <a:p>
            <a:pPr marL="285750" indent="-285750" algn="jus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table highlights the contribution of specific districts across various Indian states to overall waste collection volumes.</a:t>
            </a:r>
          </a:p>
          <a:p>
            <a:pPr marL="285750" indent="-285750" algn="jus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It shows that certain districts, often urban or densely populated, significantly contribute to their state’s waste generation. </a:t>
            </a:r>
          </a:p>
          <a:p>
            <a:pPr marL="285750" indent="-285750" algn="jus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These high-waste districts usually have larger populations and more commercial activity, leading to greater waste output. </a:t>
            </a:r>
          </a:p>
          <a:p>
            <a:pPr marL="285750" indent="-285750" algn="jus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data underscores the importance of targeting waste management efforts in these districts to optimize collection and disposal efficiency.</a:t>
            </a:r>
          </a:p>
          <a:p>
            <a:endParaRPr lang="en-IN" dirty="0"/>
          </a:p>
        </p:txBody>
      </p:sp>
    </p:spTree>
    <p:extLst>
      <p:ext uri="{BB962C8B-B14F-4D97-AF65-F5344CB8AC3E}">
        <p14:creationId xmlns:p14="http://schemas.microsoft.com/office/powerpoint/2010/main" val="227733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3968-5F60-94EF-5CED-F7DB29366303}"/>
              </a:ext>
            </a:extLst>
          </p:cNvPr>
          <p:cNvSpPr>
            <a:spLocks noGrp="1"/>
          </p:cNvSpPr>
          <p:nvPr>
            <p:ph type="title"/>
          </p:nvPr>
        </p:nvSpPr>
        <p:spPr>
          <a:xfrm>
            <a:off x="838200" y="365125"/>
            <a:ext cx="10144991" cy="1349375"/>
          </a:xfrm>
        </p:spPr>
        <p:txBody>
          <a:bodyPr>
            <a:normAutofit fontScale="90000"/>
          </a:bodyPr>
          <a:lstStyle/>
          <a:p>
            <a:pPr>
              <a:lnSpc>
                <a:spcPct val="107000"/>
              </a:lnSpc>
              <a:spcAft>
                <a:spcPts val="800"/>
              </a:spcAft>
            </a:pPr>
            <a:r>
              <a:rPr lang="en-IN" sz="3100" b="1"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Waste Collection Tamil Nadu in District Wise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25EEC53-CC48-D93D-C06C-C1CFFD452709}"/>
              </a:ext>
            </a:extLst>
          </p:cNvPr>
          <p:cNvSpPr>
            <a:spLocks noGrp="1"/>
          </p:cNvSpPr>
          <p:nvPr>
            <p:ph idx="1"/>
          </p:nvPr>
        </p:nvSpPr>
        <p:spPr>
          <a:xfrm>
            <a:off x="838200" y="966355"/>
            <a:ext cx="10515600" cy="5210608"/>
          </a:xfrm>
        </p:spPr>
        <p:txBody>
          <a:bodyPr/>
          <a:lstStyle/>
          <a:p>
            <a:pPr marL="0" indent="0">
              <a:buNone/>
            </a:pPr>
            <a:r>
              <a:rPr lang="en-IN" b="1" kern="100" dirty="0">
                <a:latin typeface="Times New Roman" panose="02020603050405020304" pitchFamily="18" charset="0"/>
                <a:ea typeface="Calibri" panose="020F0502020204030204" pitchFamily="34" charset="0"/>
                <a:cs typeface="Times New Roman" panose="02020603050405020304" pitchFamily="18" charset="0"/>
              </a:rPr>
              <a:t>1)</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Sum of Different Types of Waste collected in a District</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6E0F3A2F-FC7E-C988-2829-44D5BFBB2303}"/>
              </a:ext>
            </a:extLst>
          </p:cNvPr>
          <p:cNvPicPr>
            <a:picLocks noChangeAspect="1"/>
          </p:cNvPicPr>
          <p:nvPr/>
        </p:nvPicPr>
        <p:blipFill>
          <a:blip r:embed="rId2"/>
          <a:stretch>
            <a:fillRect/>
          </a:stretch>
        </p:blipFill>
        <p:spPr>
          <a:xfrm>
            <a:off x="1155122" y="1851299"/>
            <a:ext cx="9511145" cy="4497546"/>
          </a:xfrm>
          <a:prstGeom prst="rect">
            <a:avLst/>
          </a:prstGeom>
        </p:spPr>
      </p:pic>
    </p:spTree>
    <p:extLst>
      <p:ext uri="{BB962C8B-B14F-4D97-AF65-F5344CB8AC3E}">
        <p14:creationId xmlns:p14="http://schemas.microsoft.com/office/powerpoint/2010/main" val="267258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0B3626-3225-AD99-3527-7EB25095ACCA}"/>
              </a:ext>
            </a:extLst>
          </p:cNvPr>
          <p:cNvSpPr>
            <a:spLocks noGrp="1"/>
          </p:cNvSpPr>
          <p:nvPr>
            <p:ph idx="1"/>
          </p:nvPr>
        </p:nvSpPr>
        <p:spPr>
          <a:xfrm>
            <a:off x="1139536" y="1579418"/>
            <a:ext cx="10207336" cy="3190009"/>
          </a:xfrm>
        </p:spPr>
        <p:txBody>
          <a:bodyPr/>
          <a:lstStyle/>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visualization illustrates daily waste collection data across various districts in Tamil Nadu, categorizing it into types: Biodegradable Waste, Plastic Waste, E-waste, and Other Waste. It reveals that biodegradable waste typically forms the largest portion, reflecting widespread organic waste generation from households and food-related industries. </a:t>
            </a:r>
          </a:p>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Plastic waste is also prevalent, especially in urban areas, due to high consumption of single-use plastics and packaging. E-waste, although less in volume, indicates growing electronic consumption and disposal trends, particularly in developed districts. "Other Waste" includes a mix of non-organic, construction, and industrial waste types, showing variation depending on district-specific activities. </a:t>
            </a:r>
          </a:p>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breakdown highlights the need for specialized waste management strategies for each type to enhance recycling, disposal efficiency, and environmental impact mitigation. Addressing waste categories at the district level can lead to more tailored and effective waste management solutions.</a:t>
            </a:r>
          </a:p>
          <a:p>
            <a:pPr marL="0" indent="0">
              <a:buNone/>
            </a:pPr>
            <a:endParaRPr lang="en-IN" dirty="0"/>
          </a:p>
        </p:txBody>
      </p:sp>
    </p:spTree>
    <p:extLst>
      <p:ext uri="{BB962C8B-B14F-4D97-AF65-F5344CB8AC3E}">
        <p14:creationId xmlns:p14="http://schemas.microsoft.com/office/powerpoint/2010/main" val="255911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553B-AA03-1B27-F636-388BBF828E04}"/>
              </a:ext>
            </a:extLst>
          </p:cNvPr>
          <p:cNvSpPr>
            <a:spLocks noGrp="1"/>
          </p:cNvSpPr>
          <p:nvPr>
            <p:ph type="title"/>
          </p:nvPr>
        </p:nvSpPr>
        <p:spPr>
          <a:xfrm>
            <a:off x="838200" y="91217"/>
            <a:ext cx="10515600" cy="1325563"/>
          </a:xfrm>
        </p:spPr>
        <p:txBody>
          <a:bodyPr/>
          <a:lstStyle/>
          <a:p>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2) Sum of Waste Collected in Each District of Tamil Nadu</a:t>
            </a:r>
            <a:b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F3C9D57-D5DB-748D-9B8E-C5E3D520E031}"/>
              </a:ext>
            </a:extLst>
          </p:cNvPr>
          <p:cNvPicPr>
            <a:picLocks noGrp="1" noChangeAspect="1"/>
          </p:cNvPicPr>
          <p:nvPr>
            <p:ph idx="1"/>
          </p:nvPr>
        </p:nvPicPr>
        <p:blipFill>
          <a:blip r:embed="rId2"/>
          <a:stretch>
            <a:fillRect/>
          </a:stretch>
        </p:blipFill>
        <p:spPr>
          <a:xfrm>
            <a:off x="838200" y="788787"/>
            <a:ext cx="10515600" cy="2299779"/>
          </a:xfrm>
          <a:prstGeom prst="rect">
            <a:avLst/>
          </a:prstGeom>
        </p:spPr>
      </p:pic>
      <p:sp>
        <p:nvSpPr>
          <p:cNvPr id="7" name="TextBox 6">
            <a:extLst>
              <a:ext uri="{FF2B5EF4-FFF2-40B4-BE49-F238E27FC236}">
                <a16:creationId xmlns:a16="http://schemas.microsoft.com/office/drawing/2014/main" id="{63EEF2A2-A8B5-5CE2-2D30-7EE9EC9946BB}"/>
              </a:ext>
            </a:extLst>
          </p:cNvPr>
          <p:cNvSpPr txBox="1"/>
          <p:nvPr/>
        </p:nvSpPr>
        <p:spPr>
          <a:xfrm>
            <a:off x="522576" y="3197692"/>
            <a:ext cx="11146848" cy="3542893"/>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Tamil Nadu, Chennai ranks highest in daily waste collection due to its large population, urban density, and commercial activity, resulting in significant waste generation. As the state's capital, Chennai has well-developed waste management systems, with extensive collection networks handling various waste types, from household to industrial. </a:t>
            </a:r>
          </a:p>
          <a:p>
            <a:pPr marL="285750" indent="-285750" algn="just">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contrast,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Perambur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records the lowest waste collection in Tamil Nadu, likely due to its smaller population and lower waste output. The disparity between Chennai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Perambur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showcases how population size, urbanization, and economic activities influence waste volumes across districts. </a:t>
            </a:r>
          </a:p>
          <a:p>
            <a:pPr marL="285750" indent="-285750" algn="just">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Chennai’s high waste output underscores the need for efficient processing and disposal systems, while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Perambur’s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lower waste generation highlights the different challenges and needs within Tamil Nadu's waste management framework. Tailored strategies for each area would enhance efficiency and sustainability in waste collection and processing.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722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8E02-15CE-8AA2-07FE-3CC458802C36}"/>
              </a:ext>
            </a:extLst>
          </p:cNvPr>
          <p:cNvSpPr>
            <a:spLocks noGrp="1"/>
          </p:cNvSpPr>
          <p:nvPr>
            <p:ph type="title"/>
          </p:nvPr>
        </p:nvSpPr>
        <p:spPr/>
        <p:txBody>
          <a:bodyPr>
            <a:normAutofit/>
          </a:bodyPr>
          <a:lstStyle/>
          <a:p>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Explanation of Waste Types:</a:t>
            </a:r>
            <a:b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3EBC37-BFF7-711D-9E77-8C4DC85D5589}"/>
              </a:ext>
            </a:extLst>
          </p:cNvPr>
          <p:cNvSpPr>
            <a:spLocks noGrp="1"/>
          </p:cNvSpPr>
          <p:nvPr>
            <p:ph idx="1"/>
          </p:nvPr>
        </p:nvSpPr>
        <p:spPr>
          <a:xfrm>
            <a:off x="765464" y="1399598"/>
            <a:ext cx="10515600" cy="3795857"/>
          </a:xfrm>
        </p:spPr>
        <p:txBody>
          <a:bodyPr/>
          <a:lstStyle/>
          <a:p>
            <a:pPr marL="342900" lvl="0" indent="-342900">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Biodegradable Waste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Includes organic waste like food scraps, garden waste, etc.</a:t>
            </a:r>
          </a:p>
          <a:p>
            <a:pPr marL="342900" lvl="0" indent="-342900">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Plastic Waste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Includes all forms of plastic like bags, bottles, wrappers, etc.</a:t>
            </a:r>
          </a:p>
          <a:p>
            <a:pPr marL="342900" lvl="0" indent="-342900">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E-waste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Includes discarded electronics like old phones, laptops, batteries, etc.</a:t>
            </a:r>
          </a:p>
          <a:p>
            <a:pPr marL="342900" lvl="0" indent="-342900">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Other Waste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Includes other waste categories like construction debris, hazardous waste, textiles, etc.</a:t>
            </a: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waste produced in India has significant implications not only for the country itself but also for the world. India's rapid urbanization, population growth, and industrialization have led to a rise in waste generation. This waste impacts the global environment, public health, and economies in several ways. Below, I'll explain how the waste produced in India affects the world in various forms:</a:t>
            </a:r>
          </a:p>
          <a:p>
            <a:pPr marL="0" indent="0">
              <a:buNone/>
            </a:pPr>
            <a:endParaRPr lang="en-IN" dirty="0"/>
          </a:p>
        </p:txBody>
      </p:sp>
    </p:spTree>
    <p:extLst>
      <p:ext uri="{BB962C8B-B14F-4D97-AF65-F5344CB8AC3E}">
        <p14:creationId xmlns:p14="http://schemas.microsoft.com/office/powerpoint/2010/main" val="1502947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B37B38-956C-B5C8-E6BD-9D56472ADC0D}"/>
              </a:ext>
            </a:extLst>
          </p:cNvPr>
          <p:cNvSpPr>
            <a:spLocks noGrp="1"/>
          </p:cNvSpPr>
          <p:nvPr>
            <p:ph type="subTitle" idx="1"/>
          </p:nvPr>
        </p:nvSpPr>
        <p:spPr>
          <a:xfrm>
            <a:off x="308263" y="765319"/>
            <a:ext cx="3151910" cy="699798"/>
          </a:xfrm>
        </p:spPr>
        <p:txBody>
          <a:bodyPr>
            <a:normAutofit/>
          </a:bodyPr>
          <a:lstStyle/>
          <a:p>
            <a:pPr algn="l"/>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8" name="Rectangle 4">
            <a:extLst>
              <a:ext uri="{FF2B5EF4-FFF2-40B4-BE49-F238E27FC236}">
                <a16:creationId xmlns:a16="http://schemas.microsoft.com/office/drawing/2014/main" id="{ADEBABC8-80F3-C5F1-1E24-0666994C8A1D}"/>
              </a:ext>
            </a:extLst>
          </p:cNvPr>
          <p:cNvSpPr>
            <a:spLocks noChangeArrowheads="1"/>
          </p:cNvSpPr>
          <p:nvPr/>
        </p:nvSpPr>
        <p:spPr bwMode="auto">
          <a:xfrm>
            <a:off x="308263" y="1942606"/>
            <a:ext cx="1161011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waste management data for India in 2023 reveals significant variation in waste generation and collection efficiency across states, with urban centers such as Delhi, Maharashtra, and Tamil Nadu producing substantial waste volumes due to high population density and industrial activities.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Collection efficiency ranges from high in cities like Delhi, with robust infrastructure and</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organized systems, to lower rates in states with challenging terrains like the North Eastern states, underscoring the need for</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region-specific strategies.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Tamil Nadu's data shows Chennai as the highest contributor to daily waste, especially in biodegradable </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and plastic categories, reflecting the impact of urbanization and consumer habits. High levels of e-waste indicate rising </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electronic consumption. Poor waste management has serious global environmental and health impacts, including plastic pollution, greenhouse gas emissions, and economic losses.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Addressing waste issues with targeted strategies—enhancing </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recycling, reducing plastic use, and developing efficient collection systems—will be essential for mitigating both national </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and international consequences of waste mismanagement.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117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1033</Words>
  <Application>Microsoft Office PowerPoint</Application>
  <PresentationFormat>Widescreen</PresentationFormat>
  <Paragraphs>42</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2) Estimation of daily waste in Each State </vt:lpstr>
      <vt:lpstr>3) Major Cities That Contributes Waste</vt:lpstr>
      <vt:lpstr>Visualization Of Waste Collection Tamil Nadu in District Wise  </vt:lpstr>
      <vt:lpstr>PowerPoint Presentation</vt:lpstr>
      <vt:lpstr>2) Sum of Waste Collected in Each District of Tamil Nadu </vt:lpstr>
      <vt:lpstr>Explanation of Waste Types: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N.Praveen Kumar</dc:creator>
  <cp:lastModifiedBy>N.Praveen Kumar</cp:lastModifiedBy>
  <cp:revision>6</cp:revision>
  <dcterms:created xsi:type="dcterms:W3CDTF">2024-11-12T04:34:56Z</dcterms:created>
  <dcterms:modified xsi:type="dcterms:W3CDTF">2024-11-14T05:32:09Z</dcterms:modified>
</cp:coreProperties>
</file>