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9" r:id="rId3"/>
    <p:sldId id="262" r:id="rId4"/>
    <p:sldId id="266" r:id="rId5"/>
    <p:sldId id="286" r:id="rId6"/>
    <p:sldId id="287" r:id="rId7"/>
    <p:sldId id="289" r:id="rId8"/>
    <p:sldId id="270" r:id="rId9"/>
    <p:sldId id="279" r:id="rId10"/>
    <p:sldId id="278" r:id="rId11"/>
    <p:sldId id="269" r:id="rId12"/>
    <p:sldId id="283" r:id="rId13"/>
    <p:sldId id="280" r:id="rId14"/>
    <p:sldId id="292" r:id="rId15"/>
    <p:sldId id="291" r:id="rId16"/>
    <p:sldId id="290" r:id="rId17"/>
    <p:sldId id="288"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7" d="100"/>
          <a:sy n="87" d="100"/>
        </p:scale>
        <p:origin x="6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166889-DE93-410C-B02F-D257B9C9E37B}"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7DEA0-B4AF-4EFE-B8B8-84165A4D22B5}" type="slidenum">
              <a:rPr lang="en-IN" smtClean="0"/>
              <a:t>‹#›</a:t>
            </a:fld>
            <a:endParaRPr lang="en-IN"/>
          </a:p>
        </p:txBody>
      </p:sp>
    </p:spTree>
    <p:extLst>
      <p:ext uri="{BB962C8B-B14F-4D97-AF65-F5344CB8AC3E}">
        <p14:creationId xmlns:p14="http://schemas.microsoft.com/office/powerpoint/2010/main" val="939272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166889-DE93-410C-B02F-D257B9C9E37B}"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7DEA0-B4AF-4EFE-B8B8-84165A4D22B5}" type="slidenum">
              <a:rPr lang="en-IN" smtClean="0"/>
              <a:t>‹#›</a:t>
            </a:fld>
            <a:endParaRPr lang="en-IN"/>
          </a:p>
        </p:txBody>
      </p:sp>
    </p:spTree>
    <p:extLst>
      <p:ext uri="{BB962C8B-B14F-4D97-AF65-F5344CB8AC3E}">
        <p14:creationId xmlns:p14="http://schemas.microsoft.com/office/powerpoint/2010/main" val="108544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166889-DE93-410C-B02F-D257B9C9E37B}"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7DEA0-B4AF-4EFE-B8B8-84165A4D22B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91880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166889-DE93-410C-B02F-D257B9C9E37B}"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7DEA0-B4AF-4EFE-B8B8-84165A4D22B5}" type="slidenum">
              <a:rPr lang="en-IN" smtClean="0"/>
              <a:t>‹#›</a:t>
            </a:fld>
            <a:endParaRPr lang="en-IN"/>
          </a:p>
        </p:txBody>
      </p:sp>
    </p:spTree>
    <p:extLst>
      <p:ext uri="{BB962C8B-B14F-4D97-AF65-F5344CB8AC3E}">
        <p14:creationId xmlns:p14="http://schemas.microsoft.com/office/powerpoint/2010/main" val="45618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166889-DE93-410C-B02F-D257B9C9E37B}"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7DEA0-B4AF-4EFE-B8B8-84165A4D22B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5416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166889-DE93-410C-B02F-D257B9C9E37B}"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7DEA0-B4AF-4EFE-B8B8-84165A4D22B5}" type="slidenum">
              <a:rPr lang="en-IN" smtClean="0"/>
              <a:t>‹#›</a:t>
            </a:fld>
            <a:endParaRPr lang="en-IN"/>
          </a:p>
        </p:txBody>
      </p:sp>
    </p:spTree>
    <p:extLst>
      <p:ext uri="{BB962C8B-B14F-4D97-AF65-F5344CB8AC3E}">
        <p14:creationId xmlns:p14="http://schemas.microsoft.com/office/powerpoint/2010/main" val="3527710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166889-DE93-410C-B02F-D257B9C9E37B}"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7DEA0-B4AF-4EFE-B8B8-84165A4D22B5}" type="slidenum">
              <a:rPr lang="en-IN" smtClean="0"/>
              <a:t>‹#›</a:t>
            </a:fld>
            <a:endParaRPr lang="en-IN"/>
          </a:p>
        </p:txBody>
      </p:sp>
    </p:spTree>
    <p:extLst>
      <p:ext uri="{BB962C8B-B14F-4D97-AF65-F5344CB8AC3E}">
        <p14:creationId xmlns:p14="http://schemas.microsoft.com/office/powerpoint/2010/main" val="1928704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166889-DE93-410C-B02F-D257B9C9E37B}"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7DEA0-B4AF-4EFE-B8B8-84165A4D22B5}" type="slidenum">
              <a:rPr lang="en-IN" smtClean="0"/>
              <a:t>‹#›</a:t>
            </a:fld>
            <a:endParaRPr lang="en-IN"/>
          </a:p>
        </p:txBody>
      </p:sp>
    </p:spTree>
    <p:extLst>
      <p:ext uri="{BB962C8B-B14F-4D97-AF65-F5344CB8AC3E}">
        <p14:creationId xmlns:p14="http://schemas.microsoft.com/office/powerpoint/2010/main" val="58363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166889-DE93-410C-B02F-D257B9C9E37B}"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7DEA0-B4AF-4EFE-B8B8-84165A4D22B5}" type="slidenum">
              <a:rPr lang="en-IN" smtClean="0"/>
              <a:t>‹#›</a:t>
            </a:fld>
            <a:endParaRPr lang="en-IN"/>
          </a:p>
        </p:txBody>
      </p:sp>
    </p:spTree>
    <p:extLst>
      <p:ext uri="{BB962C8B-B14F-4D97-AF65-F5344CB8AC3E}">
        <p14:creationId xmlns:p14="http://schemas.microsoft.com/office/powerpoint/2010/main" val="2128793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166889-DE93-410C-B02F-D257B9C9E37B}"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7DEA0-B4AF-4EFE-B8B8-84165A4D22B5}" type="slidenum">
              <a:rPr lang="en-IN" smtClean="0"/>
              <a:t>‹#›</a:t>
            </a:fld>
            <a:endParaRPr lang="en-IN"/>
          </a:p>
        </p:txBody>
      </p:sp>
    </p:spTree>
    <p:extLst>
      <p:ext uri="{BB962C8B-B14F-4D97-AF65-F5344CB8AC3E}">
        <p14:creationId xmlns:p14="http://schemas.microsoft.com/office/powerpoint/2010/main" val="1708316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166889-DE93-410C-B02F-D257B9C9E37B}" type="datetimeFigureOut">
              <a:rPr lang="en-IN" smtClean="0"/>
              <a:t>22-05-2023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B7DEA0-B4AF-4EFE-B8B8-84165A4D22B5}" type="slidenum">
              <a:rPr lang="en-IN" smtClean="0"/>
              <a:t>‹#›</a:t>
            </a:fld>
            <a:endParaRPr lang="en-IN"/>
          </a:p>
        </p:txBody>
      </p:sp>
    </p:spTree>
    <p:extLst>
      <p:ext uri="{BB962C8B-B14F-4D97-AF65-F5344CB8AC3E}">
        <p14:creationId xmlns:p14="http://schemas.microsoft.com/office/powerpoint/2010/main" val="302994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166889-DE93-410C-B02F-D257B9C9E37B}" type="datetimeFigureOut">
              <a:rPr lang="en-IN" smtClean="0"/>
              <a:t>22-05-2023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B7DEA0-B4AF-4EFE-B8B8-84165A4D22B5}" type="slidenum">
              <a:rPr lang="en-IN" smtClean="0"/>
              <a:t>‹#›</a:t>
            </a:fld>
            <a:endParaRPr lang="en-IN"/>
          </a:p>
        </p:txBody>
      </p:sp>
    </p:spTree>
    <p:extLst>
      <p:ext uri="{BB962C8B-B14F-4D97-AF65-F5344CB8AC3E}">
        <p14:creationId xmlns:p14="http://schemas.microsoft.com/office/powerpoint/2010/main" val="170020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166889-DE93-410C-B02F-D257B9C9E37B}" type="datetimeFigureOut">
              <a:rPr lang="en-IN" smtClean="0"/>
              <a:t>22-05-2023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B7DEA0-B4AF-4EFE-B8B8-84165A4D22B5}" type="slidenum">
              <a:rPr lang="en-IN" smtClean="0"/>
              <a:t>‹#›</a:t>
            </a:fld>
            <a:endParaRPr lang="en-IN"/>
          </a:p>
        </p:txBody>
      </p:sp>
    </p:spTree>
    <p:extLst>
      <p:ext uri="{BB962C8B-B14F-4D97-AF65-F5344CB8AC3E}">
        <p14:creationId xmlns:p14="http://schemas.microsoft.com/office/powerpoint/2010/main" val="2378667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66889-DE93-410C-B02F-D257B9C9E37B}" type="datetimeFigureOut">
              <a:rPr lang="en-IN" smtClean="0"/>
              <a:t>22-05-2023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B7DEA0-B4AF-4EFE-B8B8-84165A4D22B5}" type="slidenum">
              <a:rPr lang="en-IN" smtClean="0"/>
              <a:t>‹#›</a:t>
            </a:fld>
            <a:endParaRPr lang="en-IN"/>
          </a:p>
        </p:txBody>
      </p:sp>
    </p:spTree>
    <p:extLst>
      <p:ext uri="{BB962C8B-B14F-4D97-AF65-F5344CB8AC3E}">
        <p14:creationId xmlns:p14="http://schemas.microsoft.com/office/powerpoint/2010/main" val="247201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166889-DE93-410C-B02F-D257B9C9E37B}" type="datetimeFigureOut">
              <a:rPr lang="en-IN" smtClean="0"/>
              <a:t>22-05-2023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B7DEA0-B4AF-4EFE-B8B8-84165A4D22B5}" type="slidenum">
              <a:rPr lang="en-IN" smtClean="0"/>
              <a:t>‹#›</a:t>
            </a:fld>
            <a:endParaRPr lang="en-IN"/>
          </a:p>
        </p:txBody>
      </p:sp>
    </p:spTree>
    <p:extLst>
      <p:ext uri="{BB962C8B-B14F-4D97-AF65-F5344CB8AC3E}">
        <p14:creationId xmlns:p14="http://schemas.microsoft.com/office/powerpoint/2010/main" val="419954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166889-DE93-410C-B02F-D257B9C9E37B}" type="datetimeFigureOut">
              <a:rPr lang="en-IN" smtClean="0"/>
              <a:t>22-05-2023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B7DEA0-B4AF-4EFE-B8B8-84165A4D22B5}" type="slidenum">
              <a:rPr lang="en-IN" smtClean="0"/>
              <a:t>‹#›</a:t>
            </a:fld>
            <a:endParaRPr lang="en-IN"/>
          </a:p>
        </p:txBody>
      </p:sp>
    </p:spTree>
    <p:extLst>
      <p:ext uri="{BB962C8B-B14F-4D97-AF65-F5344CB8AC3E}">
        <p14:creationId xmlns:p14="http://schemas.microsoft.com/office/powerpoint/2010/main" val="1583650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166889-DE93-410C-B02F-D257B9C9E37B}" type="datetimeFigureOut">
              <a:rPr lang="en-IN" smtClean="0"/>
              <a:t>22-05-2023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EB7DEA0-B4AF-4EFE-B8B8-84165A4D22B5}" type="slidenum">
              <a:rPr lang="en-IN" smtClean="0"/>
              <a:t>‹#›</a:t>
            </a:fld>
            <a:endParaRPr lang="en-IN"/>
          </a:p>
        </p:txBody>
      </p:sp>
    </p:spTree>
    <p:extLst>
      <p:ext uri="{BB962C8B-B14F-4D97-AF65-F5344CB8AC3E}">
        <p14:creationId xmlns:p14="http://schemas.microsoft.com/office/powerpoint/2010/main" val="415315077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AC8011C-D10D-C97A-39D5-3CCD319A3D35}"/>
              </a:ext>
            </a:extLst>
          </p:cNvPr>
          <p:cNvSpPr>
            <a:spLocks noGrp="1"/>
          </p:cNvSpPr>
          <p:nvPr>
            <p:ph type="subTitle" idx="1"/>
          </p:nvPr>
        </p:nvSpPr>
        <p:spPr>
          <a:xfrm>
            <a:off x="1750256" y="4072886"/>
            <a:ext cx="3718560" cy="2585323"/>
          </a:xfrm>
        </p:spPr>
        <p:txBody>
          <a:bodyPr>
            <a:noAutofit/>
          </a:bodyPr>
          <a:lstStyle/>
          <a:p>
            <a:pPr algn="l"/>
            <a:r>
              <a:rPr lang="en-US" sz="2000" b="1" dirty="0">
                <a:solidFill>
                  <a:schemeClr val="tx1">
                    <a:lumMod val="95000"/>
                    <a:lumOff val="5000"/>
                  </a:schemeClr>
                </a:solidFill>
                <a:latin typeface="Palatino Linotype" panose="02040502050505030304" pitchFamily="18" charset="0"/>
                <a:cs typeface="Times New Roman" panose="02020603050405020304" pitchFamily="18" charset="0"/>
              </a:rPr>
              <a:t>Submitted by</a:t>
            </a:r>
          </a:p>
          <a:p>
            <a:pPr algn="l"/>
            <a:r>
              <a:rPr lang="en-US" sz="2000" dirty="0">
                <a:solidFill>
                  <a:schemeClr val="tx1">
                    <a:lumMod val="95000"/>
                    <a:lumOff val="5000"/>
                  </a:schemeClr>
                </a:solidFill>
                <a:latin typeface="Palatino Linotype" panose="02040502050505030304" pitchFamily="18" charset="0"/>
                <a:cs typeface="Times New Roman" panose="02020603050405020304" pitchFamily="18" charset="0"/>
              </a:rPr>
              <a:t>Manikandan S</a:t>
            </a:r>
          </a:p>
          <a:p>
            <a:pPr algn="l"/>
            <a:r>
              <a:rPr lang="en-IN" sz="2000" dirty="0">
                <a:solidFill>
                  <a:schemeClr val="tx1">
                    <a:lumMod val="95000"/>
                    <a:lumOff val="5000"/>
                  </a:schemeClr>
                </a:solidFill>
                <a:latin typeface="Palatino Linotype" panose="02040502050505030304" pitchFamily="18" charset="0"/>
                <a:cs typeface="Times New Roman" panose="02020603050405020304" pitchFamily="18" charset="0"/>
              </a:rPr>
              <a:t>810019205060</a:t>
            </a:r>
          </a:p>
          <a:p>
            <a:pPr algn="l"/>
            <a:r>
              <a:rPr lang="en-IN" sz="2000" dirty="0">
                <a:solidFill>
                  <a:schemeClr val="tx1">
                    <a:lumMod val="95000"/>
                    <a:lumOff val="5000"/>
                  </a:schemeClr>
                </a:solidFill>
                <a:latin typeface="Palatino Linotype" panose="02040502050505030304" pitchFamily="18" charset="0"/>
                <a:cs typeface="Times New Roman" panose="02020603050405020304" pitchFamily="18" charset="0"/>
              </a:rPr>
              <a:t>Praveen Kumar R</a:t>
            </a:r>
          </a:p>
          <a:p>
            <a:pPr algn="l"/>
            <a:r>
              <a:rPr lang="en-IN" sz="2000" dirty="0">
                <a:solidFill>
                  <a:schemeClr val="tx1">
                    <a:lumMod val="95000"/>
                    <a:lumOff val="5000"/>
                  </a:schemeClr>
                </a:solidFill>
                <a:latin typeface="Palatino Linotype" panose="02040502050505030304" pitchFamily="18" charset="0"/>
                <a:cs typeface="Times New Roman" panose="02020603050405020304" pitchFamily="18" charset="0"/>
              </a:rPr>
              <a:t>810019205077</a:t>
            </a:r>
          </a:p>
        </p:txBody>
      </p:sp>
      <p:sp>
        <p:nvSpPr>
          <p:cNvPr id="4" name="TextBox 3">
            <a:extLst>
              <a:ext uri="{FF2B5EF4-FFF2-40B4-BE49-F238E27FC236}">
                <a16:creationId xmlns:a16="http://schemas.microsoft.com/office/drawing/2014/main" id="{663758EE-8CA0-98A4-7287-0FBE2AA5EAC8}"/>
              </a:ext>
            </a:extLst>
          </p:cNvPr>
          <p:cNvSpPr txBox="1"/>
          <p:nvPr/>
        </p:nvSpPr>
        <p:spPr>
          <a:xfrm>
            <a:off x="7154203" y="4072886"/>
            <a:ext cx="3718560" cy="2806987"/>
          </a:xfrm>
          <a:prstGeom prst="rect">
            <a:avLst/>
          </a:prstGeom>
          <a:noFill/>
        </p:spPr>
        <p:txBody>
          <a:bodyPr wrap="square" rtlCol="0">
            <a:spAutoFit/>
          </a:bodyPr>
          <a:lstStyle/>
          <a:p>
            <a:pPr>
              <a:lnSpc>
                <a:spcPct val="150000"/>
              </a:lnSpc>
            </a:pPr>
            <a:r>
              <a:rPr lang="en-US" sz="2000" b="1" dirty="0">
                <a:latin typeface="Palatino Linotype" panose="02040502050505030304" pitchFamily="18" charset="0"/>
                <a:cs typeface="Times New Roman" panose="02020603050405020304" pitchFamily="18" charset="0"/>
              </a:rPr>
              <a:t>Under the Guidance of</a:t>
            </a:r>
          </a:p>
          <a:p>
            <a:pPr>
              <a:lnSpc>
                <a:spcPct val="150000"/>
              </a:lnSpc>
            </a:pPr>
            <a:r>
              <a:rPr lang="en-US" sz="2000" b="1" dirty="0">
                <a:latin typeface="Palatino Linotype" panose="02040502050505030304" pitchFamily="18" charset="0"/>
                <a:cs typeface="Times New Roman" panose="02020603050405020304" pitchFamily="18" charset="0"/>
              </a:rPr>
              <a:t>Mrs. S . CHITRA DEVI,</a:t>
            </a:r>
          </a:p>
          <a:p>
            <a:pPr>
              <a:lnSpc>
                <a:spcPct val="150000"/>
              </a:lnSpc>
            </a:pPr>
            <a:r>
              <a:rPr lang="en-US" sz="2000" dirty="0">
                <a:latin typeface="Palatino Linotype" panose="02040502050505030304" pitchFamily="18" charset="0"/>
                <a:cs typeface="Times New Roman" panose="02020603050405020304" pitchFamily="18" charset="0"/>
              </a:rPr>
              <a:t>ASSISTANT PROFESSOR,</a:t>
            </a:r>
          </a:p>
          <a:p>
            <a:pPr>
              <a:lnSpc>
                <a:spcPct val="150000"/>
              </a:lnSpc>
            </a:pPr>
            <a:r>
              <a:rPr lang="en-US" sz="2000" dirty="0">
                <a:latin typeface="Palatino Linotype" panose="02040502050505030304" pitchFamily="18" charset="0"/>
                <a:cs typeface="Times New Roman" panose="02020603050405020304" pitchFamily="18" charset="0"/>
              </a:rPr>
              <a:t>DEPARTMENT OF CSE.</a:t>
            </a:r>
            <a:endParaRPr lang="en-IN" sz="2000" dirty="0">
              <a:latin typeface="Palatino Linotype" panose="02040502050505030304" pitchFamily="18" charset="0"/>
              <a:cs typeface="Times New Roman" panose="02020603050405020304" pitchFamily="18" charset="0"/>
            </a:endParaRPr>
          </a:p>
          <a:p>
            <a:pPr>
              <a:lnSpc>
                <a:spcPct val="150000"/>
              </a:lnSpc>
            </a:pPr>
            <a:endParaRPr lang="en-US" sz="2000" b="1" dirty="0">
              <a:latin typeface="Palatino Linotype" panose="02040502050505030304" pitchFamily="18" charset="0"/>
              <a:cs typeface="Times New Roman" panose="02020603050405020304" pitchFamily="18" charset="0"/>
            </a:endParaRPr>
          </a:p>
          <a:p>
            <a:pPr>
              <a:lnSpc>
                <a:spcPct val="150000"/>
              </a:lnSpc>
            </a:pPr>
            <a:endParaRPr lang="en-IN" sz="2000" b="1" dirty="0">
              <a:latin typeface="Palatino Linotype" panose="0204050205050503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672CCC9-5934-D873-1F98-63114CC29772}"/>
              </a:ext>
            </a:extLst>
          </p:cNvPr>
          <p:cNvSpPr txBox="1"/>
          <p:nvPr/>
        </p:nvSpPr>
        <p:spPr>
          <a:xfrm>
            <a:off x="2580410" y="2554744"/>
            <a:ext cx="7156797" cy="461665"/>
          </a:xfrm>
          <a:prstGeom prst="rect">
            <a:avLst/>
          </a:prstGeom>
          <a:noFill/>
        </p:spPr>
        <p:txBody>
          <a:bodyPr wrap="square" rtlCol="0">
            <a:spAutoFit/>
          </a:bodyPr>
          <a:lstStyle/>
          <a:p>
            <a:pPr algn="ctr"/>
            <a:r>
              <a:rPr lang="en-US" sz="2400" b="1" dirty="0">
                <a:latin typeface="Palatino Linotype" panose="02040502050505030304" pitchFamily="18" charset="0"/>
                <a:cs typeface="Times New Roman" panose="02020603050405020304" pitchFamily="18" charset="0"/>
              </a:rPr>
              <a:t>HEALTH INSURTECH AMOUNT PREDICTION </a:t>
            </a:r>
            <a:endParaRPr lang="en-IN" sz="2400" b="1" dirty="0">
              <a:latin typeface="Palatino Linotype" panose="02040502050505030304" pitchFamily="18" charset="0"/>
              <a:cs typeface="Times New Roman" panose="02020603050405020304" pitchFamily="18" charset="0"/>
            </a:endParaRPr>
          </a:p>
        </p:txBody>
      </p:sp>
      <p:pic>
        <p:nvPicPr>
          <p:cNvPr id="2" name="Picture 1" descr="brand">
            <a:extLst>
              <a:ext uri="{FF2B5EF4-FFF2-40B4-BE49-F238E27FC236}">
                <a16:creationId xmlns:a16="http://schemas.microsoft.com/office/drawing/2014/main" id="{350822A4-1EBF-4C34-AFD1-380D8FD44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370" y="479694"/>
            <a:ext cx="1272061" cy="12720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10AA407-3275-CA02-5119-E1F2580283F6}"/>
              </a:ext>
            </a:extLst>
          </p:cNvPr>
          <p:cNvSpPr txBox="1"/>
          <p:nvPr/>
        </p:nvSpPr>
        <p:spPr>
          <a:xfrm>
            <a:off x="2478701" y="706811"/>
            <a:ext cx="7926720" cy="1015663"/>
          </a:xfrm>
          <a:prstGeom prst="rect">
            <a:avLst/>
          </a:prstGeom>
          <a:noFill/>
        </p:spPr>
        <p:txBody>
          <a:bodyPr wrap="square">
            <a:spAutoFit/>
          </a:bodyPr>
          <a:lstStyle/>
          <a:p>
            <a:pPr algn="ctr"/>
            <a:r>
              <a:rPr lang="en-US" sz="2000" b="1" i="0" dirty="0">
                <a:effectLst/>
                <a:latin typeface="Palatino Linotype" panose="02040502050505030304" pitchFamily="18" charset="0"/>
                <a:cs typeface="Times New Roman" panose="02020603050405020304" pitchFamily="18" charset="0"/>
              </a:rPr>
              <a:t>UNIVERSITY COLLEGE OF ENGINEERING </a:t>
            </a:r>
          </a:p>
          <a:p>
            <a:pPr algn="ctr"/>
            <a:r>
              <a:rPr lang="en-US" sz="2000" b="1" i="0" dirty="0">
                <a:effectLst/>
                <a:latin typeface="Palatino Linotype" panose="02040502050505030304" pitchFamily="18" charset="0"/>
                <a:cs typeface="Times New Roman" panose="02020603050405020304" pitchFamily="18" charset="0"/>
              </a:rPr>
              <a:t>BHARATHIDASAN INSTITUTE OF TECHNOLOGY CAMPUS, </a:t>
            </a:r>
          </a:p>
          <a:p>
            <a:pPr algn="ctr"/>
            <a:r>
              <a:rPr lang="en-US" sz="2000" b="1" i="0" dirty="0">
                <a:effectLst/>
                <a:latin typeface="Palatino Linotype" panose="02040502050505030304" pitchFamily="18" charset="0"/>
                <a:cs typeface="Times New Roman" panose="02020603050405020304" pitchFamily="18" charset="0"/>
              </a:rPr>
              <a:t>ANNA UNIVERSITY, TRICHY- 620 024.</a:t>
            </a:r>
            <a:endParaRPr lang="en-IN" sz="2000" dirty="0">
              <a:latin typeface="Palatino Linotype" panose="02040502050505030304" pitchFamily="18" charset="0"/>
              <a:cs typeface="Times New Roman" panose="02020603050405020304" pitchFamily="18" charset="0"/>
            </a:endParaRPr>
          </a:p>
        </p:txBody>
      </p:sp>
    </p:spTree>
    <p:extLst>
      <p:ext uri="{BB962C8B-B14F-4D97-AF65-F5344CB8AC3E}">
        <p14:creationId xmlns:p14="http://schemas.microsoft.com/office/powerpoint/2010/main" val="378336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3687" y="509926"/>
            <a:ext cx="1316386" cy="461665"/>
          </a:xfrm>
          <a:prstGeom prst="rect">
            <a:avLst/>
          </a:prstGeom>
        </p:spPr>
        <p:txBody>
          <a:bodyPr wrap="none">
            <a:spAutoFit/>
          </a:bodyPr>
          <a:lstStyle/>
          <a:p>
            <a:r>
              <a:rPr lang="en-US" sz="2400" b="1" dirty="0">
                <a:latin typeface="Times New Roman" pitchFamily="18" charset="0"/>
                <a:cs typeface="Times New Roman" pitchFamily="18" charset="0"/>
              </a:rPr>
              <a:t>2</a:t>
            </a:r>
            <a:r>
              <a:rPr lang="en-US" sz="2400" b="1" baseline="30000" dirty="0">
                <a:latin typeface="Times New Roman" pitchFamily="18" charset="0"/>
                <a:cs typeface="Times New Roman" pitchFamily="18" charset="0"/>
              </a:rPr>
              <a:t>nd</a:t>
            </a:r>
            <a:r>
              <a:rPr lang="en-US" sz="2400" b="1" dirty="0">
                <a:latin typeface="Times New Roman" pitchFamily="18" charset="0"/>
                <a:cs typeface="Times New Roman" pitchFamily="18" charset="0"/>
              </a:rPr>
              <a:t>  level</a:t>
            </a:r>
            <a:endParaRPr lang="en-IN" sz="2400" b="1" dirty="0">
              <a:latin typeface="Times New Roman" pitchFamily="18" charset="0"/>
              <a:cs typeface="Times New Roman" pitchFamily="18" charset="0"/>
            </a:endParaRPr>
          </a:p>
        </p:txBody>
      </p:sp>
      <p:sp>
        <p:nvSpPr>
          <p:cNvPr id="8" name="Oval 7"/>
          <p:cNvSpPr/>
          <p:nvPr/>
        </p:nvSpPr>
        <p:spPr>
          <a:xfrm>
            <a:off x="6990574" y="1845201"/>
            <a:ext cx="2305049" cy="75907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Data Analysis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1149560" y="4626265"/>
            <a:ext cx="2305049" cy="75907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Model Evaluation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0" name="Oval 9"/>
          <p:cNvSpPr/>
          <p:nvPr/>
        </p:nvSpPr>
        <p:spPr>
          <a:xfrm>
            <a:off x="3818578" y="1843728"/>
            <a:ext cx="2305049" cy="75907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Data Collection</a:t>
            </a:r>
          </a:p>
        </p:txBody>
      </p:sp>
      <p:sp>
        <p:nvSpPr>
          <p:cNvPr id="11" name="Oval 10"/>
          <p:cNvSpPr/>
          <p:nvPr/>
        </p:nvSpPr>
        <p:spPr>
          <a:xfrm>
            <a:off x="6949542" y="3239636"/>
            <a:ext cx="2387112" cy="728729"/>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Data </a:t>
            </a:r>
          </a:p>
          <a:p>
            <a:pPr algn="ctr"/>
            <a:r>
              <a:rPr lang="en-IN" dirty="0">
                <a:solidFill>
                  <a:schemeClr val="tx1"/>
                </a:solidFill>
                <a:latin typeface="Times New Roman" panose="02020603050405020304" pitchFamily="18" charset="0"/>
                <a:cs typeface="Times New Roman" panose="02020603050405020304" pitchFamily="18" charset="0"/>
              </a:rPr>
              <a:t>pre-processing</a:t>
            </a:r>
          </a:p>
        </p:txBody>
      </p:sp>
      <p:sp>
        <p:nvSpPr>
          <p:cNvPr id="12" name="Oval 11"/>
          <p:cNvSpPr/>
          <p:nvPr/>
        </p:nvSpPr>
        <p:spPr>
          <a:xfrm>
            <a:off x="3784873" y="3293687"/>
            <a:ext cx="2372458" cy="620625"/>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Model Selection</a:t>
            </a:r>
          </a:p>
        </p:txBody>
      </p:sp>
      <p:sp>
        <p:nvSpPr>
          <p:cNvPr id="13" name="Oval 12"/>
          <p:cNvSpPr/>
          <p:nvPr/>
        </p:nvSpPr>
        <p:spPr>
          <a:xfrm>
            <a:off x="1115856" y="3258308"/>
            <a:ext cx="2372458" cy="691385"/>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Model Training</a:t>
            </a:r>
          </a:p>
        </p:txBody>
      </p:sp>
      <p:sp>
        <p:nvSpPr>
          <p:cNvPr id="14" name="Oval 13"/>
          <p:cNvSpPr/>
          <p:nvPr/>
        </p:nvSpPr>
        <p:spPr>
          <a:xfrm>
            <a:off x="4252051" y="4626265"/>
            <a:ext cx="2305049" cy="75907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Model Deployment</a:t>
            </a:r>
          </a:p>
        </p:txBody>
      </p:sp>
      <p:sp>
        <p:nvSpPr>
          <p:cNvPr id="16" name="Rectangle 15"/>
          <p:cNvSpPr/>
          <p:nvPr/>
        </p:nvSpPr>
        <p:spPr>
          <a:xfrm>
            <a:off x="7278346" y="4733238"/>
            <a:ext cx="2206869" cy="54512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Predicted output</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17" name="Straight Arrow Connector 16"/>
          <p:cNvCxnSpPr>
            <a:stCxn id="10" idx="6"/>
            <a:endCxn id="8" idx="2"/>
          </p:cNvCxnSpPr>
          <p:nvPr/>
        </p:nvCxnSpPr>
        <p:spPr>
          <a:xfrm>
            <a:off x="6123627" y="2223263"/>
            <a:ext cx="866947" cy="1473"/>
          </a:xfrm>
          <a:prstGeom prst="straightConnector1">
            <a:avLst/>
          </a:prstGeom>
          <a:ln w="28575">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4"/>
            <a:endCxn id="11" idx="0"/>
          </p:cNvCxnSpPr>
          <p:nvPr/>
        </p:nvCxnSpPr>
        <p:spPr>
          <a:xfrm flipH="1">
            <a:off x="8143098" y="2604271"/>
            <a:ext cx="1" cy="635365"/>
          </a:xfrm>
          <a:prstGeom prst="straightConnector1">
            <a:avLst/>
          </a:prstGeom>
          <a:ln w="28575">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12" idx="6"/>
          </p:cNvCxnSpPr>
          <p:nvPr/>
        </p:nvCxnSpPr>
        <p:spPr>
          <a:xfrm flipH="1" flipV="1">
            <a:off x="6157331" y="3604000"/>
            <a:ext cx="792211" cy="1"/>
          </a:xfrm>
          <a:prstGeom prst="straightConnector1">
            <a:avLst/>
          </a:prstGeom>
          <a:ln w="28575">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2"/>
            <a:endCxn id="13" idx="6"/>
          </p:cNvCxnSpPr>
          <p:nvPr/>
        </p:nvCxnSpPr>
        <p:spPr>
          <a:xfrm flipH="1">
            <a:off x="3488314" y="3604000"/>
            <a:ext cx="296559" cy="1"/>
          </a:xfrm>
          <a:prstGeom prst="straightConnector1">
            <a:avLst/>
          </a:prstGeom>
          <a:ln w="28575">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6"/>
            <a:endCxn id="14" idx="2"/>
          </p:cNvCxnSpPr>
          <p:nvPr/>
        </p:nvCxnSpPr>
        <p:spPr>
          <a:xfrm>
            <a:off x="3454609" y="5005800"/>
            <a:ext cx="797442" cy="0"/>
          </a:xfrm>
          <a:prstGeom prst="straightConnector1">
            <a:avLst/>
          </a:prstGeom>
          <a:ln w="28575">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6"/>
            <a:endCxn id="16" idx="1"/>
          </p:cNvCxnSpPr>
          <p:nvPr/>
        </p:nvCxnSpPr>
        <p:spPr>
          <a:xfrm>
            <a:off x="6557100" y="5005800"/>
            <a:ext cx="721246" cy="0"/>
          </a:xfrm>
          <a:prstGeom prst="straightConnector1">
            <a:avLst/>
          </a:prstGeom>
          <a:ln w="28575">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3" idx="4"/>
            <a:endCxn id="9" idx="0"/>
          </p:cNvCxnSpPr>
          <p:nvPr/>
        </p:nvCxnSpPr>
        <p:spPr>
          <a:xfrm>
            <a:off x="2302085" y="3949693"/>
            <a:ext cx="0" cy="676572"/>
          </a:xfrm>
          <a:prstGeom prst="straightConnector1">
            <a:avLst/>
          </a:prstGeom>
          <a:ln w="28575">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1837591" y="1950701"/>
            <a:ext cx="927135" cy="54512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Input</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139" name="Straight Arrow Connector 138"/>
          <p:cNvCxnSpPr>
            <a:stCxn id="88" idx="3"/>
            <a:endCxn id="10" idx="2"/>
          </p:cNvCxnSpPr>
          <p:nvPr/>
        </p:nvCxnSpPr>
        <p:spPr>
          <a:xfrm>
            <a:off x="2764726" y="2223263"/>
            <a:ext cx="1053852" cy="0"/>
          </a:xfrm>
          <a:prstGeom prst="straightConnector1">
            <a:avLst/>
          </a:prstGeom>
          <a:ln w="28575">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760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61852" y="3798250"/>
            <a:ext cx="24237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 </a:t>
            </a:r>
            <a:endParaRPr lang="en-IN" dirty="0"/>
          </a:p>
        </p:txBody>
      </p:sp>
      <p:sp>
        <p:nvSpPr>
          <p:cNvPr id="32" name="Text Placeholder 2">
            <a:extLst>
              <a:ext uri="{FF2B5EF4-FFF2-40B4-BE49-F238E27FC236}">
                <a16:creationId xmlns:a16="http://schemas.microsoft.com/office/drawing/2014/main" id="{7DE2CDD1-08B9-4F3A-AB7F-12345325B86F}"/>
              </a:ext>
            </a:extLst>
          </p:cNvPr>
          <p:cNvSpPr txBox="1">
            <a:spLocks/>
          </p:cNvSpPr>
          <p:nvPr/>
        </p:nvSpPr>
        <p:spPr>
          <a:xfrm>
            <a:off x="235744" y="527539"/>
            <a:ext cx="8596555" cy="456887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114300" indent="0">
              <a:buFont typeface="Wingdings 3" charset="2"/>
              <a:buNone/>
            </a:pPr>
            <a:r>
              <a:rPr lang="en-US" sz="2000" dirty="0">
                <a:solidFill>
                  <a:schemeClr val="tx1"/>
                </a:solidFill>
                <a:latin typeface="Times New Roman" panose="02020603050405020304" pitchFamily="18" charset="0"/>
                <a:cs typeface="Times New Roman" panose="02020603050405020304" pitchFamily="18" charset="0"/>
              </a:rPr>
              <a:t>                                                       </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8C8DD573-74E8-4AE2-B286-951C401A2BAB}"/>
              </a:ext>
            </a:extLst>
          </p:cNvPr>
          <p:cNvSpPr/>
          <p:nvPr/>
        </p:nvSpPr>
        <p:spPr>
          <a:xfrm>
            <a:off x="4534021" y="861648"/>
            <a:ext cx="3906586" cy="59329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Oval 44">
            <a:extLst>
              <a:ext uri="{FF2B5EF4-FFF2-40B4-BE49-F238E27FC236}">
                <a16:creationId xmlns:a16="http://schemas.microsoft.com/office/drawing/2014/main" id="{989FBF7F-2CE0-4E7D-99FB-9319E64864A1}"/>
              </a:ext>
            </a:extLst>
          </p:cNvPr>
          <p:cNvSpPr/>
          <p:nvPr/>
        </p:nvSpPr>
        <p:spPr>
          <a:xfrm>
            <a:off x="5550342" y="1849525"/>
            <a:ext cx="2248434" cy="54605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Data Pre-processing</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46" name="Oval 45">
            <a:extLst>
              <a:ext uri="{FF2B5EF4-FFF2-40B4-BE49-F238E27FC236}">
                <a16:creationId xmlns:a16="http://schemas.microsoft.com/office/drawing/2014/main" id="{6B16292E-F265-4B1F-A71F-1DC763E47CB0}"/>
              </a:ext>
            </a:extLst>
          </p:cNvPr>
          <p:cNvSpPr/>
          <p:nvPr/>
        </p:nvSpPr>
        <p:spPr>
          <a:xfrm>
            <a:off x="5550342" y="2621915"/>
            <a:ext cx="2248433" cy="54605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Build and train the model</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47" name="Oval 46">
            <a:extLst>
              <a:ext uri="{FF2B5EF4-FFF2-40B4-BE49-F238E27FC236}">
                <a16:creationId xmlns:a16="http://schemas.microsoft.com/office/drawing/2014/main" id="{D77CB4BC-5371-4B3C-866E-89343B80A600}"/>
              </a:ext>
            </a:extLst>
          </p:cNvPr>
          <p:cNvSpPr/>
          <p:nvPr/>
        </p:nvSpPr>
        <p:spPr>
          <a:xfrm>
            <a:off x="5601859" y="3375241"/>
            <a:ext cx="2286075" cy="54605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Evaluate and test the model</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48" name="Oval 47">
            <a:extLst>
              <a:ext uri="{FF2B5EF4-FFF2-40B4-BE49-F238E27FC236}">
                <a16:creationId xmlns:a16="http://schemas.microsoft.com/office/drawing/2014/main" id="{F42617C7-1A95-4505-996C-02314E868676}"/>
              </a:ext>
            </a:extLst>
          </p:cNvPr>
          <p:cNvSpPr/>
          <p:nvPr/>
        </p:nvSpPr>
        <p:spPr>
          <a:xfrm>
            <a:off x="5620680" y="4134968"/>
            <a:ext cx="2248434" cy="54605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Provide UI</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49" name="Oval 48">
            <a:extLst>
              <a:ext uri="{FF2B5EF4-FFF2-40B4-BE49-F238E27FC236}">
                <a16:creationId xmlns:a16="http://schemas.microsoft.com/office/drawing/2014/main" id="{54108312-BCF9-4C48-A628-E41BB1E4570B}"/>
              </a:ext>
            </a:extLst>
          </p:cNvPr>
          <p:cNvSpPr/>
          <p:nvPr/>
        </p:nvSpPr>
        <p:spPr>
          <a:xfrm>
            <a:off x="5620680" y="5042248"/>
            <a:ext cx="2178095" cy="565388"/>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Enter Data</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50" name="Oval 49">
            <a:extLst>
              <a:ext uri="{FF2B5EF4-FFF2-40B4-BE49-F238E27FC236}">
                <a16:creationId xmlns:a16="http://schemas.microsoft.com/office/drawing/2014/main" id="{861C0822-CC28-4F3D-87AF-E64A706CC845}"/>
              </a:ext>
            </a:extLst>
          </p:cNvPr>
          <p:cNvSpPr/>
          <p:nvPr/>
        </p:nvSpPr>
        <p:spPr>
          <a:xfrm>
            <a:off x="5704225" y="6012522"/>
            <a:ext cx="2094551" cy="54605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Predicted Amount</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54" name="Straight Connector 53">
            <a:extLst>
              <a:ext uri="{FF2B5EF4-FFF2-40B4-BE49-F238E27FC236}">
                <a16:creationId xmlns:a16="http://schemas.microsoft.com/office/drawing/2014/main" id="{B2B3FE0F-411D-4329-98B6-EDF1AFC22148}"/>
              </a:ext>
            </a:extLst>
          </p:cNvPr>
          <p:cNvCxnSpPr>
            <a:cxnSpLocks/>
            <a:stCxn id="1026" idx="3"/>
            <a:endCxn id="33" idx="2"/>
          </p:cNvCxnSpPr>
          <p:nvPr/>
        </p:nvCxnSpPr>
        <p:spPr>
          <a:xfrm flipV="1">
            <a:off x="2971570" y="1475183"/>
            <a:ext cx="2597256" cy="99711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B3EBB487-7E96-4CC4-ACA0-5A1E13B6911A}"/>
              </a:ext>
            </a:extLst>
          </p:cNvPr>
          <p:cNvCxnSpPr>
            <a:cxnSpLocks/>
            <a:stCxn id="1026" idx="3"/>
            <a:endCxn id="45" idx="2"/>
          </p:cNvCxnSpPr>
          <p:nvPr/>
        </p:nvCxnSpPr>
        <p:spPr>
          <a:xfrm flipV="1">
            <a:off x="2971570" y="2122550"/>
            <a:ext cx="2578772" cy="349747"/>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579AA207-626B-4F23-99A2-F6B97434DAD6}"/>
              </a:ext>
            </a:extLst>
          </p:cNvPr>
          <p:cNvCxnSpPr>
            <a:cxnSpLocks/>
            <a:stCxn id="1026" idx="3"/>
            <a:endCxn id="46" idx="2"/>
          </p:cNvCxnSpPr>
          <p:nvPr/>
        </p:nvCxnSpPr>
        <p:spPr>
          <a:xfrm>
            <a:off x="2971570" y="2472297"/>
            <a:ext cx="2578772" cy="422643"/>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FE2646B1-EB8C-4532-BEA1-F3F85E15DF93}"/>
              </a:ext>
            </a:extLst>
          </p:cNvPr>
          <p:cNvCxnSpPr>
            <a:cxnSpLocks/>
            <a:stCxn id="1026" idx="3"/>
            <a:endCxn id="47" idx="2"/>
          </p:cNvCxnSpPr>
          <p:nvPr/>
        </p:nvCxnSpPr>
        <p:spPr>
          <a:xfrm>
            <a:off x="2971570" y="2472297"/>
            <a:ext cx="2630289" cy="1175969"/>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E4F4C3F2-903F-4F51-B822-A1103B201397}"/>
              </a:ext>
            </a:extLst>
          </p:cNvPr>
          <p:cNvCxnSpPr>
            <a:cxnSpLocks/>
            <a:stCxn id="1026" idx="3"/>
            <a:endCxn id="48" idx="2"/>
          </p:cNvCxnSpPr>
          <p:nvPr/>
        </p:nvCxnSpPr>
        <p:spPr>
          <a:xfrm>
            <a:off x="2971570" y="2472297"/>
            <a:ext cx="2649110" cy="1935696"/>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67DC613D-0439-408C-B8E1-128982CA7C5A}"/>
              </a:ext>
            </a:extLst>
          </p:cNvPr>
          <p:cNvCxnSpPr>
            <a:cxnSpLocks/>
            <a:stCxn id="1028" idx="1"/>
            <a:endCxn id="49" idx="6"/>
          </p:cNvCxnSpPr>
          <p:nvPr/>
        </p:nvCxnSpPr>
        <p:spPr>
          <a:xfrm flipH="1">
            <a:off x="7798775" y="3577198"/>
            <a:ext cx="1176094" cy="1747744"/>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2D08875B-F293-4898-9329-A67CCB808A7C}"/>
              </a:ext>
            </a:extLst>
          </p:cNvPr>
          <p:cNvCxnSpPr>
            <a:cxnSpLocks/>
            <a:stCxn id="1028" idx="1"/>
            <a:endCxn id="50" idx="6"/>
          </p:cNvCxnSpPr>
          <p:nvPr/>
        </p:nvCxnSpPr>
        <p:spPr>
          <a:xfrm flipH="1">
            <a:off x="7798776" y="3577198"/>
            <a:ext cx="1176093" cy="2708349"/>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Wat zijn Use Cases in het functioneel ontwerp? - Van 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520" y="1919846"/>
            <a:ext cx="781050" cy="11049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at zijn Use Cases in het functioneel ontwerp? - Van 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869" y="3024747"/>
            <a:ext cx="781050" cy="1104901"/>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8981348" y="4067281"/>
            <a:ext cx="774571" cy="369332"/>
          </a:xfrm>
          <a:prstGeom prst="rect">
            <a:avLst/>
          </a:prstGeom>
          <a:noFill/>
        </p:spPr>
        <p:txBody>
          <a:bodyPr wrap="none" rtlCol="0">
            <a:spAutoFit/>
          </a:bodyPr>
          <a:lstStyle/>
          <a:p>
            <a:r>
              <a:rPr lang="en-US" dirty="0">
                <a:latin typeface="Times New Roman" pitchFamily="18" charset="0"/>
                <a:cs typeface="Times New Roman" pitchFamily="18" charset="0"/>
              </a:rPr>
              <a:t>USER</a:t>
            </a:r>
            <a:endParaRPr lang="en-IN" dirty="0">
              <a:latin typeface="Times New Roman" pitchFamily="18" charset="0"/>
              <a:cs typeface="Times New Roman" pitchFamily="18" charset="0"/>
            </a:endParaRPr>
          </a:p>
        </p:txBody>
      </p:sp>
      <p:sp>
        <p:nvSpPr>
          <p:cNvPr id="29" name="Rectangle 28"/>
          <p:cNvSpPr/>
          <p:nvPr/>
        </p:nvSpPr>
        <p:spPr>
          <a:xfrm>
            <a:off x="1782562" y="3094268"/>
            <a:ext cx="1531188" cy="369332"/>
          </a:xfrm>
          <a:prstGeom prst="rect">
            <a:avLst/>
          </a:prstGeom>
        </p:spPr>
        <p:txBody>
          <a:bodyPr wrap="none">
            <a:spAutoFit/>
          </a:bodyPr>
          <a:lstStyle/>
          <a:p>
            <a:r>
              <a:rPr lang="en-US" dirty="0">
                <a:latin typeface="Times New Roman" pitchFamily="18" charset="0"/>
                <a:cs typeface="Times New Roman" pitchFamily="18" charset="0"/>
              </a:rPr>
              <a:t>DEVELOPER</a:t>
            </a:r>
            <a:endParaRPr lang="en-IN" dirty="0">
              <a:latin typeface="Times New Roman" pitchFamily="18" charset="0"/>
              <a:cs typeface="Times New Roman" pitchFamily="18" charset="0"/>
            </a:endParaRPr>
          </a:p>
        </p:txBody>
      </p:sp>
      <p:sp>
        <p:nvSpPr>
          <p:cNvPr id="30" name="Rectangle 29"/>
          <p:cNvSpPr/>
          <p:nvPr/>
        </p:nvSpPr>
        <p:spPr>
          <a:xfrm>
            <a:off x="7576268" y="914401"/>
            <a:ext cx="864339" cy="369332"/>
          </a:xfrm>
          <a:prstGeom prst="rect">
            <a:avLst/>
          </a:prstGeom>
        </p:spPr>
        <p:txBody>
          <a:bodyPr wrap="none">
            <a:spAutoFit/>
          </a:bodyPr>
          <a:lstStyle/>
          <a:p>
            <a:r>
              <a:rPr lang="en-US" dirty="0">
                <a:latin typeface="Times New Roman" pitchFamily="18" charset="0"/>
                <a:cs typeface="Times New Roman" pitchFamily="18" charset="0"/>
              </a:rPr>
              <a:t>System</a:t>
            </a:r>
            <a:endParaRPr lang="en-IN" dirty="0">
              <a:latin typeface="Times New Roman" pitchFamily="18" charset="0"/>
              <a:cs typeface="Times New Roman" pitchFamily="18" charset="0"/>
            </a:endParaRPr>
          </a:p>
        </p:txBody>
      </p:sp>
      <p:sp>
        <p:nvSpPr>
          <p:cNvPr id="31" name="Rectangle 30"/>
          <p:cNvSpPr/>
          <p:nvPr/>
        </p:nvSpPr>
        <p:spPr>
          <a:xfrm>
            <a:off x="380576" y="729707"/>
            <a:ext cx="2803973" cy="400110"/>
          </a:xfrm>
          <a:prstGeom prst="rect">
            <a:avLst/>
          </a:prstGeom>
        </p:spPr>
        <p:txBody>
          <a:bodyPr wrap="none">
            <a:spAutoFit/>
          </a:bodyPr>
          <a:lstStyle/>
          <a:p>
            <a:r>
              <a:rPr lang="en-US" sz="2000" b="1" dirty="0">
                <a:latin typeface="Times New Roman" pitchFamily="18" charset="0"/>
                <a:cs typeface="Times New Roman" pitchFamily="18" charset="0"/>
              </a:rPr>
              <a:t>USECASE DIAGRAM:</a:t>
            </a:r>
            <a:endParaRPr lang="en-IN" sz="2000" b="1" dirty="0">
              <a:latin typeface="Times New Roman" pitchFamily="18" charset="0"/>
              <a:cs typeface="Times New Roman" pitchFamily="18" charset="0"/>
            </a:endParaRPr>
          </a:p>
        </p:txBody>
      </p:sp>
      <p:sp>
        <p:nvSpPr>
          <p:cNvPr id="33" name="Oval 32">
            <a:extLst>
              <a:ext uri="{FF2B5EF4-FFF2-40B4-BE49-F238E27FC236}">
                <a16:creationId xmlns:a16="http://schemas.microsoft.com/office/drawing/2014/main" id="{7F596693-6533-41C9-92CB-294F6C5F4F12}"/>
              </a:ext>
            </a:extLst>
          </p:cNvPr>
          <p:cNvSpPr/>
          <p:nvPr/>
        </p:nvSpPr>
        <p:spPr>
          <a:xfrm>
            <a:off x="5568826" y="1202158"/>
            <a:ext cx="2248434" cy="54605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Data Collection</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419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53;p47">
            <a:extLst>
              <a:ext uri="{FF2B5EF4-FFF2-40B4-BE49-F238E27FC236}">
                <a16:creationId xmlns:a16="http://schemas.microsoft.com/office/drawing/2014/main" id="{2646CDFE-F2FB-32E3-E71C-94998C52519B}"/>
              </a:ext>
            </a:extLst>
          </p:cNvPr>
          <p:cNvSpPr txBox="1">
            <a:spLocks noGrp="1"/>
          </p:cNvSpPr>
          <p:nvPr/>
        </p:nvSpPr>
        <p:spPr>
          <a:xfrm>
            <a:off x="1581676" y="577128"/>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athway Gothic One"/>
              <a:buNone/>
              <a:defRPr sz="3500" b="0" i="0" u="none" strike="noStrike" cap="none">
                <a:solidFill>
                  <a:schemeClr val="dk1"/>
                </a:solidFill>
                <a:latin typeface="Pathway Gothic One"/>
                <a:ea typeface="Pathway Gothic One"/>
                <a:cs typeface="Pathway Gothic One"/>
                <a:sym typeface="Pathway Gothic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IN" sz="2800" b="1" dirty="0">
                <a:latin typeface="Palatino Linotype" panose="02040502050505030304" pitchFamily="18" charset="0"/>
              </a:rPr>
              <a:t>MODULE SPLIT UP</a:t>
            </a:r>
            <a:endParaRPr sz="2800" b="1" dirty="0">
              <a:latin typeface="Palatino Linotype" panose="02040502050505030304" pitchFamily="18" charset="0"/>
            </a:endParaRPr>
          </a:p>
        </p:txBody>
      </p:sp>
      <p:sp>
        <p:nvSpPr>
          <p:cNvPr id="3" name="Google Shape;354;p47">
            <a:extLst>
              <a:ext uri="{FF2B5EF4-FFF2-40B4-BE49-F238E27FC236}">
                <a16:creationId xmlns:a16="http://schemas.microsoft.com/office/drawing/2014/main" id="{37584278-75F8-7EFA-190B-1855B598F1CA}"/>
              </a:ext>
            </a:extLst>
          </p:cNvPr>
          <p:cNvSpPr txBox="1">
            <a:spLocks noGrp="1"/>
          </p:cNvSpPr>
          <p:nvPr/>
        </p:nvSpPr>
        <p:spPr>
          <a:xfrm>
            <a:off x="2135256" y="1912986"/>
            <a:ext cx="1978200" cy="66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lvl="0" indent="0" algn="l" rtl="0">
              <a:spcBef>
                <a:spcPts val="0"/>
              </a:spcBef>
              <a:spcAft>
                <a:spcPts val="0"/>
              </a:spcAft>
              <a:buNone/>
            </a:pPr>
            <a:r>
              <a:rPr lang="en-IN" sz="2000" b="1" dirty="0">
                <a:latin typeface="Palatino Linotype" panose="02040502050505030304" pitchFamily="18" charset="0"/>
              </a:rPr>
              <a:t>MODULE 1</a:t>
            </a:r>
            <a:endParaRPr sz="2000" b="1" dirty="0">
              <a:latin typeface="Palatino Linotype" panose="02040502050505030304" pitchFamily="18" charset="0"/>
            </a:endParaRPr>
          </a:p>
        </p:txBody>
      </p:sp>
      <p:sp>
        <p:nvSpPr>
          <p:cNvPr id="5" name="Google Shape;356;p47">
            <a:extLst>
              <a:ext uri="{FF2B5EF4-FFF2-40B4-BE49-F238E27FC236}">
                <a16:creationId xmlns:a16="http://schemas.microsoft.com/office/drawing/2014/main" id="{A1B72D4F-E3EA-FBB7-2608-6DF26A19EAAB}"/>
              </a:ext>
            </a:extLst>
          </p:cNvPr>
          <p:cNvSpPr txBox="1">
            <a:spLocks noGrp="1"/>
          </p:cNvSpPr>
          <p:nvPr/>
        </p:nvSpPr>
        <p:spPr>
          <a:xfrm>
            <a:off x="2113291" y="3692268"/>
            <a:ext cx="1978200" cy="66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IN" sz="2000" b="1" dirty="0">
                <a:latin typeface="Palatino Linotype" panose="02040502050505030304" pitchFamily="18" charset="0"/>
              </a:rPr>
              <a:t>MODULE 3</a:t>
            </a:r>
          </a:p>
          <a:p>
            <a:pPr marL="0" lvl="0" indent="0" algn="l" rtl="0">
              <a:spcBef>
                <a:spcPts val="0"/>
              </a:spcBef>
              <a:spcAft>
                <a:spcPts val="0"/>
              </a:spcAft>
              <a:buNone/>
            </a:pPr>
            <a:endParaRPr sz="2000" dirty="0">
              <a:latin typeface="Palatino Linotype" panose="02040502050505030304" pitchFamily="18" charset="0"/>
            </a:endParaRPr>
          </a:p>
        </p:txBody>
      </p:sp>
      <p:sp>
        <p:nvSpPr>
          <p:cNvPr id="6" name="Google Shape;357;p47">
            <a:extLst>
              <a:ext uri="{FF2B5EF4-FFF2-40B4-BE49-F238E27FC236}">
                <a16:creationId xmlns:a16="http://schemas.microsoft.com/office/drawing/2014/main" id="{0302AB5E-D913-7314-D4F9-F4D1F713C614}"/>
              </a:ext>
            </a:extLst>
          </p:cNvPr>
          <p:cNvSpPr txBox="1">
            <a:spLocks noGrp="1"/>
          </p:cNvSpPr>
          <p:nvPr/>
        </p:nvSpPr>
        <p:spPr>
          <a:xfrm>
            <a:off x="2135256" y="4525932"/>
            <a:ext cx="1978200" cy="66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IN" sz="2000" b="1" dirty="0">
                <a:latin typeface="Palatino Linotype" panose="02040502050505030304" pitchFamily="18" charset="0"/>
              </a:rPr>
              <a:t>MODULE 4</a:t>
            </a:r>
          </a:p>
          <a:p>
            <a:pPr marL="0" lvl="0" indent="0" algn="l" rtl="0">
              <a:spcBef>
                <a:spcPts val="0"/>
              </a:spcBef>
              <a:spcAft>
                <a:spcPts val="0"/>
              </a:spcAft>
              <a:buNone/>
            </a:pPr>
            <a:endParaRPr sz="2000" dirty="0">
              <a:latin typeface="Palatino Linotype" panose="02040502050505030304" pitchFamily="18" charset="0"/>
            </a:endParaRPr>
          </a:p>
        </p:txBody>
      </p:sp>
      <p:sp>
        <p:nvSpPr>
          <p:cNvPr id="7" name="Google Shape;362;p47">
            <a:extLst>
              <a:ext uri="{FF2B5EF4-FFF2-40B4-BE49-F238E27FC236}">
                <a16:creationId xmlns:a16="http://schemas.microsoft.com/office/drawing/2014/main" id="{2B328CBC-92F5-EA19-FD87-A9C6048CFB74}"/>
              </a:ext>
            </a:extLst>
          </p:cNvPr>
          <p:cNvSpPr/>
          <p:nvPr/>
        </p:nvSpPr>
        <p:spPr>
          <a:xfrm>
            <a:off x="2013437" y="1903444"/>
            <a:ext cx="1767773" cy="6675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000">
              <a:latin typeface="Palatino Linotype" panose="02040502050505030304" pitchFamily="18" charset="0"/>
            </a:endParaRPr>
          </a:p>
        </p:txBody>
      </p:sp>
      <p:sp>
        <p:nvSpPr>
          <p:cNvPr id="8" name="Google Shape;363;p47">
            <a:extLst>
              <a:ext uri="{FF2B5EF4-FFF2-40B4-BE49-F238E27FC236}">
                <a16:creationId xmlns:a16="http://schemas.microsoft.com/office/drawing/2014/main" id="{1FD1F6EE-CAE5-2940-D871-7874654D39C5}"/>
              </a:ext>
            </a:extLst>
          </p:cNvPr>
          <p:cNvSpPr/>
          <p:nvPr/>
        </p:nvSpPr>
        <p:spPr>
          <a:xfrm>
            <a:off x="2013437" y="2738365"/>
            <a:ext cx="1767773" cy="6675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000">
              <a:latin typeface="Palatino Linotype" panose="02040502050505030304" pitchFamily="18" charset="0"/>
            </a:endParaRPr>
          </a:p>
        </p:txBody>
      </p:sp>
      <p:sp>
        <p:nvSpPr>
          <p:cNvPr id="9" name="Google Shape;364;p47">
            <a:extLst>
              <a:ext uri="{FF2B5EF4-FFF2-40B4-BE49-F238E27FC236}">
                <a16:creationId xmlns:a16="http://schemas.microsoft.com/office/drawing/2014/main" id="{81075CF4-DC88-202C-63F0-7303186F587E}"/>
              </a:ext>
            </a:extLst>
          </p:cNvPr>
          <p:cNvSpPr/>
          <p:nvPr/>
        </p:nvSpPr>
        <p:spPr>
          <a:xfrm>
            <a:off x="2013437" y="4408194"/>
            <a:ext cx="1767773" cy="6675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000">
              <a:latin typeface="Palatino Linotype" panose="02040502050505030304" pitchFamily="18" charset="0"/>
            </a:endParaRPr>
          </a:p>
        </p:txBody>
      </p:sp>
      <p:sp>
        <p:nvSpPr>
          <p:cNvPr id="10" name="Google Shape;365;p47">
            <a:extLst>
              <a:ext uri="{FF2B5EF4-FFF2-40B4-BE49-F238E27FC236}">
                <a16:creationId xmlns:a16="http://schemas.microsoft.com/office/drawing/2014/main" id="{988B3D58-1A9F-958E-E1CE-F11A680404F7}"/>
              </a:ext>
            </a:extLst>
          </p:cNvPr>
          <p:cNvSpPr/>
          <p:nvPr/>
        </p:nvSpPr>
        <p:spPr>
          <a:xfrm>
            <a:off x="2013437" y="3573279"/>
            <a:ext cx="1767773" cy="6675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000">
              <a:latin typeface="Palatino Linotype" panose="02040502050505030304" pitchFamily="18" charset="0"/>
            </a:endParaRPr>
          </a:p>
        </p:txBody>
      </p:sp>
      <p:pic>
        <p:nvPicPr>
          <p:cNvPr id="11" name="Picture 10">
            <a:extLst>
              <a:ext uri="{FF2B5EF4-FFF2-40B4-BE49-F238E27FC236}">
                <a16:creationId xmlns:a16="http://schemas.microsoft.com/office/drawing/2014/main" id="{5F91ECA0-D8A1-4848-BDE7-46BA0ED00E1D}"/>
              </a:ext>
            </a:extLst>
          </p:cNvPr>
          <p:cNvPicPr>
            <a:picLocks noChangeAspect="1"/>
          </p:cNvPicPr>
          <p:nvPr/>
        </p:nvPicPr>
        <p:blipFill>
          <a:blip r:embed="rId2">
            <a:duotone>
              <a:prstClr val="black"/>
              <a:schemeClr val="accent1">
                <a:tint val="45000"/>
                <a:satMod val="400000"/>
              </a:schemeClr>
            </a:duotone>
          </a:blip>
          <a:stretch>
            <a:fillRect/>
          </a:stretch>
        </p:blipFill>
        <p:spPr>
          <a:xfrm flipV="1">
            <a:off x="4851230" y="1978467"/>
            <a:ext cx="309884" cy="482041"/>
          </a:xfrm>
          <a:prstGeom prst="rect">
            <a:avLst/>
          </a:prstGeom>
        </p:spPr>
      </p:pic>
      <p:sp>
        <p:nvSpPr>
          <p:cNvPr id="14" name="Rectangle 13">
            <a:extLst>
              <a:ext uri="{FF2B5EF4-FFF2-40B4-BE49-F238E27FC236}">
                <a16:creationId xmlns:a16="http://schemas.microsoft.com/office/drawing/2014/main" id="{6995D13A-FBB5-4D47-AA59-CF420A9D265A}"/>
              </a:ext>
            </a:extLst>
          </p:cNvPr>
          <p:cNvSpPr/>
          <p:nvPr/>
        </p:nvSpPr>
        <p:spPr>
          <a:xfrm>
            <a:off x="6190288" y="1946490"/>
            <a:ext cx="2323072" cy="506870"/>
          </a:xfrm>
          <a:prstGeom prst="rect">
            <a:avLst/>
          </a:prstGeom>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just">
              <a:lnSpc>
                <a:spcPct val="150000"/>
              </a:lnSpc>
            </a:pPr>
            <a:r>
              <a:rPr lang="en-IN" sz="2000" dirty="0">
                <a:solidFill>
                  <a:srgbClr val="000000"/>
                </a:solidFill>
                <a:effectLst/>
                <a:latin typeface="Palatino Linotype" panose="02040502050505030304" pitchFamily="18" charset="0"/>
                <a:ea typeface="Times New Roman" panose="02020603050405020304" pitchFamily="18" charset="0"/>
              </a:rPr>
              <a:t>Dataset Collection </a:t>
            </a:r>
            <a:endParaRPr lang="en-IN" sz="2000" dirty="0">
              <a:effectLst/>
              <a:latin typeface="Palatino Linotype" panose="02040502050505030304" pitchFamily="18" charset="0"/>
              <a:ea typeface="Times New Roman" panose="02020603050405020304" pitchFamily="18" charset="0"/>
            </a:endParaRPr>
          </a:p>
        </p:txBody>
      </p:sp>
      <p:sp>
        <p:nvSpPr>
          <p:cNvPr id="15" name="Rectangle 14">
            <a:extLst>
              <a:ext uri="{FF2B5EF4-FFF2-40B4-BE49-F238E27FC236}">
                <a16:creationId xmlns:a16="http://schemas.microsoft.com/office/drawing/2014/main" id="{0055AB25-F052-4F16-8201-19718E57F5F4}"/>
              </a:ext>
            </a:extLst>
          </p:cNvPr>
          <p:cNvSpPr/>
          <p:nvPr/>
        </p:nvSpPr>
        <p:spPr>
          <a:xfrm>
            <a:off x="6185014" y="2819233"/>
            <a:ext cx="2784737" cy="506870"/>
          </a:xfrm>
          <a:prstGeom prst="rect">
            <a:avLst/>
          </a:prstGeom>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just">
              <a:lnSpc>
                <a:spcPct val="150000"/>
              </a:lnSpc>
            </a:pPr>
            <a:r>
              <a:rPr lang="en-IN" sz="2000" dirty="0">
                <a:solidFill>
                  <a:srgbClr val="000000"/>
                </a:solidFill>
                <a:effectLst/>
                <a:latin typeface="Palatino Linotype" panose="02040502050505030304" pitchFamily="18" charset="0"/>
                <a:ea typeface="Times New Roman" panose="02020603050405020304" pitchFamily="18" charset="0"/>
              </a:rPr>
              <a:t>Dataset Pre-processing</a:t>
            </a:r>
            <a:endParaRPr lang="en-IN" sz="2000" dirty="0">
              <a:effectLst/>
              <a:latin typeface="Palatino Linotype" panose="0204050205050503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id="{722BC331-CD5D-4728-BB14-31CCE7DA5CA6}"/>
              </a:ext>
            </a:extLst>
          </p:cNvPr>
          <p:cNvSpPr/>
          <p:nvPr/>
        </p:nvSpPr>
        <p:spPr>
          <a:xfrm>
            <a:off x="6194870" y="3709820"/>
            <a:ext cx="4907562" cy="506870"/>
          </a:xfrm>
          <a:prstGeom prst="rect">
            <a:avLst/>
          </a:prstGeom>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just">
              <a:lnSpc>
                <a:spcPct val="150000"/>
              </a:lnSpc>
            </a:pPr>
            <a:r>
              <a:rPr lang="en-IN" sz="2000" dirty="0">
                <a:solidFill>
                  <a:srgbClr val="000000"/>
                </a:solidFill>
                <a:effectLst/>
                <a:latin typeface="Palatino Linotype" panose="02040502050505030304" pitchFamily="18" charset="0"/>
                <a:ea typeface="Times New Roman" panose="02020603050405020304" pitchFamily="18" charset="0"/>
              </a:rPr>
              <a:t>Model Development and Implementation</a:t>
            </a:r>
            <a:endParaRPr lang="en-IN" sz="2000" dirty="0">
              <a:effectLst/>
              <a:latin typeface="Palatino Linotype" panose="0204050205050503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A2A41A20-BC37-4D54-A3C6-18534B77DF74}"/>
              </a:ext>
            </a:extLst>
          </p:cNvPr>
          <p:cNvSpPr/>
          <p:nvPr/>
        </p:nvSpPr>
        <p:spPr>
          <a:xfrm>
            <a:off x="6194870" y="5350836"/>
            <a:ext cx="3293765" cy="506870"/>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nSpc>
                <a:spcPct val="150000"/>
              </a:lnSpc>
            </a:pPr>
            <a:r>
              <a:rPr lang="en-IN" sz="2000" dirty="0">
                <a:solidFill>
                  <a:srgbClr val="000000"/>
                </a:solidFill>
                <a:effectLst/>
                <a:latin typeface="Palatino Linotype" panose="02040502050505030304" pitchFamily="18" charset="0"/>
                <a:ea typeface="Times New Roman" panose="02020603050405020304" pitchFamily="18" charset="0"/>
              </a:rPr>
              <a:t>Testing Overall system</a:t>
            </a:r>
            <a:endParaRPr lang="en-IN" sz="2000" dirty="0">
              <a:effectLst/>
              <a:latin typeface="Palatino Linotype" panose="02040502050505030304" pitchFamily="18" charset="0"/>
              <a:ea typeface="Times New Roman" panose="02020603050405020304" pitchFamily="18" charset="0"/>
            </a:endParaRPr>
          </a:p>
        </p:txBody>
      </p:sp>
      <p:pic>
        <p:nvPicPr>
          <p:cNvPr id="19" name="Picture 18">
            <a:extLst>
              <a:ext uri="{FF2B5EF4-FFF2-40B4-BE49-F238E27FC236}">
                <a16:creationId xmlns:a16="http://schemas.microsoft.com/office/drawing/2014/main" id="{B82D1097-934C-2559-EA26-628CD702B160}"/>
              </a:ext>
            </a:extLst>
          </p:cNvPr>
          <p:cNvPicPr>
            <a:picLocks noChangeAspect="1"/>
          </p:cNvPicPr>
          <p:nvPr/>
        </p:nvPicPr>
        <p:blipFill>
          <a:blip r:embed="rId2">
            <a:duotone>
              <a:prstClr val="black"/>
              <a:schemeClr val="accent2">
                <a:tint val="45000"/>
                <a:satMod val="400000"/>
              </a:schemeClr>
            </a:duotone>
          </a:blip>
          <a:stretch>
            <a:fillRect/>
          </a:stretch>
        </p:blipFill>
        <p:spPr>
          <a:xfrm flipV="1">
            <a:off x="4800447" y="4563149"/>
            <a:ext cx="309884" cy="482041"/>
          </a:xfrm>
          <a:prstGeom prst="rect">
            <a:avLst/>
          </a:prstGeom>
        </p:spPr>
      </p:pic>
      <p:pic>
        <p:nvPicPr>
          <p:cNvPr id="20" name="Picture 19">
            <a:extLst>
              <a:ext uri="{FF2B5EF4-FFF2-40B4-BE49-F238E27FC236}">
                <a16:creationId xmlns:a16="http://schemas.microsoft.com/office/drawing/2014/main" id="{45300211-3A4B-5E1B-3CF1-771229EACDD3}"/>
              </a:ext>
            </a:extLst>
          </p:cNvPr>
          <p:cNvPicPr>
            <a:picLocks noChangeAspect="1"/>
          </p:cNvPicPr>
          <p:nvPr/>
        </p:nvPicPr>
        <p:blipFill>
          <a:blip r:embed="rId2">
            <a:duotone>
              <a:prstClr val="black"/>
              <a:schemeClr val="accent1">
                <a:tint val="45000"/>
                <a:satMod val="400000"/>
              </a:schemeClr>
            </a:duotone>
          </a:blip>
          <a:stretch>
            <a:fillRect/>
          </a:stretch>
        </p:blipFill>
        <p:spPr>
          <a:xfrm flipV="1">
            <a:off x="4834421" y="3777255"/>
            <a:ext cx="309884" cy="482041"/>
          </a:xfrm>
          <a:prstGeom prst="rect">
            <a:avLst/>
          </a:prstGeom>
        </p:spPr>
      </p:pic>
      <p:pic>
        <p:nvPicPr>
          <p:cNvPr id="21" name="Picture 20">
            <a:extLst>
              <a:ext uri="{FF2B5EF4-FFF2-40B4-BE49-F238E27FC236}">
                <a16:creationId xmlns:a16="http://schemas.microsoft.com/office/drawing/2014/main" id="{F605C9F9-DA91-06FB-96DC-96C3BDEA4B1C}"/>
              </a:ext>
            </a:extLst>
          </p:cNvPr>
          <p:cNvPicPr>
            <a:picLocks noChangeAspect="1"/>
          </p:cNvPicPr>
          <p:nvPr/>
        </p:nvPicPr>
        <p:blipFill>
          <a:blip r:embed="rId2">
            <a:duotone>
              <a:prstClr val="black"/>
              <a:schemeClr val="accent1">
                <a:tint val="45000"/>
                <a:satMod val="400000"/>
              </a:schemeClr>
            </a:duotone>
          </a:blip>
          <a:stretch>
            <a:fillRect/>
          </a:stretch>
        </p:blipFill>
        <p:spPr>
          <a:xfrm flipV="1">
            <a:off x="4825632" y="2831094"/>
            <a:ext cx="309884" cy="482041"/>
          </a:xfrm>
          <a:prstGeom prst="rect">
            <a:avLst/>
          </a:prstGeom>
        </p:spPr>
      </p:pic>
      <p:sp>
        <p:nvSpPr>
          <p:cNvPr id="22" name="Google Shape;357;p47">
            <a:extLst>
              <a:ext uri="{FF2B5EF4-FFF2-40B4-BE49-F238E27FC236}">
                <a16:creationId xmlns:a16="http://schemas.microsoft.com/office/drawing/2014/main" id="{899E8847-65B7-B342-D116-4A7FB19185EB}"/>
              </a:ext>
            </a:extLst>
          </p:cNvPr>
          <p:cNvSpPr txBox="1">
            <a:spLocks noGrp="1"/>
          </p:cNvSpPr>
          <p:nvPr/>
        </p:nvSpPr>
        <p:spPr>
          <a:xfrm>
            <a:off x="2113291" y="5411689"/>
            <a:ext cx="1978200" cy="66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IN" sz="2000" b="1" dirty="0">
                <a:latin typeface="Palatino Linotype" panose="02040502050505030304" pitchFamily="18" charset="0"/>
              </a:rPr>
              <a:t>MODULE 5</a:t>
            </a:r>
          </a:p>
          <a:p>
            <a:pPr marL="0" lvl="0" indent="0" algn="l" rtl="0">
              <a:spcBef>
                <a:spcPts val="0"/>
              </a:spcBef>
              <a:spcAft>
                <a:spcPts val="0"/>
              </a:spcAft>
              <a:buNone/>
            </a:pPr>
            <a:endParaRPr sz="2000" dirty="0">
              <a:latin typeface="Palatino Linotype" panose="02040502050505030304" pitchFamily="18" charset="0"/>
            </a:endParaRPr>
          </a:p>
        </p:txBody>
      </p:sp>
      <p:sp>
        <p:nvSpPr>
          <p:cNvPr id="23" name="Google Shape;362;p47">
            <a:extLst>
              <a:ext uri="{FF2B5EF4-FFF2-40B4-BE49-F238E27FC236}">
                <a16:creationId xmlns:a16="http://schemas.microsoft.com/office/drawing/2014/main" id="{BD7FAC4A-723A-6D22-CE73-9E5D1A469EF5}"/>
              </a:ext>
            </a:extLst>
          </p:cNvPr>
          <p:cNvSpPr/>
          <p:nvPr/>
        </p:nvSpPr>
        <p:spPr>
          <a:xfrm>
            <a:off x="2013437" y="5271244"/>
            <a:ext cx="1767773" cy="667500"/>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000">
              <a:latin typeface="Palatino Linotype" panose="02040502050505030304" pitchFamily="18" charset="0"/>
            </a:endParaRPr>
          </a:p>
        </p:txBody>
      </p:sp>
      <p:sp>
        <p:nvSpPr>
          <p:cNvPr id="25" name="TextBox 24">
            <a:extLst>
              <a:ext uri="{FF2B5EF4-FFF2-40B4-BE49-F238E27FC236}">
                <a16:creationId xmlns:a16="http://schemas.microsoft.com/office/drawing/2014/main" id="{874F5E70-A8A8-8671-61E7-ED567706D3B5}"/>
              </a:ext>
            </a:extLst>
          </p:cNvPr>
          <p:cNvSpPr txBox="1"/>
          <p:nvPr/>
        </p:nvSpPr>
        <p:spPr>
          <a:xfrm>
            <a:off x="6194870" y="4552308"/>
            <a:ext cx="3153427" cy="506870"/>
          </a:xfrm>
          <a:prstGeom prst="rect">
            <a:avLst/>
          </a:prstGeom>
          <a:noFill/>
        </p:spPr>
        <p:txBody>
          <a:bodyPr wrap="square">
            <a:spAutoFit/>
          </a:bodyPr>
          <a:lstStyle/>
          <a:p>
            <a:pPr lvl="0" algn="just">
              <a:lnSpc>
                <a:spcPct val="150000"/>
              </a:lnSpc>
            </a:pPr>
            <a:r>
              <a:rPr lang="en-IN" sz="2000" dirty="0">
                <a:solidFill>
                  <a:srgbClr val="000000"/>
                </a:solidFill>
                <a:effectLst/>
                <a:latin typeface="Palatino Linotype" panose="02040502050505030304" pitchFamily="18" charset="0"/>
                <a:ea typeface="Times New Roman" panose="02020603050405020304" pitchFamily="18" charset="0"/>
              </a:rPr>
              <a:t>UI </a:t>
            </a:r>
            <a:r>
              <a:rPr lang="en-IN" sz="2000" dirty="0">
                <a:solidFill>
                  <a:srgbClr val="000000"/>
                </a:solidFill>
                <a:latin typeface="Palatino Linotype" panose="02040502050505030304" pitchFamily="18" charset="0"/>
                <a:ea typeface="Times New Roman" panose="02020603050405020304" pitchFamily="18" charset="0"/>
              </a:rPr>
              <a:t>I</a:t>
            </a:r>
            <a:r>
              <a:rPr lang="en-IN" sz="2000" dirty="0">
                <a:solidFill>
                  <a:srgbClr val="000000"/>
                </a:solidFill>
                <a:effectLst/>
                <a:latin typeface="Palatino Linotype" panose="02040502050505030304" pitchFamily="18" charset="0"/>
                <a:ea typeface="Times New Roman" panose="02020603050405020304" pitchFamily="18" charset="0"/>
              </a:rPr>
              <a:t>mplementation</a:t>
            </a:r>
            <a:endParaRPr lang="en-IN" sz="2000" dirty="0">
              <a:effectLst/>
              <a:latin typeface="Palatino Linotype" panose="02040502050505030304" pitchFamily="18" charset="0"/>
              <a:ea typeface="Times New Roman" panose="02020603050405020304" pitchFamily="18" charset="0"/>
            </a:endParaRPr>
          </a:p>
        </p:txBody>
      </p:sp>
      <p:pic>
        <p:nvPicPr>
          <p:cNvPr id="26" name="Picture 25">
            <a:extLst>
              <a:ext uri="{FF2B5EF4-FFF2-40B4-BE49-F238E27FC236}">
                <a16:creationId xmlns:a16="http://schemas.microsoft.com/office/drawing/2014/main" id="{72049730-C981-8933-B24D-D201F9442FE6}"/>
              </a:ext>
            </a:extLst>
          </p:cNvPr>
          <p:cNvPicPr>
            <a:picLocks noChangeAspect="1"/>
          </p:cNvPicPr>
          <p:nvPr/>
        </p:nvPicPr>
        <p:blipFill>
          <a:blip r:embed="rId2">
            <a:duotone>
              <a:prstClr val="black"/>
              <a:schemeClr val="accent1">
                <a:tint val="45000"/>
                <a:satMod val="400000"/>
              </a:schemeClr>
            </a:duotone>
          </a:blip>
          <a:stretch>
            <a:fillRect/>
          </a:stretch>
        </p:blipFill>
        <p:spPr>
          <a:xfrm flipV="1">
            <a:off x="4829285" y="5359085"/>
            <a:ext cx="309884" cy="482041"/>
          </a:xfrm>
          <a:prstGeom prst="rect">
            <a:avLst/>
          </a:prstGeom>
          <a:ln>
            <a:solidFill>
              <a:schemeClr val="accent1"/>
            </a:solidFill>
          </a:ln>
        </p:spPr>
      </p:pic>
      <p:sp>
        <p:nvSpPr>
          <p:cNvPr id="28" name="TextBox 27">
            <a:extLst>
              <a:ext uri="{FF2B5EF4-FFF2-40B4-BE49-F238E27FC236}">
                <a16:creationId xmlns:a16="http://schemas.microsoft.com/office/drawing/2014/main" id="{94D9D6F0-9CC2-CCBF-D5D5-41D0FF3748F2}"/>
              </a:ext>
            </a:extLst>
          </p:cNvPr>
          <p:cNvSpPr txBox="1"/>
          <p:nvPr/>
        </p:nvSpPr>
        <p:spPr>
          <a:xfrm>
            <a:off x="2146454" y="2835392"/>
            <a:ext cx="1556237" cy="646331"/>
          </a:xfrm>
          <a:prstGeom prst="rect">
            <a:avLst/>
          </a:prstGeom>
          <a:noFill/>
        </p:spPr>
        <p:txBody>
          <a:bodyPr wrap="square" rtlCol="0">
            <a:spAutoFit/>
          </a:bodyPr>
          <a:lstStyle/>
          <a:p>
            <a:pPr marL="0" indent="0"/>
            <a:r>
              <a:rPr lang="en-IN" sz="1800" b="1" dirty="0">
                <a:latin typeface="Palatino Linotype" panose="02040502050505030304" pitchFamily="18" charset="0"/>
              </a:rPr>
              <a:t>MODULE 2</a:t>
            </a:r>
            <a:endParaRPr lang="en-IN" sz="1800" dirty="0">
              <a:latin typeface="Palatino Linotype" panose="02040502050505030304" pitchFamily="18" charset="0"/>
            </a:endParaRPr>
          </a:p>
          <a:p>
            <a:endParaRPr lang="en-IN" dirty="0">
              <a:latin typeface="Palatino Linotype" panose="02040502050505030304" pitchFamily="18" charset="0"/>
            </a:endParaRPr>
          </a:p>
        </p:txBody>
      </p:sp>
    </p:spTree>
    <p:extLst>
      <p:ext uri="{BB962C8B-B14F-4D97-AF65-F5344CB8AC3E}">
        <p14:creationId xmlns:p14="http://schemas.microsoft.com/office/powerpoint/2010/main" val="4140165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2;p25">
            <a:extLst>
              <a:ext uri="{FF2B5EF4-FFF2-40B4-BE49-F238E27FC236}">
                <a16:creationId xmlns:a16="http://schemas.microsoft.com/office/drawing/2014/main" id="{C59C5E78-1D5E-F490-B0BE-5CCC37E869E1}"/>
              </a:ext>
            </a:extLst>
          </p:cNvPr>
          <p:cNvSpPr txBox="1">
            <a:spLocks/>
          </p:cNvSpPr>
          <p:nvPr/>
        </p:nvSpPr>
        <p:spPr>
          <a:xfrm>
            <a:off x="617012" y="69447"/>
            <a:ext cx="4080394" cy="590309"/>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15000"/>
              </a:lnSpc>
              <a:spcBef>
                <a:spcPts val="1200"/>
              </a:spcBef>
              <a:buClr>
                <a:schemeClr val="dk1"/>
              </a:buClr>
              <a:buSzPts val="990"/>
              <a:buFont typeface="Arial"/>
              <a:buNone/>
            </a:pPr>
            <a:r>
              <a:rPr lang="en-GB" sz="2000" b="1" dirty="0">
                <a:solidFill>
                  <a:schemeClr val="tx1"/>
                </a:solidFill>
                <a:latin typeface="Times New Roman" panose="02020603050405020304" pitchFamily="18" charset="0"/>
                <a:cs typeface="Times New Roman" panose="02020603050405020304" pitchFamily="18" charset="0"/>
              </a:rPr>
              <a:t>   Output Obtained :</a:t>
            </a:r>
          </a:p>
          <a:p>
            <a:pPr>
              <a:spcBef>
                <a:spcPts val="1200"/>
              </a:spcBef>
              <a:buSzPts val="990"/>
            </a:pPr>
            <a:endParaRPr lang="en-GB" sz="2000" dirty="0">
              <a:solidFill>
                <a:schemeClr val="tx1"/>
              </a:solidFill>
            </a:endParaRPr>
          </a:p>
        </p:txBody>
      </p:sp>
      <p:sp>
        <p:nvSpPr>
          <p:cNvPr id="3" name="Google Shape;233;p25">
            <a:extLst>
              <a:ext uri="{FF2B5EF4-FFF2-40B4-BE49-F238E27FC236}">
                <a16:creationId xmlns:a16="http://schemas.microsoft.com/office/drawing/2014/main" id="{ADAC8BA5-A317-0B97-869E-2CA8A19452F2}"/>
              </a:ext>
            </a:extLst>
          </p:cNvPr>
          <p:cNvSpPr txBox="1">
            <a:spLocks/>
          </p:cNvSpPr>
          <p:nvPr/>
        </p:nvSpPr>
        <p:spPr>
          <a:xfrm>
            <a:off x="1260824" y="1937046"/>
            <a:ext cx="8520600" cy="1882600"/>
          </a:xfrm>
          <a:prstGeom prst="rect">
            <a:avLst/>
          </a:prstGeom>
        </p:spPr>
        <p:txBody>
          <a:bodyPr spcFirstLastPara="1" wrap="square" lIns="91425" tIns="91425" rIns="91425" bIns="91425" anchor="t" anchorCtr="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1200"/>
              </a:spcBef>
              <a:buSzPts val="1800"/>
              <a:buFont typeface="Wingdings"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2096959-5246-6189-27E5-B5AD68DB92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390" y="923192"/>
            <a:ext cx="10275039" cy="550398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75650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0D3641-1F00-B8CB-9B56-207CBE42539F}"/>
              </a:ext>
            </a:extLst>
          </p:cNvPr>
          <p:cNvPicPr>
            <a:picLocks noChangeAspect="1"/>
          </p:cNvPicPr>
          <p:nvPr/>
        </p:nvPicPr>
        <p:blipFill rotWithShape="1">
          <a:blip r:embed="rId2">
            <a:extLst>
              <a:ext uri="{28A0092B-C50C-407E-A947-70E740481C1C}">
                <a14:useLocalDpi xmlns:a14="http://schemas.microsoft.com/office/drawing/2010/main" val="0"/>
              </a:ext>
            </a:extLst>
          </a:blip>
          <a:srcRect l="17299" t="9343" r="24720" b="13989"/>
          <a:stretch/>
        </p:blipFill>
        <p:spPr>
          <a:xfrm>
            <a:off x="703385" y="580291"/>
            <a:ext cx="10251831" cy="52578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90840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9891C567-3734-C8B4-CFBC-DA6ECA04E5A2}"/>
              </a:ext>
            </a:extLst>
          </p:cNvPr>
          <p:cNvPicPr>
            <a:picLocks noChangeAspect="1"/>
          </p:cNvPicPr>
          <p:nvPr/>
        </p:nvPicPr>
        <p:blipFill rotWithShape="1">
          <a:blip r:embed="rId2">
            <a:extLst>
              <a:ext uri="{28A0092B-C50C-407E-A947-70E740481C1C}">
                <a14:useLocalDpi xmlns:a14="http://schemas.microsoft.com/office/drawing/2010/main" val="0"/>
              </a:ext>
            </a:extLst>
          </a:blip>
          <a:srcRect l="16149" t="24160" r="17793" b="7159"/>
          <a:stretch/>
        </p:blipFill>
        <p:spPr>
          <a:xfrm>
            <a:off x="1079988" y="624256"/>
            <a:ext cx="10032023" cy="53633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53121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400BEA-A909-EE75-8D82-B73EFB9FCB68}"/>
              </a:ext>
            </a:extLst>
          </p:cNvPr>
          <p:cNvPicPr>
            <a:picLocks noChangeAspect="1"/>
          </p:cNvPicPr>
          <p:nvPr/>
        </p:nvPicPr>
        <p:blipFill rotWithShape="1">
          <a:blip r:embed="rId2">
            <a:extLst>
              <a:ext uri="{28A0092B-C50C-407E-A947-70E740481C1C}">
                <a14:useLocalDpi xmlns:a14="http://schemas.microsoft.com/office/drawing/2010/main" val="0"/>
              </a:ext>
            </a:extLst>
          </a:blip>
          <a:srcRect t="42308"/>
          <a:stretch/>
        </p:blipFill>
        <p:spPr>
          <a:xfrm>
            <a:off x="852853" y="1292470"/>
            <a:ext cx="10358549" cy="44225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64641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5CF601-1596-E6E4-6F0F-E9B218BA37B6}"/>
              </a:ext>
            </a:extLst>
          </p:cNvPr>
          <p:cNvSpPr txBox="1"/>
          <p:nvPr/>
        </p:nvSpPr>
        <p:spPr>
          <a:xfrm>
            <a:off x="1125414" y="4174982"/>
            <a:ext cx="8651632" cy="2120068"/>
          </a:xfrm>
          <a:prstGeom prst="rect">
            <a:avLst/>
          </a:prstGeom>
          <a:noFill/>
        </p:spPr>
        <p:txBody>
          <a:bodyPr wrap="square">
            <a:spAutoFit/>
          </a:bodyPr>
          <a:lstStyle/>
          <a:p>
            <a:pPr marL="342900" lvl="0" indent="-342900" algn="just">
              <a:lnSpc>
                <a:spcPct val="150000"/>
              </a:lnSpc>
              <a:buClr>
                <a:schemeClr val="bg2">
                  <a:lumMod val="75000"/>
                </a:schemeClr>
              </a:buClr>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Add the particular diseases in the dataset sources.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Clr>
                <a:schemeClr val="bg2">
                  <a:lumMod val="75000"/>
                </a:schemeClr>
              </a:buClr>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Incorporating additional data </a:t>
            </a:r>
            <a:r>
              <a:rPr lang="en-IN" dirty="0">
                <a:solidFill>
                  <a:srgbClr val="000000"/>
                </a:solidFill>
                <a:effectLst/>
                <a:latin typeface="Times New Roman" panose="02020603050405020304" pitchFamily="18" charset="0"/>
                <a:ea typeface="Times New Roman" panose="02020603050405020304" pitchFamily="18" charset="0"/>
              </a:rPr>
              <a:t>sources.</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Clr>
                <a:schemeClr val="bg2">
                  <a:lumMod val="75000"/>
                </a:schemeClr>
              </a:buClr>
              <a:buFont typeface="Wingdings" panose="05000000000000000000" pitchFamily="2" charset="2"/>
              <a:buChar char="Ø"/>
            </a:pPr>
            <a:r>
              <a:rPr lang="en-IN" dirty="0">
                <a:solidFill>
                  <a:srgbClr val="000000"/>
                </a:solidFill>
                <a:effectLst/>
                <a:latin typeface="Times New Roman" panose="02020603050405020304" pitchFamily="18" charset="0"/>
                <a:ea typeface="Times New Roman" panose="02020603050405020304" pitchFamily="18" charset="0"/>
              </a:rPr>
              <a:t>One direction is to explore the use </a:t>
            </a:r>
            <a:r>
              <a:rPr lang="en-IN" sz="1800" dirty="0">
                <a:solidFill>
                  <a:srgbClr val="000000"/>
                </a:solidFill>
                <a:effectLst/>
                <a:latin typeface="Times New Roman" panose="02020603050405020304" pitchFamily="18" charset="0"/>
                <a:ea typeface="Times New Roman" panose="02020603050405020304" pitchFamily="18" charset="0"/>
              </a:rPr>
              <a:t>of more advanced machine learning algorithms and techniques, such as deep learning and ensemble methods, to improve the accuracy and robustness of the prediction models.</a:t>
            </a:r>
            <a:endParaRPr lang="en-IN" sz="16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4D2EFA38-EB8D-D9D8-C9A7-AFE9BEDFB3EB}"/>
              </a:ext>
            </a:extLst>
          </p:cNvPr>
          <p:cNvSpPr txBox="1"/>
          <p:nvPr/>
        </p:nvSpPr>
        <p:spPr>
          <a:xfrm>
            <a:off x="1019907" y="3774872"/>
            <a:ext cx="2479431" cy="400110"/>
          </a:xfrm>
          <a:prstGeom prst="rect">
            <a:avLst/>
          </a:prstGeom>
          <a:noFill/>
        </p:spPr>
        <p:txBody>
          <a:bodyPr wrap="square" rtlCol="0">
            <a:spAutoFit/>
          </a:bodyPr>
          <a:lstStyle/>
          <a:p>
            <a:r>
              <a:rPr lang="en-IN" sz="2000" b="1"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FUTURE WORK</a:t>
            </a:r>
            <a:endParaRPr lang="en-IN" sz="20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6" name="TextBox 5">
            <a:extLst>
              <a:ext uri="{FF2B5EF4-FFF2-40B4-BE49-F238E27FC236}">
                <a16:creationId xmlns:a16="http://schemas.microsoft.com/office/drawing/2014/main" id="{A77E4DC3-68C4-86C5-351F-8D78F544805E}"/>
              </a:ext>
            </a:extLst>
          </p:cNvPr>
          <p:cNvSpPr txBox="1"/>
          <p:nvPr/>
        </p:nvSpPr>
        <p:spPr>
          <a:xfrm>
            <a:off x="931984" y="301107"/>
            <a:ext cx="6101860" cy="400110"/>
          </a:xfrm>
          <a:prstGeom prst="rect">
            <a:avLst/>
          </a:prstGeom>
          <a:noFill/>
        </p:spPr>
        <p:txBody>
          <a:bodyPr wrap="square">
            <a:spAutoFit/>
          </a:bodyPr>
          <a:lstStyle/>
          <a:p>
            <a:r>
              <a:rPr lang="en-IN" sz="2000" b="1" dirty="0">
                <a:solidFill>
                  <a:srgbClr val="000000"/>
                </a:solidFill>
                <a:latin typeface="Times New Roman" panose="02020603050405020304" pitchFamily="18" charset="0"/>
                <a:cs typeface="Latha" panose="020B0604020202020204" pitchFamily="34" charset="0"/>
              </a:rPr>
              <a:t>CONCLUSION</a:t>
            </a:r>
            <a:endParaRPr lang="en-IN" sz="2000" dirty="0"/>
          </a:p>
        </p:txBody>
      </p:sp>
      <p:sp>
        <p:nvSpPr>
          <p:cNvPr id="7" name="TextBox 6">
            <a:extLst>
              <a:ext uri="{FF2B5EF4-FFF2-40B4-BE49-F238E27FC236}">
                <a16:creationId xmlns:a16="http://schemas.microsoft.com/office/drawing/2014/main" id="{3593FCB6-848B-A835-C6CE-D7F29ADB1946}"/>
              </a:ext>
            </a:extLst>
          </p:cNvPr>
          <p:cNvSpPr txBox="1"/>
          <p:nvPr/>
        </p:nvSpPr>
        <p:spPr>
          <a:xfrm>
            <a:off x="1125414" y="946685"/>
            <a:ext cx="9803424" cy="2534476"/>
          </a:xfrm>
          <a:prstGeom prst="rect">
            <a:avLst/>
          </a:prstGeom>
          <a:noFill/>
        </p:spPr>
        <p:txBody>
          <a:bodyPr wrap="square" rtlCol="0">
            <a:spAutoFit/>
          </a:bodyPr>
          <a:lstStyle/>
          <a:p>
            <a:pPr>
              <a:lnSpc>
                <a:spcPct val="150000"/>
              </a:lnSpc>
            </a:pPr>
            <a:r>
              <a:rPr lang="en-IN" sz="1800" kern="0" dirty="0">
                <a:effectLst/>
                <a:latin typeface="Palatino Linotype" panose="02040502050505030304" pitchFamily="18" charset="0"/>
                <a:ea typeface="Calibri" panose="020F0502020204030204" pitchFamily="34" charset="0"/>
              </a:rPr>
              <a:t>Calculation of health insurance charges in the traditional process are a hefty task for the insurance companies.</a:t>
            </a:r>
          </a:p>
          <a:p>
            <a:pPr>
              <a:lnSpc>
                <a:spcPct val="150000"/>
              </a:lnSpc>
            </a:pPr>
            <a:r>
              <a:rPr lang="en-IN" sz="1800" dirty="0">
                <a:effectLst/>
                <a:latin typeface="Palatino Linotype" panose="02040502050505030304" pitchFamily="18" charset="0"/>
                <a:ea typeface="Calibri" panose="020F0502020204030204" pitchFamily="34" charset="0"/>
                <a:cs typeface="Latha" panose="020B0604020202020204" pitchFamily="34" charset="0"/>
              </a:rPr>
              <a:t>The results obtained are R2 of 0.88, and an accuracy of 88 percent, using the Random Forest model. Based on the model's configuration parameters which are tuned during the training phase, on the basis of performance the different proposed models are arranged. </a:t>
            </a:r>
          </a:p>
          <a:p>
            <a:pPr>
              <a:lnSpc>
                <a:spcPct val="150000"/>
              </a:lnSpc>
            </a:pPr>
            <a:endParaRPr lang="en-IN" dirty="0">
              <a:latin typeface="Palatino Linotype" panose="02040502050505030304" pitchFamily="18" charset="0"/>
            </a:endParaRPr>
          </a:p>
        </p:txBody>
      </p:sp>
    </p:spTree>
    <p:extLst>
      <p:ext uri="{BB962C8B-B14F-4D97-AF65-F5344CB8AC3E}">
        <p14:creationId xmlns:p14="http://schemas.microsoft.com/office/powerpoint/2010/main" val="3154245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501981-381C-508C-DEBE-5C6C141A8537}"/>
              </a:ext>
            </a:extLst>
          </p:cNvPr>
          <p:cNvSpPr txBox="1"/>
          <p:nvPr/>
        </p:nvSpPr>
        <p:spPr>
          <a:xfrm>
            <a:off x="891540" y="517823"/>
            <a:ext cx="404622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B5F9C2D3-50C8-132F-A657-3520D4D0F16A}"/>
              </a:ext>
            </a:extLst>
          </p:cNvPr>
          <p:cNvSpPr txBox="1"/>
          <p:nvPr/>
        </p:nvSpPr>
        <p:spPr>
          <a:xfrm>
            <a:off x="416560" y="1158240"/>
            <a:ext cx="11440160" cy="5140960"/>
          </a:xfrm>
          <a:prstGeom prst="rect">
            <a:avLst/>
          </a:prstGeom>
          <a:noFill/>
        </p:spPr>
        <p:txBody>
          <a:bodyPr wrap="square" rtlCol="0">
            <a:spAutoFit/>
          </a:bodyPr>
          <a:lstStyle/>
          <a:p>
            <a:pPr marL="285750" lvl="0" indent="-285750" algn="just">
              <a:buFont typeface="Wingdings" pitchFamily="2" charset="2"/>
              <a:buChar char="Ø"/>
            </a:pPr>
            <a:r>
              <a:rPr lang="en-US" sz="1600" dirty="0" err="1">
                <a:latin typeface="Times New Roman" pitchFamily="18" charset="0"/>
                <a:cs typeface="Times New Roman" pitchFamily="18" charset="0"/>
              </a:rPr>
              <a:t>Hanafy</a:t>
            </a:r>
            <a:r>
              <a:rPr lang="en-US" sz="1600" dirty="0">
                <a:latin typeface="Times New Roman" pitchFamily="18" charset="0"/>
                <a:cs typeface="Times New Roman" pitchFamily="18" charset="0"/>
              </a:rPr>
              <a:t>, M.; Mahmoud, O.M.A. Predict Health Insurance Cost by Using Machine Learning and DNN Regression Models. Int. J. </a:t>
            </a:r>
            <a:r>
              <a:rPr lang="en-US" sz="1600" dirty="0" err="1">
                <a:latin typeface="Times New Roman" pitchFamily="18" charset="0"/>
                <a:cs typeface="Times New Roman" pitchFamily="18" charset="0"/>
              </a:rPr>
              <a:t>Innov</a:t>
            </a:r>
            <a:r>
              <a:rPr lang="en-US" sz="1600" dirty="0">
                <a:latin typeface="Times New Roman" pitchFamily="18" charset="0"/>
                <a:cs typeface="Times New Roman" pitchFamily="18" charset="0"/>
              </a:rPr>
              <a:t>. Technol. </a:t>
            </a:r>
            <a:r>
              <a:rPr lang="en-US" sz="1600" dirty="0" err="1">
                <a:latin typeface="Times New Roman" pitchFamily="18" charset="0"/>
                <a:cs typeface="Times New Roman" pitchFamily="18" charset="0"/>
              </a:rPr>
              <a:t>Explor</a:t>
            </a:r>
            <a:r>
              <a:rPr lang="en-US" sz="1600" dirty="0">
                <a:latin typeface="Times New Roman" pitchFamily="18" charset="0"/>
                <a:cs typeface="Times New Roman" pitchFamily="18" charset="0"/>
              </a:rPr>
              <a:t>. Eng. 2021.</a:t>
            </a:r>
            <a:endParaRPr lang="en-IN" sz="1600" dirty="0">
              <a:latin typeface="Times New Roman" pitchFamily="18" charset="0"/>
              <a:cs typeface="Times New Roman" pitchFamily="18" charset="0"/>
            </a:endParaRPr>
          </a:p>
          <a:p>
            <a:pPr marL="285750" lvl="0" indent="-285750" algn="just">
              <a:buFont typeface="Wingdings" pitchFamily="2" charset="2"/>
              <a:buChar char="Ø"/>
            </a:pPr>
            <a:r>
              <a:rPr lang="en-US" sz="1600" dirty="0">
                <a:latin typeface="Times New Roman" pitchFamily="18" charset="0"/>
                <a:cs typeface="Times New Roman" pitchFamily="18" charset="0"/>
              </a:rPr>
              <a:t>Sudhir Panda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Dooly</a:t>
            </a:r>
            <a:r>
              <a:rPr lang="en-IN" sz="1600" dirty="0">
                <a:latin typeface="Times New Roman" pitchFamily="18" charset="0"/>
                <a:cs typeface="Times New Roman" pitchFamily="18" charset="0"/>
              </a:rPr>
              <a:t> Das, </a:t>
            </a:r>
            <a:r>
              <a:rPr lang="en-IN" sz="1600" dirty="0" err="1">
                <a:latin typeface="Times New Roman" pitchFamily="18" charset="0"/>
                <a:cs typeface="Times New Roman" pitchFamily="18" charset="0"/>
              </a:rPr>
              <a:t>Manomita</a:t>
            </a:r>
            <a:r>
              <a:rPr lang="en-IN" sz="1600" dirty="0">
                <a:latin typeface="Times New Roman" pitchFamily="18" charset="0"/>
                <a:cs typeface="Times New Roman" pitchFamily="18" charset="0"/>
              </a:rPr>
              <a:t> Chakraborty, Saroj Kumar Biswas;</a:t>
            </a:r>
            <a:r>
              <a:rPr lang="en-US" sz="1600" dirty="0">
                <a:latin typeface="Times New Roman" pitchFamily="18" charset="0"/>
                <a:cs typeface="Times New Roman" pitchFamily="18" charset="0"/>
              </a:rPr>
              <a:t> Health Insurance Premium Prediction Using Regression Models,</a:t>
            </a:r>
            <a:r>
              <a:rPr lang="en-IN" sz="1600" dirty="0">
                <a:latin typeface="Times New Roman" pitchFamily="18" charset="0"/>
                <a:cs typeface="Times New Roman" pitchFamily="18" charset="0"/>
              </a:rPr>
              <a:t> (COM-IT-CON), 26-27 May 2022.</a:t>
            </a:r>
          </a:p>
          <a:p>
            <a:pPr marL="285750" lvl="0" indent="-285750" algn="just">
              <a:buFont typeface="Wingdings" pitchFamily="2" charset="2"/>
              <a:buChar char="Ø"/>
            </a:pPr>
            <a:r>
              <a:rPr lang="en-US" sz="1600" dirty="0" err="1">
                <a:latin typeface="Times New Roman" pitchFamily="18" charset="0"/>
                <a:cs typeface="Times New Roman" pitchFamily="18" charset="0"/>
              </a:rPr>
              <a:t>Nidhi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Bhardwaj</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Rishabh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Anand</a:t>
            </a:r>
            <a:r>
              <a:rPr lang="en-US" sz="1600" dirty="0">
                <a:latin typeface="Times New Roman" pitchFamily="18" charset="0"/>
                <a:cs typeface="Times New Roman" pitchFamily="18" charset="0"/>
              </a:rPr>
              <a:t> , </a:t>
            </a:r>
            <a:r>
              <a:rPr lang="en-IN" sz="1600" dirty="0" err="1">
                <a:latin typeface="Times New Roman" pitchFamily="18" charset="0"/>
                <a:cs typeface="Times New Roman" pitchFamily="18" charset="0"/>
              </a:rPr>
              <a:t>Dr.</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Akhilesh</a:t>
            </a:r>
            <a:r>
              <a:rPr lang="en-IN" sz="1600" dirty="0">
                <a:latin typeface="Times New Roman" pitchFamily="18" charset="0"/>
                <a:cs typeface="Times New Roman" pitchFamily="18" charset="0"/>
              </a:rPr>
              <a:t> Das Gupta </a:t>
            </a:r>
            <a:r>
              <a:rPr lang="en-US" sz="1600" dirty="0">
                <a:latin typeface="Times New Roman" pitchFamily="18" charset="0"/>
                <a:cs typeface="Times New Roman" pitchFamily="18" charset="0"/>
              </a:rPr>
              <a:t>Health Insurance Amount Prediction; International Journal of Engineering Research &amp; Technology (IJERT) ISSN: 2278-0181 IJERTV9IS050700Vol. 9 Issue 05, May-2020.</a:t>
            </a:r>
            <a:endParaRPr lang="en-IN" sz="1600" dirty="0">
              <a:latin typeface="Times New Roman" pitchFamily="18" charset="0"/>
              <a:cs typeface="Times New Roman" pitchFamily="18" charset="0"/>
            </a:endParaRPr>
          </a:p>
          <a:p>
            <a:pPr marL="285750" lvl="0" indent="-285750" algn="just">
              <a:buFont typeface="Wingdings" pitchFamily="2" charset="2"/>
              <a:buChar char="Ø"/>
            </a:pPr>
            <a:r>
              <a:rPr lang="en-US" sz="1600" dirty="0">
                <a:latin typeface="Times New Roman" pitchFamily="18" charset="0"/>
                <a:cs typeface="Times New Roman" pitchFamily="18" charset="0"/>
              </a:rPr>
              <a:t>Edson </a:t>
            </a:r>
            <a:r>
              <a:rPr lang="en-US" sz="1600" dirty="0" err="1">
                <a:latin typeface="Times New Roman" pitchFamily="18" charset="0"/>
                <a:cs typeface="Times New Roman" pitchFamily="18" charset="0"/>
              </a:rPr>
              <a:t>Pinheuro</a:t>
            </a:r>
            <a:r>
              <a:rPr lang="en-US" sz="1600" dirty="0">
                <a:latin typeface="Times New Roman" pitchFamily="18" charset="0"/>
                <a:cs typeface="Times New Roman" pitchFamily="18" charset="0"/>
              </a:rPr>
              <a:t> de Lima, </a:t>
            </a:r>
            <a:r>
              <a:rPr lang="en-IN" sz="1600" dirty="0">
                <a:latin typeface="Times New Roman" pitchFamily="18" charset="0"/>
                <a:cs typeface="Times New Roman" pitchFamily="18" charset="0"/>
              </a:rPr>
              <a:t>Thais </a:t>
            </a:r>
            <a:r>
              <a:rPr lang="en-IN" sz="1600" dirty="0" err="1">
                <a:latin typeface="Times New Roman" pitchFamily="18" charset="0"/>
                <a:cs typeface="Times New Roman" pitchFamily="18" charset="0"/>
              </a:rPr>
              <a:t>Carreira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Pfutzenreuter</a:t>
            </a:r>
            <a:r>
              <a:rPr lang="en-IN" sz="1600" dirty="0">
                <a:latin typeface="Times New Roman" pitchFamily="18" charset="0"/>
                <a:cs typeface="Times New Roman" pitchFamily="18" charset="0"/>
              </a:rPr>
              <a:t>;</a:t>
            </a:r>
            <a:r>
              <a:rPr lang="en-US" sz="1600" dirty="0">
                <a:latin typeface="Times New Roman" pitchFamily="18" charset="0"/>
                <a:cs typeface="Times New Roman" pitchFamily="18" charset="0"/>
              </a:rPr>
              <a:t>Machine Learning In Healthcare Management For Medical Insurance Cost Prediction;(2021).</a:t>
            </a:r>
            <a:endParaRPr lang="en-IN" sz="1600" dirty="0">
              <a:latin typeface="Times New Roman" pitchFamily="18" charset="0"/>
              <a:cs typeface="Times New Roman" pitchFamily="18" charset="0"/>
            </a:endParaRPr>
          </a:p>
          <a:p>
            <a:pPr marL="285750" lvl="0" indent="-285750" algn="just">
              <a:buFont typeface="Wingdings" pitchFamily="2" charset="2"/>
              <a:buChar char="Ø"/>
            </a:pPr>
            <a:r>
              <a:rPr lang="en-US" sz="1600" dirty="0" err="1">
                <a:latin typeface="Times New Roman" pitchFamily="18" charset="0"/>
                <a:cs typeface="Times New Roman" pitchFamily="18" charset="0"/>
              </a:rPr>
              <a:t>Kashish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Bhatia,Manish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Kumar,Rajesh</a:t>
            </a:r>
            <a:r>
              <a:rPr lang="en-US" sz="1600" dirty="0">
                <a:latin typeface="Times New Roman" pitchFamily="18" charset="0"/>
                <a:cs typeface="Times New Roman" pitchFamily="18" charset="0"/>
              </a:rPr>
              <a:t> Kumar Bhatia,</a:t>
            </a:r>
            <a:r>
              <a:rPr lang="en-IN" sz="1600" dirty="0" err="1">
                <a:latin typeface="Times New Roman" pitchFamily="18" charset="0"/>
                <a:cs typeface="Times New Roman" pitchFamily="18" charset="0"/>
              </a:rPr>
              <a:t>Navneet</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Kamboj</a:t>
            </a:r>
            <a:r>
              <a:rPr lang="en-IN" sz="1600" dirty="0">
                <a:latin typeface="Times New Roman" pitchFamily="18" charset="0"/>
                <a:cs typeface="Times New Roman" pitchFamily="18" charset="0"/>
              </a:rPr>
              <a:t>;</a:t>
            </a:r>
            <a:r>
              <a:rPr lang="en-US" sz="1600" dirty="0">
                <a:latin typeface="Times New Roman" pitchFamily="18" charset="0"/>
                <a:cs typeface="Times New Roman" pitchFamily="18" charset="0"/>
              </a:rPr>
              <a:t>Health Insurance Cost Prediction using Machine Learning;</a:t>
            </a:r>
            <a:r>
              <a:rPr lang="en-IN" sz="1600" dirty="0">
                <a:latin typeface="Times New Roman" pitchFamily="18" charset="0"/>
                <a:cs typeface="Times New Roman" pitchFamily="18" charset="0"/>
              </a:rPr>
              <a:t> (INCET) Belgaum, India. May 27-29, 2022.</a:t>
            </a:r>
          </a:p>
          <a:p>
            <a:pPr marL="285750" lvl="0" indent="-285750" algn="just">
              <a:buFont typeface="Wingdings" pitchFamily="2" charset="2"/>
              <a:buChar char="Ø"/>
            </a:pPr>
            <a:r>
              <a:rPr lang="en-IN" sz="1600" dirty="0" err="1">
                <a:latin typeface="Times New Roman" pitchFamily="18" charset="0"/>
                <a:cs typeface="Times New Roman" pitchFamily="18" charset="0"/>
              </a:rPr>
              <a:t>Sailaja</a:t>
            </a:r>
            <a:r>
              <a:rPr lang="en-IN" sz="1600" dirty="0">
                <a:latin typeface="Times New Roman" pitchFamily="18" charset="0"/>
                <a:cs typeface="Times New Roman" pitchFamily="18" charset="0"/>
              </a:rPr>
              <a:t>, N.V.; </a:t>
            </a:r>
            <a:r>
              <a:rPr lang="en-IN" sz="1600" dirty="0" err="1">
                <a:latin typeface="Times New Roman" pitchFamily="18" charset="0"/>
                <a:cs typeface="Times New Roman" pitchFamily="18" charset="0"/>
              </a:rPr>
              <a:t>Karakavalasa</a:t>
            </a:r>
            <a:r>
              <a:rPr lang="en-IN" sz="1600" dirty="0">
                <a:latin typeface="Times New Roman" pitchFamily="18" charset="0"/>
                <a:cs typeface="Times New Roman" pitchFamily="18" charset="0"/>
              </a:rPr>
              <a:t>, M.; </a:t>
            </a:r>
            <a:r>
              <a:rPr lang="en-IN" sz="1600" dirty="0" err="1">
                <a:latin typeface="Times New Roman" pitchFamily="18" charset="0"/>
                <a:cs typeface="Times New Roman" pitchFamily="18" charset="0"/>
              </a:rPr>
              <a:t>Katkam</a:t>
            </a:r>
            <a:r>
              <a:rPr lang="en-IN" sz="1600" dirty="0">
                <a:latin typeface="Times New Roman" pitchFamily="18" charset="0"/>
                <a:cs typeface="Times New Roman" pitchFamily="18" charset="0"/>
              </a:rPr>
              <a:t>, M.; </a:t>
            </a:r>
            <a:r>
              <a:rPr lang="en-IN" sz="1600" dirty="0" err="1">
                <a:latin typeface="Times New Roman" pitchFamily="18" charset="0"/>
                <a:cs typeface="Times New Roman" pitchFamily="18" charset="0"/>
              </a:rPr>
              <a:t>Devipriya</a:t>
            </a:r>
            <a:r>
              <a:rPr lang="en-IN" sz="1600" dirty="0">
                <a:latin typeface="Times New Roman" pitchFamily="18" charset="0"/>
                <a:cs typeface="Times New Roman" pitchFamily="18" charset="0"/>
              </a:rPr>
              <a:t>, M.; </a:t>
            </a:r>
            <a:r>
              <a:rPr lang="en-IN" sz="1600" dirty="0" err="1">
                <a:latin typeface="Times New Roman" pitchFamily="18" charset="0"/>
                <a:cs typeface="Times New Roman" pitchFamily="18" charset="0"/>
              </a:rPr>
              <a:t>Sreeja</a:t>
            </a:r>
            <a:r>
              <a:rPr lang="en-IN" sz="1600" dirty="0">
                <a:latin typeface="Times New Roman" pitchFamily="18" charset="0"/>
                <a:cs typeface="Times New Roman" pitchFamily="18" charset="0"/>
              </a:rPr>
              <a:t>, M.; </a:t>
            </a:r>
            <a:r>
              <a:rPr lang="en-IN" sz="1600" dirty="0" err="1">
                <a:latin typeface="Times New Roman" pitchFamily="18" charset="0"/>
                <a:cs typeface="Times New Roman" pitchFamily="18" charset="0"/>
              </a:rPr>
              <a:t>Vasundhara</a:t>
            </a:r>
            <a:r>
              <a:rPr lang="en-IN" sz="1600" dirty="0">
                <a:latin typeface="Times New Roman" pitchFamily="18" charset="0"/>
                <a:cs typeface="Times New Roman" pitchFamily="18" charset="0"/>
              </a:rPr>
              <a:t>, D.N. Hybrid Regression Model for Medical Insurance Cost Prediction and Recommendation. In Proceedings of the 2021 IEEE International Conference on Intelligent Systems, Smart and Green Technologies (ICISSGT), Visakhapatnam, India, 13–14 November 2021; pp.</a:t>
            </a:r>
          </a:p>
          <a:p>
            <a:pPr marL="285750" lvl="0" indent="-285750" algn="just">
              <a:buFont typeface="Wingdings" pitchFamily="2" charset="2"/>
              <a:buChar char="Ø"/>
            </a:pPr>
            <a:r>
              <a:rPr lang="en-IN" sz="1600" dirty="0" err="1">
                <a:latin typeface="Times New Roman" pitchFamily="18" charset="0"/>
                <a:cs typeface="Times New Roman" pitchFamily="18" charset="0"/>
              </a:rPr>
              <a:t>Mukund</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Kulkarni</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Dhammadeep</a:t>
            </a:r>
            <a:r>
              <a:rPr lang="en-IN" sz="1600" dirty="0">
                <a:latin typeface="Times New Roman" pitchFamily="18" charset="0"/>
                <a:cs typeface="Times New Roman" pitchFamily="18" charset="0"/>
              </a:rPr>
              <a:t> D. </a:t>
            </a:r>
            <a:r>
              <a:rPr lang="en-IN" sz="1600" dirty="0" err="1">
                <a:latin typeface="Times New Roman" pitchFamily="18" charset="0"/>
                <a:cs typeface="Times New Roman" pitchFamily="18" charset="0"/>
              </a:rPr>
              <a:t>Meshram</a:t>
            </a:r>
            <a:r>
              <a:rPr lang="en-IN" sz="1600" dirty="0">
                <a:latin typeface="Times New Roman" pitchFamily="18" charset="0"/>
                <a:cs typeface="Times New Roman" pitchFamily="18" charset="0"/>
              </a:rPr>
              <a:t> , </a:t>
            </a:r>
            <a:r>
              <a:rPr lang="en-IN" sz="1600" dirty="0" err="1">
                <a:latin typeface="Times New Roman" pitchFamily="18" charset="0"/>
                <a:cs typeface="Times New Roman" pitchFamily="18" charset="0"/>
              </a:rPr>
              <a:t>Bhagyesh</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Patil</a:t>
            </a:r>
            <a:r>
              <a:rPr lang="en-IN" sz="1600" dirty="0">
                <a:latin typeface="Times New Roman" pitchFamily="18" charset="0"/>
                <a:cs typeface="Times New Roman" pitchFamily="18" charset="0"/>
              </a:rPr>
              <a:t> , Rahul More ;Medical Insurance Cost Prediction using Machine Learning, (IJRASET) December-2022 ISSN: 2321-9653.</a:t>
            </a:r>
          </a:p>
          <a:p>
            <a:pPr marL="285750" lvl="0" indent="-285750" algn="just">
              <a:buFont typeface="Wingdings" pitchFamily="2" charset="2"/>
              <a:buChar char="Ø"/>
            </a:pPr>
            <a:r>
              <a:rPr lang="en-IN" sz="1600" dirty="0">
                <a:latin typeface="Times New Roman" pitchFamily="18" charset="0"/>
                <a:cs typeface="Times New Roman" pitchFamily="18" charset="0"/>
              </a:rPr>
              <a:t>M. </a:t>
            </a:r>
            <a:r>
              <a:rPr lang="en-IN" sz="1600" dirty="0" err="1">
                <a:latin typeface="Times New Roman" pitchFamily="18" charset="0"/>
                <a:cs typeface="Times New Roman" pitchFamily="18" charset="0"/>
              </a:rPr>
              <a:t>Ramya</a:t>
            </a:r>
            <a:r>
              <a:rPr lang="en-IN" sz="1600" dirty="0">
                <a:latin typeface="Times New Roman" pitchFamily="18" charset="0"/>
                <a:cs typeface="Times New Roman" pitchFamily="18" charset="0"/>
              </a:rPr>
              <a:t>, A. </a:t>
            </a:r>
            <a:r>
              <a:rPr lang="en-IN" sz="1600" dirty="0" err="1">
                <a:latin typeface="Times New Roman" pitchFamily="18" charset="0"/>
                <a:cs typeface="Times New Roman" pitchFamily="18" charset="0"/>
              </a:rPr>
              <a:t>Sankeerthana</a:t>
            </a:r>
            <a:r>
              <a:rPr lang="en-IN" sz="1600" dirty="0">
                <a:latin typeface="Times New Roman" pitchFamily="18" charset="0"/>
                <a:cs typeface="Times New Roman" pitchFamily="18" charset="0"/>
              </a:rPr>
              <a:t>, S. </a:t>
            </a:r>
            <a:r>
              <a:rPr lang="en-IN" sz="1600" dirty="0" err="1">
                <a:latin typeface="Times New Roman" pitchFamily="18" charset="0"/>
                <a:cs typeface="Times New Roman" pitchFamily="18" charset="0"/>
              </a:rPr>
              <a:t>Harshitha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Dr.</a:t>
            </a:r>
            <a:r>
              <a:rPr lang="en-IN" sz="1600" dirty="0">
                <a:latin typeface="Times New Roman" pitchFamily="18" charset="0"/>
                <a:cs typeface="Times New Roman" pitchFamily="18" charset="0"/>
              </a:rPr>
              <a:t> Sunil </a:t>
            </a:r>
            <a:r>
              <a:rPr lang="en-IN" sz="1600" dirty="0" err="1">
                <a:latin typeface="Times New Roman" pitchFamily="18" charset="0"/>
                <a:cs typeface="Times New Roman" pitchFamily="18" charset="0"/>
              </a:rPr>
              <a:t>Bhutada</a:t>
            </a:r>
            <a:r>
              <a:rPr lang="en-IN" sz="1600" dirty="0">
                <a:latin typeface="Times New Roman" pitchFamily="18" charset="0"/>
                <a:cs typeface="Times New Roman" pitchFamily="18" charset="0"/>
              </a:rPr>
              <a:t> ;Predicting Possible Prospects To Buy Insurance Using Data Analytics,</a:t>
            </a:r>
            <a:r>
              <a:rPr lang="en-US" sz="1600" dirty="0">
                <a:latin typeface="Times New Roman" pitchFamily="18" charset="0"/>
                <a:cs typeface="Times New Roman" pitchFamily="18" charset="0"/>
              </a:rPr>
              <a:t>IJCRT | Volume 9, Issue 6 June 2021 | ISSN: 2320-2882.</a:t>
            </a:r>
            <a:endParaRPr lang="en-IN" sz="1600" dirty="0">
              <a:latin typeface="Times New Roman" pitchFamily="18" charset="0"/>
              <a:cs typeface="Times New Roman" pitchFamily="18" charset="0"/>
            </a:endParaRPr>
          </a:p>
          <a:p>
            <a:pPr marL="285750" lvl="0" indent="-285750" algn="just">
              <a:buFont typeface="Wingdings" pitchFamily="2" charset="2"/>
              <a:buChar char="Ø"/>
            </a:pPr>
            <a:r>
              <a:rPr lang="it-IT" sz="1600" dirty="0">
                <a:latin typeface="Times New Roman" pitchFamily="18" charset="0"/>
                <a:cs typeface="Times New Roman" pitchFamily="18" charset="0"/>
              </a:rPr>
              <a:t>Ghosh Madhumita, Ravi Gor ;</a:t>
            </a:r>
            <a:r>
              <a:rPr lang="en-US" sz="1600" dirty="0">
                <a:latin typeface="Times New Roman" pitchFamily="18" charset="0"/>
                <a:cs typeface="Times New Roman" pitchFamily="18" charset="0"/>
              </a:rPr>
              <a:t>Health Insurance Premium Prediction Using </a:t>
            </a:r>
            <a:r>
              <a:rPr lang="en-US" sz="1600" dirty="0" err="1">
                <a:latin typeface="Times New Roman" pitchFamily="18" charset="0"/>
                <a:cs typeface="Times New Roman" pitchFamily="18" charset="0"/>
              </a:rPr>
              <a:t>Blockchain</a:t>
            </a:r>
            <a:r>
              <a:rPr lang="en-US" sz="1600" dirty="0">
                <a:latin typeface="Times New Roman" pitchFamily="18" charset="0"/>
                <a:cs typeface="Times New Roman" pitchFamily="18" charset="0"/>
              </a:rPr>
              <a:t> Technology, International Journal of Engineering Science Technologies May-June 2022,</a:t>
            </a:r>
            <a:r>
              <a:rPr lang="en-IN" sz="1600" dirty="0">
                <a:latin typeface="Times New Roman" pitchFamily="18" charset="0"/>
                <a:cs typeface="Times New Roman" pitchFamily="18" charset="0"/>
              </a:rPr>
              <a:t> SSN (Online): 2456-8651.</a:t>
            </a:r>
          </a:p>
          <a:p>
            <a:pPr marL="285750" lvl="0" indent="-285750" algn="just">
              <a:buFont typeface="Wingdings" pitchFamily="2" charset="2"/>
              <a:buChar char="Ø"/>
            </a:pPr>
            <a:r>
              <a:rPr lang="en-US" sz="1600" dirty="0" err="1">
                <a:latin typeface="Times New Roman" pitchFamily="18" charset="0"/>
                <a:cs typeface="Times New Roman" pitchFamily="18" charset="0"/>
              </a:rPr>
              <a:t>Shalu</a:t>
            </a:r>
            <a:r>
              <a:rPr lang="en-US" sz="1600" dirty="0">
                <a:latin typeface="Times New Roman" pitchFamily="18" charset="0"/>
                <a:cs typeface="Times New Roman" pitchFamily="18" charset="0"/>
              </a:rPr>
              <a:t> Gupta ,</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Dr.</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Pooja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Tripathi</a:t>
            </a:r>
            <a:r>
              <a:rPr lang="en-IN" sz="1600" dirty="0">
                <a:latin typeface="Times New Roman" pitchFamily="18" charset="0"/>
                <a:cs typeface="Times New Roman" pitchFamily="18" charset="0"/>
              </a:rPr>
              <a:t> ;</a:t>
            </a:r>
            <a:r>
              <a:rPr lang="en-US" sz="1600" dirty="0">
                <a:latin typeface="Times New Roman" pitchFamily="18" charset="0"/>
                <a:cs typeface="Times New Roman" pitchFamily="18" charset="0"/>
              </a:rPr>
              <a:t>An Emerging trend of Big Data Analytics with Health Insurance in India,</a:t>
            </a:r>
            <a:r>
              <a:rPr lang="en-IN" sz="1600" dirty="0">
                <a:latin typeface="Times New Roman" pitchFamily="18" charset="0"/>
                <a:cs typeface="Times New Roman" pitchFamily="18" charset="0"/>
              </a:rPr>
              <a:t> (ICICCS 2016)</a:t>
            </a:r>
            <a:r>
              <a:rPr lang="en-GB" sz="1600" dirty="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019879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5438-22DC-939C-9EA2-C93CEE84DA3F}"/>
              </a:ext>
            </a:extLst>
          </p:cNvPr>
          <p:cNvSpPr>
            <a:spLocks noGrp="1"/>
          </p:cNvSpPr>
          <p:nvPr>
            <p:ph type="title"/>
          </p:nvPr>
        </p:nvSpPr>
        <p:spPr>
          <a:xfrm>
            <a:off x="3769360" y="2313790"/>
            <a:ext cx="4464971" cy="1760369"/>
          </a:xfrm>
        </p:spPr>
        <p:txBody>
          <a:bodyPr>
            <a:normAutofit/>
          </a:bodyPr>
          <a:lstStyle/>
          <a:p>
            <a:r>
              <a:rPr lang="en-US" sz="8000" dirty="0">
                <a:solidFill>
                  <a:schemeClr val="tx2">
                    <a:lumMod val="75000"/>
                  </a:schemeClr>
                </a:solidFill>
                <a:latin typeface="Brush Script MT" pitchFamily="66" charset="0"/>
              </a:rPr>
              <a:t>Thank You</a:t>
            </a:r>
            <a:endParaRPr lang="en-IN" sz="8000" dirty="0">
              <a:solidFill>
                <a:schemeClr val="tx2">
                  <a:lumMod val="75000"/>
                </a:schemeClr>
              </a:solidFill>
              <a:latin typeface="Brush Script MT" pitchFamily="66" charset="0"/>
            </a:endParaRPr>
          </a:p>
        </p:txBody>
      </p:sp>
    </p:spTree>
    <p:extLst>
      <p:ext uri="{BB962C8B-B14F-4D97-AF65-F5344CB8AC3E}">
        <p14:creationId xmlns:p14="http://schemas.microsoft.com/office/powerpoint/2010/main" val="179024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088B6A2-9EAE-57ED-9F7D-C4836E6C57EB}"/>
              </a:ext>
            </a:extLst>
          </p:cNvPr>
          <p:cNvSpPr>
            <a:spLocks noGrp="1"/>
          </p:cNvSpPr>
          <p:nvPr/>
        </p:nvSpPr>
        <p:spPr>
          <a:xfrm>
            <a:off x="2642941" y="436722"/>
            <a:ext cx="2334403" cy="887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AGENDA:</a:t>
            </a:r>
            <a:endParaRPr lang="en-IN" sz="2400"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3EEF875-8402-B6EB-A37A-25C0796F5940}"/>
              </a:ext>
            </a:extLst>
          </p:cNvPr>
          <p:cNvSpPr>
            <a:spLocks noGrp="1"/>
          </p:cNvSpPr>
          <p:nvPr/>
        </p:nvSpPr>
        <p:spPr>
          <a:xfrm>
            <a:off x="3440304" y="1313644"/>
            <a:ext cx="5387173" cy="51076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ABSTRACT.</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INTRODUCTION</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LITERATURE SURVEY</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SYSTEM ARCHITECTURE DIAGRAM</a:t>
            </a:r>
          </a:p>
          <a:p>
            <a:pPr>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DATA FLOW DIAGRAM</a:t>
            </a:r>
            <a:endParaRPr lang="en-US"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USECASE DIAGRAM</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MODULE SPLIT-UP</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OUTPUT OBTAINED</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REFERENCES</a:t>
            </a:r>
            <a:endParaRPr lang="en-IN" sz="1800"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3A77049D-EF82-F05B-D85F-8E84ED1217F5}"/>
              </a:ext>
            </a:extLst>
          </p:cNvPr>
          <p:cNvSpPr txBox="1"/>
          <p:nvPr/>
        </p:nvSpPr>
        <p:spPr>
          <a:xfrm>
            <a:off x="12883243" y="7068087"/>
            <a:ext cx="37419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a:t>
            </a:r>
            <a:endParaRPr lang="en-IN" dirty="0"/>
          </a:p>
        </p:txBody>
      </p:sp>
    </p:spTree>
    <p:extLst>
      <p:ext uri="{BB962C8B-B14F-4D97-AF65-F5344CB8AC3E}">
        <p14:creationId xmlns:p14="http://schemas.microsoft.com/office/powerpoint/2010/main" val="15074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EDEB47-83A3-DFA7-5EEE-25C4AE6441EE}"/>
              </a:ext>
            </a:extLst>
          </p:cNvPr>
          <p:cNvSpPr txBox="1"/>
          <p:nvPr/>
        </p:nvSpPr>
        <p:spPr>
          <a:xfrm>
            <a:off x="1078522" y="609122"/>
            <a:ext cx="22479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ABSTRACT:</a:t>
            </a:r>
          </a:p>
        </p:txBody>
      </p:sp>
      <p:sp>
        <p:nvSpPr>
          <p:cNvPr id="6" name="TextBox 5">
            <a:extLst>
              <a:ext uri="{FF2B5EF4-FFF2-40B4-BE49-F238E27FC236}">
                <a16:creationId xmlns:a16="http://schemas.microsoft.com/office/drawing/2014/main" id="{91697CB1-A8E9-BD7F-69FF-58EB72024EC7}"/>
              </a:ext>
            </a:extLst>
          </p:cNvPr>
          <p:cNvSpPr txBox="1"/>
          <p:nvPr/>
        </p:nvSpPr>
        <p:spPr>
          <a:xfrm>
            <a:off x="762000" y="1469825"/>
            <a:ext cx="10855960" cy="3268652"/>
          </a:xfrm>
          <a:prstGeom prst="rect">
            <a:avLst/>
          </a:prstGeom>
          <a:noFill/>
        </p:spPr>
        <p:txBody>
          <a:bodyPr wrap="square" rtlCol="0">
            <a:spAutoFit/>
          </a:bodyPr>
          <a:lstStyle/>
          <a:p>
            <a:pPr marL="342900" indent="-342900" algn="just">
              <a:lnSpc>
                <a:spcPct val="150000"/>
              </a:lnSpc>
              <a:buFont typeface="Wingdings" pitchFamily="2" charset="2"/>
              <a:buChar char="Ø"/>
            </a:pPr>
            <a:r>
              <a:rPr lang="en-GB" sz="2000" kern="0" dirty="0">
                <a:solidFill>
                  <a:srgbClr val="000000"/>
                </a:solidFill>
                <a:effectLst/>
                <a:latin typeface="Times New Roman" panose="02020603050405020304" pitchFamily="18" charset="0"/>
                <a:ea typeface="Times New Roman" panose="02020603050405020304" pitchFamily="18" charset="0"/>
              </a:rPr>
              <a:t>Health insurance is a critical aspect of healthcare financing, and its importance has grown significantly over the years. </a:t>
            </a:r>
          </a:p>
          <a:p>
            <a:pPr marL="342900" indent="-342900" algn="just">
              <a:lnSpc>
                <a:spcPct val="150000"/>
              </a:lnSpc>
              <a:buFont typeface="Wingdings" pitchFamily="2" charset="2"/>
              <a:buChar char="Ø"/>
            </a:pPr>
            <a:r>
              <a:rPr lang="en-GB" sz="2000" kern="0" dirty="0">
                <a:solidFill>
                  <a:srgbClr val="000000"/>
                </a:solidFill>
                <a:effectLst/>
                <a:latin typeface="Times New Roman" panose="02020603050405020304" pitchFamily="18" charset="0"/>
                <a:ea typeface="Times New Roman" panose="02020603050405020304" pitchFamily="18" charset="0"/>
              </a:rPr>
              <a:t>This paper proposes a machine learning approach to predict health insurance amounts based on various factors such as age, sex, gender, BMI, smoking habits, </a:t>
            </a:r>
            <a:r>
              <a:rPr lang="en-GB" sz="2000" kern="0" dirty="0">
                <a:solidFill>
                  <a:srgbClr val="000000"/>
                </a:solidFill>
                <a:latin typeface="Times New Roman" panose="02020603050405020304" pitchFamily="18" charset="0"/>
                <a:ea typeface="Times New Roman" panose="02020603050405020304" pitchFamily="18" charset="0"/>
              </a:rPr>
              <a:t>diseased or not </a:t>
            </a:r>
            <a:r>
              <a:rPr lang="en-GB" sz="2000" kern="0" dirty="0">
                <a:solidFill>
                  <a:srgbClr val="000000"/>
                </a:solidFill>
                <a:effectLst/>
                <a:latin typeface="Times New Roman" panose="02020603050405020304" pitchFamily="18" charset="0"/>
                <a:ea typeface="Times New Roman" panose="02020603050405020304" pitchFamily="18" charset="0"/>
              </a:rPr>
              <a:t>and no. of Children. </a:t>
            </a:r>
          </a:p>
          <a:p>
            <a:pPr marL="342900" indent="-342900" algn="just">
              <a:lnSpc>
                <a:spcPct val="150000"/>
              </a:lnSpc>
              <a:buFont typeface="Wingdings" pitchFamily="2" charset="2"/>
              <a:buChar char="Ø"/>
            </a:pPr>
            <a:r>
              <a:rPr lang="en-GB" sz="2000" kern="0" dirty="0">
                <a:solidFill>
                  <a:srgbClr val="000000"/>
                </a:solidFill>
                <a:effectLst/>
                <a:latin typeface="Times New Roman" panose="02020603050405020304" pitchFamily="18" charset="0"/>
                <a:ea typeface="Times New Roman" panose="02020603050405020304" pitchFamily="18" charset="0"/>
              </a:rPr>
              <a:t>The proposed model employs a Random Forest Algorithm to predict the insurance amount. </a:t>
            </a:r>
          </a:p>
          <a:p>
            <a:pPr marL="342900" indent="-342900" algn="just">
              <a:lnSpc>
                <a:spcPct val="150000"/>
              </a:lnSpc>
              <a:buFont typeface="Wingdings" pitchFamily="2" charset="2"/>
              <a:buChar char="Ø"/>
            </a:pPr>
            <a:r>
              <a:rPr lang="en-GB" sz="2000" kern="0" dirty="0">
                <a:solidFill>
                  <a:srgbClr val="000000"/>
                </a:solidFill>
                <a:effectLst/>
                <a:latin typeface="Times New Roman" panose="02020603050405020304" pitchFamily="18" charset="0"/>
                <a:ea typeface="Times New Roman" panose="02020603050405020304" pitchFamily="18" charset="0"/>
              </a:rPr>
              <a:t>The model achieves a Mean Squared Error (MSE) of 0.06, indicating that the model is robust and accurate.</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CE401E8-2279-BA34-40AF-6F1DC65CCD77}"/>
              </a:ext>
            </a:extLst>
          </p:cNvPr>
          <p:cNvSpPr txBox="1"/>
          <p:nvPr/>
        </p:nvSpPr>
        <p:spPr>
          <a:xfrm>
            <a:off x="1148080" y="5339666"/>
            <a:ext cx="963168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KEYWORDS</a:t>
            </a:r>
            <a:r>
              <a:rPr lang="en-US" dirty="0">
                <a:latin typeface="Times New Roman" panose="02020603050405020304" pitchFamily="18" charset="0"/>
                <a:cs typeface="Times New Roman" panose="02020603050405020304" pitchFamily="18" charset="0"/>
              </a:rPr>
              <a:t>: MACHINE LEARNING, RANDOM FOREST ALGORITHM,</a:t>
            </a:r>
          </a:p>
          <a:p>
            <a:r>
              <a:rPr lang="en-US" dirty="0">
                <a:latin typeface="Times New Roman" panose="02020603050405020304" pitchFamily="18" charset="0"/>
                <a:cs typeface="Times New Roman" panose="02020603050405020304" pitchFamily="18" charset="0"/>
              </a:rPr>
              <a:t>			  DATA PROCESSING.</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52537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17F085-8609-12BC-427E-2BE291634CEB}"/>
              </a:ext>
            </a:extLst>
          </p:cNvPr>
          <p:cNvSpPr txBox="1"/>
          <p:nvPr/>
        </p:nvSpPr>
        <p:spPr>
          <a:xfrm>
            <a:off x="406400" y="124470"/>
            <a:ext cx="354584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INTRODUCTION:</a:t>
            </a:r>
          </a:p>
        </p:txBody>
      </p:sp>
      <p:sp>
        <p:nvSpPr>
          <p:cNvPr id="6" name="TextBox 5">
            <a:extLst>
              <a:ext uri="{FF2B5EF4-FFF2-40B4-BE49-F238E27FC236}">
                <a16:creationId xmlns:a16="http://schemas.microsoft.com/office/drawing/2014/main" id="{8E1ECFC7-5C31-EA38-EE26-0F79B244A87D}"/>
              </a:ext>
            </a:extLst>
          </p:cNvPr>
          <p:cNvSpPr txBox="1"/>
          <p:nvPr/>
        </p:nvSpPr>
        <p:spPr>
          <a:xfrm>
            <a:off x="508000" y="764024"/>
            <a:ext cx="10306538" cy="5493812"/>
          </a:xfrm>
          <a:prstGeom prst="rect">
            <a:avLst/>
          </a:prstGeom>
          <a:noFill/>
        </p:spPr>
        <p:txBody>
          <a:bodyPr wrap="square" rtlCol="0">
            <a:spAutoFit/>
          </a:bodyPr>
          <a:lstStyle/>
          <a:p>
            <a:pPr marL="342900" indent="-342900"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	Health insurance amount prediction is an essential task in the healthcare industry, as it helps healthcare providers and insurance companies to make informed decisions regarding pricing strategies and policy offerings. </a:t>
            </a:r>
          </a:p>
          <a:p>
            <a:pPr marL="342900" indent="-342900"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	The current model for predicting health insurance costs typically relies on linear and multiple linear regression, which assumes a linear relationship between dependent and independent variables. </a:t>
            </a:r>
          </a:p>
          <a:p>
            <a:pPr marL="342900" indent="-342900"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	However, this model has limitations in handling non-linear relationships, categorical variables, and missing data. </a:t>
            </a:r>
          </a:p>
          <a:p>
            <a:pPr marL="342900" indent="-342900"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	To address these limitations and potentially improve the accuracy of health insurance cost prediction, this project proposes the use of the Random Forest algorithm. </a:t>
            </a:r>
          </a:p>
          <a:p>
            <a:pPr marL="342900" indent="-342900"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	The Random Forest algorithm is a powerful machine learning technique that can handle non-linear relationships and categorical variables, as well as missing data. </a:t>
            </a:r>
          </a:p>
          <a:p>
            <a:pPr marL="342900" indent="-342900"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	This proposed work aims to develop a more accurate and robust model for health insurance cost prediction using the Random Forest algorithm.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441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TextBox 4">
            <a:extLst>
              <a:ext uri="{FF2B5EF4-FFF2-40B4-BE49-F238E27FC236}">
                <a16:creationId xmlns:a16="http://schemas.microsoft.com/office/drawing/2014/main" id="{25E13442-CB5A-904A-85BD-8B35E9EC6883}"/>
              </a:ext>
            </a:extLst>
          </p:cNvPr>
          <p:cNvSpPr txBox="1"/>
          <p:nvPr/>
        </p:nvSpPr>
        <p:spPr>
          <a:xfrm>
            <a:off x="1049567" y="-478056"/>
            <a:ext cx="7673801" cy="1087656"/>
          </a:xfrm>
          <a:prstGeom prst="rect">
            <a:avLst/>
          </a:prstGeom>
        </p:spPr>
        <p:txBody>
          <a:bodyPr vert="horz" lIns="91440" tIns="45720" rIns="91440" bIns="45720" rtlCol="0" anchor="b">
            <a:normAutofit/>
          </a:bodyPr>
          <a:lstStyle/>
          <a:p>
            <a:pPr>
              <a:spcBef>
                <a:spcPct val="0"/>
              </a:spcBef>
              <a:spcAft>
                <a:spcPts val="600"/>
              </a:spcAft>
            </a:pPr>
            <a:r>
              <a:rPr lang="en-US" sz="2400" b="1" kern="1200" dirty="0">
                <a:latin typeface="Palatino Linotype" panose="02040502050505030304" pitchFamily="18" charset="0"/>
                <a:ea typeface="+mj-ea"/>
                <a:cs typeface="+mj-cs"/>
              </a:rPr>
              <a:t>LITERATURE SURVEY:</a:t>
            </a:r>
          </a:p>
        </p:txBody>
      </p:sp>
      <p:graphicFrame>
        <p:nvGraphicFramePr>
          <p:cNvPr id="4" name="Table 3">
            <a:extLst>
              <a:ext uri="{FF2B5EF4-FFF2-40B4-BE49-F238E27FC236}">
                <a16:creationId xmlns:a16="http://schemas.microsoft.com/office/drawing/2014/main" id="{B09062EB-6AF2-F44F-9A52-FE955939028C}"/>
              </a:ext>
            </a:extLst>
          </p:cNvPr>
          <p:cNvGraphicFramePr>
            <a:graphicFrameLocks noGrp="1"/>
          </p:cNvGraphicFramePr>
          <p:nvPr>
            <p:extLst>
              <p:ext uri="{D42A27DB-BD31-4B8C-83A1-F6EECF244321}">
                <p14:modId xmlns:p14="http://schemas.microsoft.com/office/powerpoint/2010/main" val="294351477"/>
              </p:ext>
            </p:extLst>
          </p:nvPr>
        </p:nvGraphicFramePr>
        <p:xfrm>
          <a:off x="984762" y="854005"/>
          <a:ext cx="10263221" cy="5745020"/>
        </p:xfrm>
        <a:graphic>
          <a:graphicData uri="http://schemas.openxmlformats.org/drawingml/2006/table">
            <a:tbl>
              <a:tblPr firstRow="1" bandRow="1">
                <a:tableStyleId>{5C22544A-7EE6-4342-B048-85BDC9FD1C3A}</a:tableStyleId>
              </a:tblPr>
              <a:tblGrid>
                <a:gridCol w="654106">
                  <a:extLst>
                    <a:ext uri="{9D8B030D-6E8A-4147-A177-3AD203B41FA5}">
                      <a16:colId xmlns:a16="http://schemas.microsoft.com/office/drawing/2014/main" val="115818567"/>
                    </a:ext>
                  </a:extLst>
                </a:gridCol>
                <a:gridCol w="2044804">
                  <a:extLst>
                    <a:ext uri="{9D8B030D-6E8A-4147-A177-3AD203B41FA5}">
                      <a16:colId xmlns:a16="http://schemas.microsoft.com/office/drawing/2014/main" val="160139325"/>
                    </a:ext>
                  </a:extLst>
                </a:gridCol>
                <a:gridCol w="1858454">
                  <a:extLst>
                    <a:ext uri="{9D8B030D-6E8A-4147-A177-3AD203B41FA5}">
                      <a16:colId xmlns:a16="http://schemas.microsoft.com/office/drawing/2014/main" val="1080004888"/>
                    </a:ext>
                  </a:extLst>
                </a:gridCol>
                <a:gridCol w="1906092">
                  <a:extLst>
                    <a:ext uri="{9D8B030D-6E8A-4147-A177-3AD203B41FA5}">
                      <a16:colId xmlns:a16="http://schemas.microsoft.com/office/drawing/2014/main" val="4222882626"/>
                    </a:ext>
                  </a:extLst>
                </a:gridCol>
                <a:gridCol w="1936995">
                  <a:extLst>
                    <a:ext uri="{9D8B030D-6E8A-4147-A177-3AD203B41FA5}">
                      <a16:colId xmlns:a16="http://schemas.microsoft.com/office/drawing/2014/main" val="670933107"/>
                    </a:ext>
                  </a:extLst>
                </a:gridCol>
                <a:gridCol w="1862770">
                  <a:extLst>
                    <a:ext uri="{9D8B030D-6E8A-4147-A177-3AD203B41FA5}">
                      <a16:colId xmlns:a16="http://schemas.microsoft.com/office/drawing/2014/main" val="2137908125"/>
                    </a:ext>
                  </a:extLst>
                </a:gridCol>
              </a:tblGrid>
              <a:tr h="378453">
                <a:tc>
                  <a:txBody>
                    <a:bodyPr/>
                    <a:lstStyle/>
                    <a:p>
                      <a:r>
                        <a:rPr lang="en-US" sz="1400">
                          <a:solidFill>
                            <a:schemeClr val="tx1"/>
                          </a:solidFill>
                          <a:latin typeface="Times New Roman" panose="02020603050405020304" pitchFamily="18" charset="0"/>
                          <a:cs typeface="Times New Roman" panose="02020603050405020304" pitchFamily="18" charset="0"/>
                        </a:rPr>
                        <a:t>S.no</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Journal</a:t>
                      </a:r>
                      <a:r>
                        <a:rPr lang="en-US" sz="1400" baseline="0">
                          <a:solidFill>
                            <a:schemeClr val="tx1"/>
                          </a:solidFill>
                          <a:latin typeface="Times New Roman" panose="02020603050405020304" pitchFamily="18" charset="0"/>
                          <a:cs typeface="Times New Roman" panose="02020603050405020304" pitchFamily="18" charset="0"/>
                        </a:rPr>
                        <a:t> Name &amp; Year</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Author</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Techniques/Concept</a:t>
                      </a:r>
                      <a:r>
                        <a:rPr lang="en-US" sz="1400" baseline="0">
                          <a:solidFill>
                            <a:schemeClr val="tx1"/>
                          </a:solidFill>
                          <a:latin typeface="Times New Roman" panose="02020603050405020304" pitchFamily="18" charset="0"/>
                          <a:cs typeface="Times New Roman" panose="02020603050405020304" pitchFamily="18" charset="0"/>
                        </a:rPr>
                        <a:t>s</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Advantages</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Disadvantages</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extLst>
                  <a:ext uri="{0D108BD9-81ED-4DB2-BD59-A6C34878D82A}">
                    <a16:rowId xmlns:a16="http://schemas.microsoft.com/office/drawing/2014/main" val="1474978172"/>
                  </a:ext>
                </a:extLst>
              </a:tr>
              <a:tr h="1122946">
                <a:tc>
                  <a:txBody>
                    <a:bodyPr/>
                    <a:lstStyle/>
                    <a:p>
                      <a:r>
                        <a:rPr lang="en-US" sz="1400">
                          <a:solidFill>
                            <a:schemeClr val="tx1"/>
                          </a:solidFill>
                          <a:latin typeface="Times New Roman" panose="02020603050405020304" pitchFamily="18" charset="0"/>
                          <a:cs typeface="Times New Roman" panose="02020603050405020304" pitchFamily="18" charset="0"/>
                        </a:rPr>
                        <a:t>1</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dirty="0">
                          <a:solidFill>
                            <a:schemeClr val="tx1"/>
                          </a:solidFill>
                          <a:latin typeface="Times New Roman" panose="02020603050405020304" pitchFamily="18" charset="0"/>
                          <a:cs typeface="Times New Roman" panose="02020603050405020304" pitchFamily="18" charset="0"/>
                        </a:rPr>
                        <a:t>Predict Health Insurance Cost using DNN Regression models(2021)</a:t>
                      </a:r>
                      <a:endParaRPr lang="en-IN" sz="1400" dirty="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Mohamad Hanufy,</a:t>
                      </a:r>
                    </a:p>
                    <a:p>
                      <a:r>
                        <a:rPr lang="en-US" sz="1400">
                          <a:solidFill>
                            <a:schemeClr val="tx1"/>
                          </a:solidFill>
                          <a:latin typeface="Times New Roman" panose="02020603050405020304" pitchFamily="18" charset="0"/>
                          <a:cs typeface="Times New Roman" panose="02020603050405020304" pitchFamily="18" charset="0"/>
                        </a:rPr>
                        <a:t>Omar M.A.Mahmoud</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Demonstrates how regression models can forecast insurance cost (x-Boost) DNN models.</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Boosting Offers,</a:t>
                      </a:r>
                    </a:p>
                    <a:p>
                      <a:r>
                        <a:rPr lang="en-US" sz="1400">
                          <a:solidFill>
                            <a:schemeClr val="tx1"/>
                          </a:solidFill>
                          <a:latin typeface="Times New Roman" panose="02020603050405020304" pitchFamily="18" charset="0"/>
                          <a:cs typeface="Times New Roman" panose="02020603050405020304" pitchFamily="18" charset="0"/>
                        </a:rPr>
                        <a:t>Best efficiency.</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This method is hardly scalable.</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extLst>
                  <a:ext uri="{0D108BD9-81ED-4DB2-BD59-A6C34878D82A}">
                    <a16:rowId xmlns:a16="http://schemas.microsoft.com/office/drawing/2014/main" val="545690516"/>
                  </a:ext>
                </a:extLst>
              </a:tr>
              <a:tr h="1371112">
                <a:tc>
                  <a:txBody>
                    <a:bodyPr/>
                    <a:lstStyle/>
                    <a:p>
                      <a:r>
                        <a:rPr lang="en-US" sz="1400">
                          <a:solidFill>
                            <a:schemeClr val="tx1"/>
                          </a:solidFill>
                          <a:latin typeface="Times New Roman" panose="02020603050405020304" pitchFamily="18" charset="0"/>
                          <a:cs typeface="Times New Roman" panose="02020603050405020304" pitchFamily="18" charset="0"/>
                        </a:rPr>
                        <a:t>2</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dirty="0">
                          <a:solidFill>
                            <a:schemeClr val="tx1"/>
                          </a:solidFill>
                          <a:latin typeface="Times New Roman" panose="02020603050405020304" pitchFamily="18" charset="0"/>
                          <a:cs typeface="Times New Roman" panose="02020603050405020304" pitchFamily="18" charset="0"/>
                        </a:rPr>
                        <a:t>Insurance Cost Prediction using Regression models(2022)</a:t>
                      </a:r>
                      <a:endParaRPr lang="en-IN" sz="1400" dirty="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Sudhir Panda</a:t>
                      </a:r>
                      <a:r>
                        <a:rPr lang="en-IN" sz="1400">
                          <a:solidFill>
                            <a:schemeClr val="tx1"/>
                          </a:solidFill>
                          <a:latin typeface="Times New Roman" panose="02020603050405020304" pitchFamily="18" charset="0"/>
                          <a:cs typeface="Times New Roman" panose="02020603050405020304" pitchFamily="18" charset="0"/>
                        </a:rPr>
                        <a:t>,</a:t>
                      </a:r>
                    </a:p>
                    <a:p>
                      <a:r>
                        <a:rPr lang="en-IN" sz="1400">
                          <a:solidFill>
                            <a:schemeClr val="tx1"/>
                          </a:solidFill>
                          <a:latin typeface="Times New Roman" panose="02020603050405020304" pitchFamily="18" charset="0"/>
                          <a:cs typeface="Times New Roman" panose="02020603050405020304" pitchFamily="18" charset="0"/>
                        </a:rPr>
                        <a:t>Dooly Das,</a:t>
                      </a:r>
                    </a:p>
                    <a:p>
                      <a:r>
                        <a:rPr lang="en-IN" sz="1400">
                          <a:solidFill>
                            <a:schemeClr val="tx1"/>
                          </a:solidFill>
                          <a:latin typeface="Times New Roman" panose="02020603050405020304" pitchFamily="18" charset="0"/>
                          <a:cs typeface="Times New Roman" panose="02020603050405020304" pitchFamily="18" charset="0"/>
                        </a:rPr>
                        <a:t>Manomita Chakraborty, </a:t>
                      </a:r>
                    </a:p>
                    <a:p>
                      <a:r>
                        <a:rPr lang="en-IN" sz="1400">
                          <a:solidFill>
                            <a:schemeClr val="tx1"/>
                          </a:solidFill>
                          <a:latin typeface="Times New Roman" panose="02020603050405020304" pitchFamily="18" charset="0"/>
                          <a:cs typeface="Times New Roman" panose="02020603050405020304" pitchFamily="18" charset="0"/>
                        </a:rPr>
                        <a:t>Saroj Kumar Biswas</a:t>
                      </a:r>
                      <a:endParaRPr lang="en-US"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dirty="0">
                          <a:solidFill>
                            <a:schemeClr val="tx1"/>
                          </a:solidFill>
                          <a:latin typeface="Times New Roman" panose="02020603050405020304" pitchFamily="18" charset="0"/>
                          <a:cs typeface="Times New Roman" panose="02020603050405020304" pitchFamily="18" charset="0"/>
                        </a:rPr>
                        <a:t>Linear Regression,</a:t>
                      </a:r>
                    </a:p>
                    <a:p>
                      <a:r>
                        <a:rPr lang="en-US" sz="1400" dirty="0">
                          <a:solidFill>
                            <a:schemeClr val="tx1"/>
                          </a:solidFill>
                          <a:latin typeface="Times New Roman" panose="02020603050405020304" pitchFamily="18" charset="0"/>
                          <a:cs typeface="Times New Roman" panose="02020603050405020304" pitchFamily="18" charset="0"/>
                        </a:rPr>
                        <a:t>Ridge Regression,</a:t>
                      </a:r>
                    </a:p>
                    <a:p>
                      <a:r>
                        <a:rPr lang="en-US" sz="1400" dirty="0">
                          <a:solidFill>
                            <a:schemeClr val="tx1"/>
                          </a:solidFill>
                          <a:latin typeface="Times New Roman" panose="02020603050405020304" pitchFamily="18" charset="0"/>
                          <a:cs typeface="Times New Roman" panose="02020603050405020304" pitchFamily="18" charset="0"/>
                        </a:rPr>
                        <a:t>Polynomial Regression.</a:t>
                      </a:r>
                      <a:endParaRPr lang="en-IN" sz="1400" dirty="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Simple Procedure,</a:t>
                      </a:r>
                    </a:p>
                    <a:p>
                      <a:r>
                        <a:rPr lang="en-US" sz="1400">
                          <a:solidFill>
                            <a:schemeClr val="tx1"/>
                          </a:solidFill>
                          <a:latin typeface="Times New Roman" panose="02020603050405020304" pitchFamily="18" charset="0"/>
                          <a:cs typeface="Times New Roman" panose="02020603050405020304" pitchFamily="18" charset="0"/>
                        </a:rPr>
                        <a:t>More efficient to train data.</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Less accuracy to predict the expected amount.</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extLst>
                  <a:ext uri="{0D108BD9-81ED-4DB2-BD59-A6C34878D82A}">
                    <a16:rowId xmlns:a16="http://schemas.microsoft.com/office/drawing/2014/main" val="4213776669"/>
                  </a:ext>
                </a:extLst>
              </a:tr>
              <a:tr h="626617">
                <a:tc>
                  <a:txBody>
                    <a:bodyPr/>
                    <a:lstStyle/>
                    <a:p>
                      <a:r>
                        <a:rPr lang="en-US" sz="1400">
                          <a:solidFill>
                            <a:schemeClr val="tx1"/>
                          </a:solidFill>
                          <a:latin typeface="Times New Roman" panose="02020603050405020304" pitchFamily="18" charset="0"/>
                          <a:cs typeface="Times New Roman" panose="02020603050405020304" pitchFamily="18" charset="0"/>
                        </a:rPr>
                        <a:t>3</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Health Insurance Amount Prediction(2020)</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Nidhi Bhardwaj,</a:t>
                      </a:r>
                    </a:p>
                    <a:p>
                      <a:r>
                        <a:rPr lang="en-US" sz="1400">
                          <a:solidFill>
                            <a:schemeClr val="tx1"/>
                          </a:solidFill>
                          <a:latin typeface="Times New Roman" panose="02020603050405020304" pitchFamily="18" charset="0"/>
                          <a:cs typeface="Times New Roman" panose="02020603050405020304" pitchFamily="18" charset="0"/>
                        </a:rPr>
                        <a:t>Rishabh Anand</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Machine Learning using Decision Tree.</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Non-parametric,</a:t>
                      </a:r>
                    </a:p>
                    <a:p>
                      <a:r>
                        <a:rPr lang="en-US" sz="1400">
                          <a:solidFill>
                            <a:schemeClr val="tx1"/>
                          </a:solidFill>
                          <a:latin typeface="Times New Roman" panose="02020603050405020304" pitchFamily="18" charset="0"/>
                          <a:cs typeface="Times New Roman" panose="02020603050405020304" pitchFamily="18" charset="0"/>
                        </a:rPr>
                        <a:t>Less data preportion.</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Overfitting.</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extLst>
                  <a:ext uri="{0D108BD9-81ED-4DB2-BD59-A6C34878D82A}">
                    <a16:rowId xmlns:a16="http://schemas.microsoft.com/office/drawing/2014/main" val="616998041"/>
                  </a:ext>
                </a:extLst>
              </a:tr>
              <a:tr h="1122946">
                <a:tc>
                  <a:txBody>
                    <a:bodyPr/>
                    <a:lstStyle/>
                    <a:p>
                      <a:r>
                        <a:rPr lang="en-US" sz="1400">
                          <a:solidFill>
                            <a:schemeClr val="tx1"/>
                          </a:solidFill>
                          <a:latin typeface="Times New Roman" panose="02020603050405020304" pitchFamily="18" charset="0"/>
                          <a:cs typeface="Times New Roman" panose="02020603050405020304" pitchFamily="18" charset="0"/>
                        </a:rPr>
                        <a:t>4</a:t>
                      </a:r>
                    </a:p>
                    <a:p>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Medical Insurance Cost</a:t>
                      </a:r>
                    </a:p>
                    <a:p>
                      <a:r>
                        <a:rPr lang="en-US" sz="1400">
                          <a:solidFill>
                            <a:schemeClr val="tx1"/>
                          </a:solidFill>
                          <a:latin typeface="Times New Roman" panose="02020603050405020304" pitchFamily="18" charset="0"/>
                          <a:cs typeface="Times New Roman" panose="02020603050405020304" pitchFamily="18" charset="0"/>
                        </a:rPr>
                        <a:t>Prediction(2021)</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Edson Pinheuro de Lima</a:t>
                      </a:r>
                    </a:p>
                    <a:p>
                      <a:r>
                        <a:rPr lang="en-IN" sz="1400">
                          <a:solidFill>
                            <a:schemeClr val="tx1"/>
                          </a:solidFill>
                          <a:latin typeface="Times New Roman" panose="02020603050405020304" pitchFamily="18" charset="0"/>
                          <a:cs typeface="Times New Roman" panose="02020603050405020304" pitchFamily="18" charset="0"/>
                        </a:rPr>
                        <a:t>Thais Carreira Pfutzenreuter</a:t>
                      </a: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Prediction using X-Boost.</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More Efficiency.</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Took more time to get the output(55secs).</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extLst>
                  <a:ext uri="{0D108BD9-81ED-4DB2-BD59-A6C34878D82A}">
                    <a16:rowId xmlns:a16="http://schemas.microsoft.com/office/drawing/2014/main" val="1450890753"/>
                  </a:ext>
                </a:extLst>
              </a:tr>
              <a:tr h="1122946">
                <a:tc>
                  <a:txBody>
                    <a:bodyPr/>
                    <a:lstStyle/>
                    <a:p>
                      <a:r>
                        <a:rPr lang="en-US" sz="1400">
                          <a:solidFill>
                            <a:schemeClr val="tx1"/>
                          </a:solidFill>
                          <a:latin typeface="Times New Roman" panose="02020603050405020304" pitchFamily="18" charset="0"/>
                          <a:cs typeface="Times New Roman" panose="02020603050405020304" pitchFamily="18" charset="0"/>
                        </a:rPr>
                        <a:t>5</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Health Insurance Price Prediction using ML(2022)</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Kashish Bhatia,</a:t>
                      </a:r>
                    </a:p>
                    <a:p>
                      <a:r>
                        <a:rPr lang="en-US" sz="1400">
                          <a:solidFill>
                            <a:schemeClr val="tx1"/>
                          </a:solidFill>
                          <a:latin typeface="Times New Roman" panose="02020603050405020304" pitchFamily="18" charset="0"/>
                          <a:cs typeface="Times New Roman" panose="02020603050405020304" pitchFamily="18" charset="0"/>
                        </a:rPr>
                        <a:t>Manish Kumar,</a:t>
                      </a:r>
                    </a:p>
                    <a:p>
                      <a:r>
                        <a:rPr lang="en-US" sz="1400">
                          <a:solidFill>
                            <a:schemeClr val="tx1"/>
                          </a:solidFill>
                          <a:latin typeface="Times New Roman" panose="02020603050405020304" pitchFamily="18" charset="0"/>
                          <a:cs typeface="Times New Roman" panose="02020603050405020304" pitchFamily="18" charset="0"/>
                        </a:rPr>
                        <a:t>Rajesh Kumar Bhatia,</a:t>
                      </a:r>
                    </a:p>
                    <a:p>
                      <a:r>
                        <a:rPr lang="en-IN" sz="1400">
                          <a:solidFill>
                            <a:schemeClr val="tx1"/>
                          </a:solidFill>
                          <a:latin typeface="Times New Roman" panose="02020603050405020304" pitchFamily="18" charset="0"/>
                          <a:cs typeface="Times New Roman" panose="02020603050405020304" pitchFamily="18" charset="0"/>
                        </a:rPr>
                        <a:t>Navneet Kamboj</a:t>
                      </a:r>
                    </a:p>
                  </a:txBody>
                  <a:tcPr marL="59001" marR="59001" marT="29501" marB="29501"/>
                </a:tc>
                <a:tc>
                  <a:txBody>
                    <a:bodyPr/>
                    <a:lstStyle/>
                    <a:p>
                      <a:r>
                        <a:rPr lang="en-US" sz="1400" dirty="0">
                          <a:solidFill>
                            <a:schemeClr val="tx1"/>
                          </a:solidFill>
                          <a:latin typeface="Times New Roman" panose="02020603050405020304" pitchFamily="18" charset="0"/>
                          <a:cs typeface="Times New Roman" panose="02020603050405020304" pitchFamily="18" charset="0"/>
                        </a:rPr>
                        <a:t>Linear regression model</a:t>
                      </a:r>
                      <a:endParaRPr lang="en-IN" sz="1400" dirty="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a:solidFill>
                            <a:schemeClr val="tx1"/>
                          </a:solidFill>
                          <a:latin typeface="Times New Roman" panose="02020603050405020304" pitchFamily="18" charset="0"/>
                          <a:cs typeface="Times New Roman" panose="02020603050405020304" pitchFamily="18" charset="0"/>
                        </a:rPr>
                        <a:t>Interpretability.</a:t>
                      </a:r>
                      <a:endParaRPr lang="en-IN" sz="1400">
                        <a:solidFill>
                          <a:schemeClr val="tx1"/>
                        </a:solidFill>
                        <a:latin typeface="Times New Roman" panose="02020603050405020304" pitchFamily="18" charset="0"/>
                        <a:cs typeface="Times New Roman" panose="02020603050405020304" pitchFamily="18" charset="0"/>
                      </a:endParaRPr>
                    </a:p>
                  </a:txBody>
                  <a:tcPr marL="59001" marR="59001" marT="29501" marB="29501"/>
                </a:tc>
                <a:tc>
                  <a:txBody>
                    <a:bodyPr/>
                    <a:lstStyle/>
                    <a:p>
                      <a:r>
                        <a:rPr lang="en-US" sz="1400" dirty="0">
                          <a:solidFill>
                            <a:schemeClr val="tx1"/>
                          </a:solidFill>
                          <a:latin typeface="Times New Roman" panose="02020603050405020304" pitchFamily="18" charset="0"/>
                          <a:cs typeface="Times New Roman" panose="02020603050405020304" pitchFamily="18" charset="0"/>
                        </a:rPr>
                        <a:t>Overfitting.</a:t>
                      </a:r>
                      <a:endParaRPr lang="en-IN" sz="1400" dirty="0">
                        <a:solidFill>
                          <a:schemeClr val="tx1"/>
                        </a:solidFill>
                        <a:latin typeface="Times New Roman" panose="02020603050405020304" pitchFamily="18" charset="0"/>
                        <a:cs typeface="Times New Roman" panose="02020603050405020304" pitchFamily="18" charset="0"/>
                      </a:endParaRPr>
                    </a:p>
                  </a:txBody>
                  <a:tcPr marL="59001" marR="59001" marT="29501" marB="29501"/>
                </a:tc>
                <a:extLst>
                  <a:ext uri="{0D108BD9-81ED-4DB2-BD59-A6C34878D82A}">
                    <a16:rowId xmlns:a16="http://schemas.microsoft.com/office/drawing/2014/main" val="1928399141"/>
                  </a:ext>
                </a:extLst>
              </a:tr>
            </a:tbl>
          </a:graphicData>
        </a:graphic>
      </p:graphicFrame>
    </p:spTree>
    <p:extLst>
      <p:ext uri="{BB962C8B-B14F-4D97-AF65-F5344CB8AC3E}">
        <p14:creationId xmlns:p14="http://schemas.microsoft.com/office/powerpoint/2010/main" val="3916236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444AD53-05C9-0CE7-4CF0-2858B1A72C1A}"/>
              </a:ext>
            </a:extLst>
          </p:cNvPr>
          <p:cNvGraphicFramePr>
            <a:graphicFrameLocks noGrp="1"/>
          </p:cNvGraphicFramePr>
          <p:nvPr>
            <p:extLst>
              <p:ext uri="{D42A27DB-BD31-4B8C-83A1-F6EECF244321}">
                <p14:modId xmlns:p14="http://schemas.microsoft.com/office/powerpoint/2010/main" val="1244683807"/>
              </p:ext>
            </p:extLst>
          </p:nvPr>
        </p:nvGraphicFramePr>
        <p:xfrm>
          <a:off x="461682" y="498043"/>
          <a:ext cx="11268635" cy="6214335"/>
        </p:xfrm>
        <a:graphic>
          <a:graphicData uri="http://schemas.openxmlformats.org/drawingml/2006/table">
            <a:tbl>
              <a:tblPr firstRow="1" bandRow="1">
                <a:tableStyleId>{5C22544A-7EE6-4342-B048-85BDC9FD1C3A}</a:tableStyleId>
              </a:tblPr>
              <a:tblGrid>
                <a:gridCol w="600635">
                  <a:extLst>
                    <a:ext uri="{9D8B030D-6E8A-4147-A177-3AD203B41FA5}">
                      <a16:colId xmlns:a16="http://schemas.microsoft.com/office/drawing/2014/main" val="4080995270"/>
                    </a:ext>
                  </a:extLst>
                </a:gridCol>
                <a:gridCol w="2374526">
                  <a:extLst>
                    <a:ext uri="{9D8B030D-6E8A-4147-A177-3AD203B41FA5}">
                      <a16:colId xmlns:a16="http://schemas.microsoft.com/office/drawing/2014/main" val="2909100107"/>
                    </a:ext>
                  </a:extLst>
                </a:gridCol>
                <a:gridCol w="2209800">
                  <a:extLst>
                    <a:ext uri="{9D8B030D-6E8A-4147-A177-3AD203B41FA5}">
                      <a16:colId xmlns:a16="http://schemas.microsoft.com/office/drawing/2014/main" val="481119312"/>
                    </a:ext>
                  </a:extLst>
                </a:gridCol>
                <a:gridCol w="1952625">
                  <a:extLst>
                    <a:ext uri="{9D8B030D-6E8A-4147-A177-3AD203B41FA5}">
                      <a16:colId xmlns:a16="http://schemas.microsoft.com/office/drawing/2014/main" val="3668480962"/>
                    </a:ext>
                  </a:extLst>
                </a:gridCol>
                <a:gridCol w="2033307">
                  <a:extLst>
                    <a:ext uri="{9D8B030D-6E8A-4147-A177-3AD203B41FA5}">
                      <a16:colId xmlns:a16="http://schemas.microsoft.com/office/drawing/2014/main" val="3919085327"/>
                    </a:ext>
                  </a:extLst>
                </a:gridCol>
                <a:gridCol w="2097742">
                  <a:extLst>
                    <a:ext uri="{9D8B030D-6E8A-4147-A177-3AD203B41FA5}">
                      <a16:colId xmlns:a16="http://schemas.microsoft.com/office/drawing/2014/main" val="1729577588"/>
                    </a:ext>
                  </a:extLst>
                </a:gridCol>
              </a:tblGrid>
              <a:tr h="1197685">
                <a:tc>
                  <a:txBody>
                    <a:bodyPr/>
                    <a:lstStyle/>
                    <a:p>
                      <a:r>
                        <a:rPr lang="en-IN" sz="1600" b="0">
                          <a:solidFill>
                            <a:schemeClr val="tx1"/>
                          </a:solidFill>
                          <a:latin typeface="Times New Roman" panose="02020603050405020304" pitchFamily="18" charset="0"/>
                          <a:cs typeface="Times New Roman" panose="02020603050405020304" pitchFamily="18" charset="0"/>
                        </a:rPr>
                        <a:t>6</a:t>
                      </a:r>
                      <a:endParaRPr lang="en-IN" sz="1600" b="0" dirty="0">
                        <a:solidFill>
                          <a:schemeClr val="tx1"/>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r>
                        <a:rPr lang="en-IN" sz="1600" b="0">
                          <a:solidFill>
                            <a:schemeClr val="tx1"/>
                          </a:solidFill>
                          <a:latin typeface="Times New Roman" panose="02020603050405020304" pitchFamily="18" charset="0"/>
                          <a:cs typeface="Times New Roman" panose="02020603050405020304" pitchFamily="18" charset="0"/>
                        </a:rPr>
                        <a:t>Insurance cost Prediction and Recommendation using Hybrid Model(2021)</a:t>
                      </a:r>
                      <a:endParaRPr lang="en-IN" sz="1600" b="0" dirty="0">
                        <a:solidFill>
                          <a:schemeClr val="tx1"/>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r>
                        <a:rPr lang="en-IN" sz="1600" b="0">
                          <a:solidFill>
                            <a:schemeClr val="tx1"/>
                          </a:solidFill>
                          <a:latin typeface="Times New Roman" panose="02020603050405020304" pitchFamily="18" charset="0"/>
                          <a:cs typeface="Times New Roman" panose="02020603050405020304" pitchFamily="18" charset="0"/>
                        </a:rPr>
                        <a:t>N.Venkata Sailaja</a:t>
                      </a:r>
                    </a:p>
                    <a:p>
                      <a:r>
                        <a:rPr lang="en-IN" sz="1600" b="0">
                          <a:solidFill>
                            <a:schemeClr val="tx1"/>
                          </a:solidFill>
                          <a:latin typeface="Times New Roman" panose="02020603050405020304" pitchFamily="18" charset="0"/>
                          <a:cs typeface="Times New Roman" panose="02020603050405020304" pitchFamily="18" charset="0"/>
                        </a:rPr>
                        <a:t>Mounika Karakavalasa</a:t>
                      </a:r>
                      <a:endParaRPr lang="en-IN" sz="1600" b="0" dirty="0">
                        <a:solidFill>
                          <a:schemeClr val="tx1"/>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r>
                        <a:rPr lang="en-IN" sz="1600" b="0">
                          <a:solidFill>
                            <a:schemeClr val="tx1"/>
                          </a:solidFill>
                          <a:latin typeface="Times New Roman" panose="02020603050405020304" pitchFamily="18" charset="0"/>
                          <a:cs typeface="Times New Roman" panose="02020603050405020304" pitchFamily="18" charset="0"/>
                        </a:rPr>
                        <a:t>Hybrid Regression Models,</a:t>
                      </a:r>
                    </a:p>
                    <a:p>
                      <a:r>
                        <a:rPr lang="en-IN" sz="1600" b="0">
                          <a:solidFill>
                            <a:schemeClr val="tx1"/>
                          </a:solidFill>
                          <a:latin typeface="Times New Roman" panose="02020603050405020304" pitchFamily="18" charset="0"/>
                          <a:cs typeface="Times New Roman" panose="02020603050405020304" pitchFamily="18" charset="0"/>
                        </a:rPr>
                        <a:t>Staking regressor</a:t>
                      </a:r>
                      <a:endParaRPr lang="en-IN" sz="1600" b="0" dirty="0">
                        <a:solidFill>
                          <a:schemeClr val="tx1"/>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r>
                        <a:rPr lang="en-IN" sz="1600" b="0">
                          <a:solidFill>
                            <a:schemeClr val="tx1"/>
                          </a:solidFill>
                          <a:latin typeface="Times New Roman" panose="02020603050405020304" pitchFamily="18" charset="0"/>
                          <a:cs typeface="Times New Roman" panose="02020603050405020304" pitchFamily="18" charset="0"/>
                        </a:rPr>
                        <a:t>Relatively High accuracy without sacrifying the interpretability.</a:t>
                      </a:r>
                      <a:endParaRPr lang="en-IN" sz="1600" b="0" dirty="0">
                        <a:solidFill>
                          <a:schemeClr val="tx1"/>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r>
                        <a:rPr lang="en-IN" sz="1600" b="0" dirty="0">
                          <a:solidFill>
                            <a:schemeClr val="tx1"/>
                          </a:solidFill>
                          <a:latin typeface="Times New Roman" panose="02020603050405020304" pitchFamily="18" charset="0"/>
                          <a:cs typeface="Times New Roman" panose="02020603050405020304" pitchFamily="18" charset="0"/>
                        </a:rPr>
                        <a:t>Process of working is difficult.</a:t>
                      </a:r>
                    </a:p>
                  </a:txBody>
                  <a:tcPr>
                    <a:solidFill>
                      <a:schemeClr val="bg1">
                        <a:lumMod val="95000"/>
                      </a:schemeClr>
                    </a:solidFill>
                  </a:tcPr>
                </a:tc>
                <a:extLst>
                  <a:ext uri="{0D108BD9-81ED-4DB2-BD59-A6C34878D82A}">
                    <a16:rowId xmlns:a16="http://schemas.microsoft.com/office/drawing/2014/main" val="642218908"/>
                  </a:ext>
                </a:extLst>
              </a:tr>
              <a:tr h="1197685">
                <a:tc>
                  <a:txBody>
                    <a:bodyPr/>
                    <a:lstStyle/>
                    <a:p>
                      <a:r>
                        <a:rPr lang="en-IN" sz="1600" b="0">
                          <a:solidFill>
                            <a:schemeClr val="tx1"/>
                          </a:solidFill>
                          <a:latin typeface="Times New Roman" panose="02020603050405020304" pitchFamily="18" charset="0"/>
                          <a:cs typeface="Times New Roman" panose="02020603050405020304" pitchFamily="18" charset="0"/>
                        </a:rPr>
                        <a:t>7</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b="0" dirty="0">
                          <a:solidFill>
                            <a:schemeClr val="tx1"/>
                          </a:solidFill>
                          <a:latin typeface="Times New Roman" panose="02020603050405020304" pitchFamily="18" charset="0"/>
                          <a:cs typeface="Times New Roman" panose="02020603050405020304" pitchFamily="18" charset="0"/>
                        </a:rPr>
                        <a:t>Health Insurance Cost Prediction(2022)</a:t>
                      </a:r>
                    </a:p>
                  </a:txBody>
                  <a:tcPr/>
                </a:tc>
                <a:tc>
                  <a:txBody>
                    <a:bodyPr/>
                    <a:lstStyle/>
                    <a:p>
                      <a:r>
                        <a:rPr lang="en-IN" sz="1600" b="0">
                          <a:solidFill>
                            <a:schemeClr val="tx1"/>
                          </a:solidFill>
                          <a:latin typeface="Times New Roman" panose="02020603050405020304" pitchFamily="18" charset="0"/>
                          <a:cs typeface="Times New Roman" panose="02020603050405020304" pitchFamily="18" charset="0"/>
                        </a:rPr>
                        <a:t>Mukund Kulkarni,</a:t>
                      </a:r>
                    </a:p>
                    <a:p>
                      <a:r>
                        <a:rPr lang="en-IN" sz="1600" b="0">
                          <a:solidFill>
                            <a:schemeClr val="tx1"/>
                          </a:solidFill>
                          <a:latin typeface="Times New Roman" panose="02020603050405020304" pitchFamily="18" charset="0"/>
                          <a:cs typeface="Times New Roman" panose="02020603050405020304" pitchFamily="18" charset="0"/>
                        </a:rPr>
                        <a:t>Dhammadeep D.Meshram,</a:t>
                      </a:r>
                    </a:p>
                    <a:p>
                      <a:r>
                        <a:rPr lang="en-IN" sz="1600" b="0">
                          <a:solidFill>
                            <a:schemeClr val="tx1"/>
                          </a:solidFill>
                          <a:latin typeface="Times New Roman" panose="02020603050405020304" pitchFamily="18" charset="0"/>
                          <a:cs typeface="Times New Roman" panose="02020603050405020304" pitchFamily="18" charset="0"/>
                        </a:rPr>
                        <a:t>Bhagyesh Patil,</a:t>
                      </a:r>
                    </a:p>
                    <a:p>
                      <a:r>
                        <a:rPr lang="en-IN" sz="1600" b="0">
                          <a:solidFill>
                            <a:schemeClr val="tx1"/>
                          </a:solidFill>
                          <a:latin typeface="Times New Roman" panose="02020603050405020304" pitchFamily="18" charset="0"/>
                          <a:cs typeface="Times New Roman" panose="02020603050405020304" pitchFamily="18" charset="0"/>
                        </a:rPr>
                        <a:t>Mridul Sharma</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b="0">
                          <a:solidFill>
                            <a:schemeClr val="tx1"/>
                          </a:solidFill>
                          <a:latin typeface="Times New Roman" panose="02020603050405020304" pitchFamily="18" charset="0"/>
                          <a:cs typeface="Times New Roman" panose="02020603050405020304" pitchFamily="18" charset="0"/>
                        </a:rPr>
                        <a:t>Multiple regression,</a:t>
                      </a:r>
                    </a:p>
                    <a:p>
                      <a:r>
                        <a:rPr lang="en-IN" sz="1600" b="0">
                          <a:solidFill>
                            <a:schemeClr val="tx1"/>
                          </a:solidFill>
                          <a:latin typeface="Times New Roman" panose="02020603050405020304" pitchFamily="18" charset="0"/>
                          <a:cs typeface="Times New Roman" panose="02020603050405020304" pitchFamily="18" charset="0"/>
                        </a:rPr>
                        <a:t>Decision Tree,</a:t>
                      </a:r>
                    </a:p>
                    <a:p>
                      <a:r>
                        <a:rPr lang="en-IN" sz="1600" b="0">
                          <a:solidFill>
                            <a:schemeClr val="tx1"/>
                          </a:solidFill>
                          <a:latin typeface="Times New Roman" panose="02020603050405020304" pitchFamily="18" charset="0"/>
                          <a:cs typeface="Times New Roman" panose="02020603050405020304" pitchFamily="18" charset="0"/>
                        </a:rPr>
                        <a:t>Gradient Boosting.</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b="0">
                          <a:solidFill>
                            <a:schemeClr val="tx1"/>
                          </a:solidFill>
                          <a:latin typeface="Times New Roman" panose="02020603050405020304" pitchFamily="18" charset="0"/>
                          <a:cs typeface="Times New Roman" panose="02020603050405020304" pitchFamily="18" charset="0"/>
                        </a:rPr>
                        <a:t>Train faster on datasets.</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b="0">
                          <a:solidFill>
                            <a:schemeClr val="tx1"/>
                          </a:solidFill>
                          <a:latin typeface="Times New Roman" panose="02020603050405020304" pitchFamily="18" charset="0"/>
                          <a:cs typeface="Times New Roman" panose="02020603050405020304" pitchFamily="18" charset="0"/>
                        </a:rPr>
                        <a:t>Hard to implement final model.</a:t>
                      </a:r>
                      <a:endParaRPr lang="en-IN" sz="16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63979691"/>
                  </a:ext>
                </a:extLst>
              </a:tr>
              <a:tr h="1197685">
                <a:tc>
                  <a:txBody>
                    <a:bodyPr/>
                    <a:lstStyle/>
                    <a:p>
                      <a:r>
                        <a:rPr lang="en-IN" sz="1600" b="0">
                          <a:solidFill>
                            <a:schemeClr val="tx1"/>
                          </a:solidFill>
                          <a:latin typeface="Times New Roman" panose="02020603050405020304" pitchFamily="18" charset="0"/>
                          <a:cs typeface="Times New Roman" panose="02020603050405020304" pitchFamily="18" charset="0"/>
                        </a:rPr>
                        <a:t>8</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b="0">
                          <a:solidFill>
                            <a:schemeClr val="tx1"/>
                          </a:solidFill>
                          <a:latin typeface="Times New Roman" panose="02020603050405020304" pitchFamily="18" charset="0"/>
                          <a:cs typeface="Times New Roman" panose="02020603050405020304" pitchFamily="18" charset="0"/>
                        </a:rPr>
                        <a:t>Predicting Possible Prospects to buy Insurance</a:t>
                      </a:r>
                    </a:p>
                    <a:p>
                      <a:r>
                        <a:rPr lang="en-IN" sz="1600" b="0">
                          <a:solidFill>
                            <a:schemeClr val="tx1"/>
                          </a:solidFill>
                          <a:latin typeface="Times New Roman" panose="02020603050405020304" pitchFamily="18" charset="0"/>
                          <a:cs typeface="Times New Roman" panose="02020603050405020304" pitchFamily="18" charset="0"/>
                        </a:rPr>
                        <a:t>Using Data Analytics(2021)</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b="0">
                          <a:solidFill>
                            <a:schemeClr val="tx1"/>
                          </a:solidFill>
                          <a:latin typeface="Times New Roman" panose="02020603050405020304" pitchFamily="18" charset="0"/>
                          <a:cs typeface="Times New Roman" panose="02020603050405020304" pitchFamily="18" charset="0"/>
                        </a:rPr>
                        <a:t>A.Sankeerthana,</a:t>
                      </a:r>
                    </a:p>
                    <a:p>
                      <a:r>
                        <a:rPr lang="en-IN" sz="1600" b="0">
                          <a:solidFill>
                            <a:schemeClr val="tx1"/>
                          </a:solidFill>
                          <a:latin typeface="Times New Roman" panose="02020603050405020304" pitchFamily="18" charset="0"/>
                          <a:cs typeface="Times New Roman" panose="02020603050405020304" pitchFamily="18" charset="0"/>
                        </a:rPr>
                        <a:t>M.Ramya,</a:t>
                      </a:r>
                    </a:p>
                    <a:p>
                      <a:r>
                        <a:rPr lang="en-IN" sz="1600" b="0">
                          <a:solidFill>
                            <a:schemeClr val="tx1"/>
                          </a:solidFill>
                          <a:latin typeface="Times New Roman" panose="02020603050405020304" pitchFamily="18" charset="0"/>
                          <a:cs typeface="Times New Roman" panose="02020603050405020304" pitchFamily="18" charset="0"/>
                        </a:rPr>
                        <a:t>S,Harshitha,</a:t>
                      </a:r>
                    </a:p>
                    <a:p>
                      <a:r>
                        <a:rPr lang="en-IN" sz="1600" b="0">
                          <a:solidFill>
                            <a:schemeClr val="tx1"/>
                          </a:solidFill>
                          <a:latin typeface="Times New Roman" panose="02020603050405020304" pitchFamily="18" charset="0"/>
                          <a:cs typeface="Times New Roman" panose="02020603050405020304" pitchFamily="18" charset="0"/>
                        </a:rPr>
                        <a:t>Dr.Sunil Bhutada,</a:t>
                      </a:r>
                    </a:p>
                    <a:p>
                      <a:r>
                        <a:rPr lang="en-IN" sz="1600" b="0">
                          <a:solidFill>
                            <a:schemeClr val="tx1"/>
                          </a:solidFill>
                          <a:latin typeface="Times New Roman" panose="02020603050405020304" pitchFamily="18" charset="0"/>
                          <a:cs typeface="Times New Roman" panose="02020603050405020304" pitchFamily="18" charset="0"/>
                        </a:rPr>
                        <a:t>Dr.Y.Rohita</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b="0">
                          <a:solidFill>
                            <a:schemeClr val="tx1"/>
                          </a:solidFill>
                          <a:latin typeface="Times New Roman" panose="02020603050405020304" pitchFamily="18" charset="0"/>
                          <a:cs typeface="Times New Roman" panose="02020603050405020304" pitchFamily="18" charset="0"/>
                        </a:rPr>
                        <a:t>Random forest Regression.</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b="0">
                          <a:solidFill>
                            <a:schemeClr val="tx1"/>
                          </a:solidFill>
                          <a:latin typeface="Times New Roman" panose="02020603050405020304" pitchFamily="18" charset="0"/>
                          <a:cs typeface="Times New Roman" panose="02020603050405020304" pitchFamily="18" charset="0"/>
                        </a:rPr>
                        <a:t>Performs both classification and regression,</a:t>
                      </a:r>
                    </a:p>
                    <a:p>
                      <a:r>
                        <a:rPr lang="en-IN" sz="1600" b="0">
                          <a:solidFill>
                            <a:schemeClr val="tx1"/>
                          </a:solidFill>
                          <a:latin typeface="Times New Roman" panose="02020603050405020304" pitchFamily="18" charset="0"/>
                          <a:cs typeface="Times New Roman" panose="02020603050405020304" pitchFamily="18" charset="0"/>
                        </a:rPr>
                        <a:t>Handle large datasets.</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b="0">
                          <a:solidFill>
                            <a:schemeClr val="tx1"/>
                          </a:solidFill>
                          <a:latin typeface="Times New Roman" panose="02020603050405020304" pitchFamily="18" charset="0"/>
                          <a:cs typeface="Times New Roman" panose="02020603050405020304" pitchFamily="18" charset="0"/>
                        </a:rPr>
                        <a:t>Large no. of decision trees makes model too slow and ineffective for realtime predictions.</a:t>
                      </a:r>
                      <a:endParaRPr lang="en-IN" sz="16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62243"/>
                  </a:ext>
                </a:extLst>
              </a:tr>
              <a:tr h="1197685">
                <a:tc>
                  <a:txBody>
                    <a:bodyPr/>
                    <a:lstStyle/>
                    <a:p>
                      <a:r>
                        <a:rPr lang="en-IN" sz="1600" b="0">
                          <a:solidFill>
                            <a:schemeClr val="tx1"/>
                          </a:solidFill>
                          <a:latin typeface="Times New Roman" panose="02020603050405020304" pitchFamily="18" charset="0"/>
                          <a:cs typeface="Times New Roman" panose="02020603050405020304" pitchFamily="18" charset="0"/>
                        </a:rPr>
                        <a:t>9</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b="0">
                          <a:solidFill>
                            <a:schemeClr val="tx1"/>
                          </a:solidFill>
                          <a:latin typeface="Times New Roman" panose="02020603050405020304" pitchFamily="18" charset="0"/>
                          <a:cs typeface="Times New Roman" panose="02020603050405020304" pitchFamily="18" charset="0"/>
                        </a:rPr>
                        <a:t>Health Insurance Premium Prediction(2022)</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b="0">
                          <a:solidFill>
                            <a:schemeClr val="tx1"/>
                          </a:solidFill>
                          <a:latin typeface="Times New Roman" panose="02020603050405020304" pitchFamily="18" charset="0"/>
                          <a:cs typeface="Times New Roman" panose="02020603050405020304" pitchFamily="18" charset="0"/>
                        </a:rPr>
                        <a:t>Ghosh Madhumitha,</a:t>
                      </a:r>
                    </a:p>
                    <a:p>
                      <a:r>
                        <a:rPr lang="en-IN" sz="1600" b="0">
                          <a:solidFill>
                            <a:schemeClr val="tx1"/>
                          </a:solidFill>
                          <a:latin typeface="Times New Roman" panose="02020603050405020304" pitchFamily="18" charset="0"/>
                          <a:cs typeface="Times New Roman" panose="02020603050405020304" pitchFamily="18" charset="0"/>
                        </a:rPr>
                        <a:t>Ravi Gor</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b="0">
                          <a:solidFill>
                            <a:schemeClr val="tx1"/>
                          </a:solidFill>
                          <a:latin typeface="Times New Roman" panose="02020603050405020304" pitchFamily="18" charset="0"/>
                          <a:cs typeface="Times New Roman" panose="02020603050405020304" pitchFamily="18" charset="0"/>
                        </a:rPr>
                        <a:t>Blockchain Technology with regression models.</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b="0">
                          <a:solidFill>
                            <a:schemeClr val="tx1"/>
                          </a:solidFill>
                          <a:latin typeface="Times New Roman" panose="02020603050405020304" pitchFamily="18" charset="0"/>
                          <a:cs typeface="Times New Roman" panose="02020603050405020304" pitchFamily="18" charset="0"/>
                        </a:rPr>
                        <a:t>Increased efficiency,</a:t>
                      </a:r>
                    </a:p>
                    <a:p>
                      <a:r>
                        <a:rPr lang="en-IN" sz="1600" b="0">
                          <a:solidFill>
                            <a:schemeClr val="tx1"/>
                          </a:solidFill>
                          <a:latin typeface="Times New Roman" panose="02020603050405020304" pitchFamily="18" charset="0"/>
                          <a:cs typeface="Times New Roman" panose="02020603050405020304" pitchFamily="18" charset="0"/>
                        </a:rPr>
                        <a:t>Increased traceability.</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b="0">
                          <a:solidFill>
                            <a:schemeClr val="tx1"/>
                          </a:solidFill>
                          <a:latin typeface="Times New Roman" panose="02020603050405020304" pitchFamily="18" charset="0"/>
                          <a:cs typeface="Times New Roman" panose="02020603050405020304" pitchFamily="18" charset="0"/>
                        </a:rPr>
                        <a:t>Hard to correct thre mistake or make any necessary adjustments.</a:t>
                      </a:r>
                      <a:endParaRPr lang="en-IN" sz="16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80310716"/>
                  </a:ext>
                </a:extLst>
              </a:tr>
              <a:tr h="1197685">
                <a:tc>
                  <a:txBody>
                    <a:bodyPr/>
                    <a:lstStyle/>
                    <a:p>
                      <a:r>
                        <a:rPr lang="en-IN" sz="1600" b="0">
                          <a:solidFill>
                            <a:schemeClr val="tx1"/>
                          </a:solidFill>
                          <a:latin typeface="Times New Roman" panose="02020603050405020304" pitchFamily="18" charset="0"/>
                          <a:cs typeface="Times New Roman" panose="02020603050405020304" pitchFamily="18" charset="0"/>
                        </a:rPr>
                        <a:t>10</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b="0">
                          <a:solidFill>
                            <a:schemeClr val="tx1"/>
                          </a:solidFill>
                          <a:latin typeface="Times New Roman" panose="02020603050405020304" pitchFamily="18" charset="0"/>
                          <a:cs typeface="Times New Roman" panose="02020603050405020304" pitchFamily="18" charset="0"/>
                        </a:rPr>
                        <a:t>Emerging trends of Big Data Analytics with Health Insurance in India(2016)</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b="0">
                          <a:solidFill>
                            <a:schemeClr val="tx1"/>
                          </a:solidFill>
                          <a:latin typeface="Times New Roman" panose="02020603050405020304" pitchFamily="18" charset="0"/>
                          <a:cs typeface="Times New Roman" panose="02020603050405020304" pitchFamily="18" charset="0"/>
                        </a:rPr>
                        <a:t>Shalu Gupta,</a:t>
                      </a:r>
                    </a:p>
                    <a:p>
                      <a:r>
                        <a:rPr lang="en-IN" sz="1600" b="0">
                          <a:solidFill>
                            <a:schemeClr val="tx1"/>
                          </a:solidFill>
                          <a:latin typeface="Times New Roman" panose="02020603050405020304" pitchFamily="18" charset="0"/>
                          <a:cs typeface="Times New Roman" panose="02020603050405020304" pitchFamily="18" charset="0"/>
                        </a:rPr>
                        <a:t>Dr.Pooja Tripathi</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b="0">
                          <a:solidFill>
                            <a:schemeClr val="tx1"/>
                          </a:solidFill>
                          <a:latin typeface="Times New Roman" panose="02020603050405020304" pitchFamily="18" charset="0"/>
                          <a:cs typeface="Times New Roman" panose="02020603050405020304" pitchFamily="18" charset="0"/>
                        </a:rPr>
                        <a:t>Big Data Analytics.</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b="0">
                          <a:solidFill>
                            <a:schemeClr val="tx1"/>
                          </a:solidFill>
                          <a:latin typeface="Times New Roman" panose="02020603050405020304" pitchFamily="18" charset="0"/>
                          <a:cs typeface="Times New Roman" panose="02020603050405020304" pitchFamily="18" charset="0"/>
                        </a:rPr>
                        <a:t>It has Improved decision making.</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b="0" dirty="0">
                          <a:solidFill>
                            <a:schemeClr val="tx1"/>
                          </a:solidFill>
                          <a:latin typeface="Times New Roman" panose="02020603050405020304" pitchFamily="18" charset="0"/>
                          <a:cs typeface="Times New Roman" panose="02020603050405020304" pitchFamily="18" charset="0"/>
                        </a:rPr>
                        <a:t>Data is so large,</a:t>
                      </a:r>
                    </a:p>
                    <a:p>
                      <a:r>
                        <a:rPr lang="en-IN" sz="1600" b="0" dirty="0">
                          <a:solidFill>
                            <a:schemeClr val="tx1"/>
                          </a:solidFill>
                          <a:latin typeface="Times New Roman" panose="02020603050405020304" pitchFamily="18" charset="0"/>
                          <a:cs typeface="Times New Roman" panose="02020603050405020304" pitchFamily="18" charset="0"/>
                        </a:rPr>
                        <a:t>Fast or complex data that is difficult to process.</a:t>
                      </a:r>
                    </a:p>
                  </a:txBody>
                  <a:tcPr/>
                </a:tc>
                <a:extLst>
                  <a:ext uri="{0D108BD9-81ED-4DB2-BD59-A6C34878D82A}">
                    <a16:rowId xmlns:a16="http://schemas.microsoft.com/office/drawing/2014/main" val="1564087683"/>
                  </a:ext>
                </a:extLst>
              </a:tr>
            </a:tbl>
          </a:graphicData>
        </a:graphic>
      </p:graphicFrame>
    </p:spTree>
    <p:extLst>
      <p:ext uri="{BB962C8B-B14F-4D97-AF65-F5344CB8AC3E}">
        <p14:creationId xmlns:p14="http://schemas.microsoft.com/office/powerpoint/2010/main" val="3365992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6DD167-5C03-38F7-CE1F-2EFBC73C37CD}"/>
              </a:ext>
            </a:extLst>
          </p:cNvPr>
          <p:cNvSpPr txBox="1"/>
          <p:nvPr/>
        </p:nvSpPr>
        <p:spPr>
          <a:xfrm>
            <a:off x="984736" y="1670541"/>
            <a:ext cx="10199078" cy="3994620"/>
          </a:xfrm>
          <a:prstGeom prst="rect">
            <a:avLst/>
          </a:prstGeom>
          <a:noFill/>
        </p:spPr>
        <p:txBody>
          <a:bodyPr wrap="square">
            <a:spAutoFit/>
          </a:bodyPr>
          <a:lstStyle/>
          <a:p>
            <a:pPr marL="285750" indent="-285750" algn="just">
              <a:lnSpc>
                <a:spcPct val="150000"/>
              </a:lnSpc>
              <a:spcAft>
                <a:spcPts val="800"/>
              </a:spcAft>
              <a:buClr>
                <a:schemeClr val="bg2">
                  <a:lumMod val="50000"/>
                </a:schemeClr>
              </a:buClr>
              <a:buFont typeface="Wingdings" panose="05000000000000000000" pitchFamily="2" charset="2"/>
              <a:buChar char="Ø"/>
            </a:pPr>
            <a:r>
              <a:rPr lang="en-US" dirty="0">
                <a:solidFill>
                  <a:srgbClr val="000000"/>
                </a:solidFill>
                <a:latin typeface="Palatino Linotype" panose="02040502050505030304" pitchFamily="18" charset="0"/>
                <a:ea typeface="Calibri" panose="020F0502020204030204" pitchFamily="34" charset="0"/>
                <a:cs typeface="Latha" panose="020B0604020202020204" pitchFamily="34" charset="0"/>
              </a:rPr>
              <a:t>	</a:t>
            </a:r>
            <a:r>
              <a:rPr lang="en-IN" sz="1800" dirty="0">
                <a:solidFill>
                  <a:srgbClr val="000000"/>
                </a:solidFill>
                <a:effectLst/>
                <a:latin typeface="Palatino Linotype" panose="02040502050505030304" pitchFamily="18" charset="0"/>
                <a:ea typeface="Calibri" panose="020F0502020204030204" pitchFamily="34" charset="0"/>
                <a:cs typeface="Latha" panose="020B0604020202020204" pitchFamily="34" charset="0"/>
              </a:rPr>
              <a:t>Random Forest is a supervised learning machine learning algorithm used for both </a:t>
            </a:r>
            <a:r>
              <a:rPr lang="en-IN" sz="1800" b="1" dirty="0">
                <a:solidFill>
                  <a:srgbClr val="000000"/>
                </a:solidFill>
                <a:effectLst/>
                <a:latin typeface="Palatino Linotype" panose="02040502050505030304" pitchFamily="18" charset="0"/>
                <a:ea typeface="Calibri" panose="020F0502020204030204" pitchFamily="34" charset="0"/>
                <a:cs typeface="Latha" panose="020B0604020202020204" pitchFamily="34" charset="0"/>
              </a:rPr>
              <a:t>Classification and Regression problems </a:t>
            </a:r>
            <a:r>
              <a:rPr lang="en-IN" sz="1800" dirty="0">
                <a:solidFill>
                  <a:srgbClr val="000000"/>
                </a:solidFill>
                <a:effectLst/>
                <a:latin typeface="Palatino Linotype" panose="02040502050505030304" pitchFamily="18" charset="0"/>
                <a:ea typeface="Calibri" panose="020F0502020204030204" pitchFamily="34" charset="0"/>
                <a:cs typeface="Latha" panose="020B0604020202020204" pitchFamily="34" charset="0"/>
              </a:rPr>
              <a:t>which work based on the concept of ensemble learning technique, a process of combining multiple classifiers to solve a complex problem and to improve the performance of the model. </a:t>
            </a:r>
          </a:p>
          <a:p>
            <a:pPr marL="285750" indent="-285750" algn="just">
              <a:lnSpc>
                <a:spcPct val="150000"/>
              </a:lnSpc>
              <a:spcAft>
                <a:spcPts val="800"/>
              </a:spcAft>
              <a:buClr>
                <a:schemeClr val="bg2">
                  <a:lumMod val="50000"/>
                </a:schemeClr>
              </a:buClr>
              <a:buFont typeface="Wingdings" panose="05000000000000000000" pitchFamily="2" charset="2"/>
              <a:buChar char="Ø"/>
            </a:pPr>
            <a:r>
              <a:rPr lang="en-IN" sz="1800" dirty="0">
                <a:solidFill>
                  <a:srgbClr val="000000"/>
                </a:solidFill>
                <a:effectLst/>
                <a:latin typeface="Palatino Linotype" panose="02040502050505030304" pitchFamily="18" charset="0"/>
                <a:ea typeface="Calibri" panose="020F0502020204030204" pitchFamily="34" charset="0"/>
                <a:cs typeface="Latha" panose="020B0604020202020204" pitchFamily="34" charset="0"/>
              </a:rPr>
              <a:t>Random Forest is a classifier that contains a </a:t>
            </a:r>
            <a:r>
              <a:rPr lang="en-IN" sz="1800" b="1" dirty="0">
                <a:solidFill>
                  <a:srgbClr val="000000"/>
                </a:solidFill>
                <a:effectLst/>
                <a:latin typeface="Palatino Linotype" panose="02040502050505030304" pitchFamily="18" charset="0"/>
                <a:ea typeface="Calibri" panose="020F0502020204030204" pitchFamily="34" charset="0"/>
                <a:cs typeface="Latha" panose="020B0604020202020204" pitchFamily="34" charset="0"/>
              </a:rPr>
              <a:t>number of decision trees</a:t>
            </a:r>
            <a:r>
              <a:rPr lang="en-IN" sz="1800" dirty="0">
                <a:solidFill>
                  <a:srgbClr val="000000"/>
                </a:solidFill>
                <a:effectLst/>
                <a:latin typeface="Palatino Linotype" panose="02040502050505030304" pitchFamily="18" charset="0"/>
                <a:ea typeface="Calibri" panose="020F0502020204030204" pitchFamily="34" charset="0"/>
                <a:cs typeface="Latha" panose="020B0604020202020204" pitchFamily="34" charset="0"/>
              </a:rPr>
              <a:t> on various subsets of the given dataset and takes the average to improve the predictive accuracy of that dataset. </a:t>
            </a:r>
          </a:p>
          <a:p>
            <a:pPr marL="285750" indent="-285750" algn="just">
              <a:lnSpc>
                <a:spcPct val="150000"/>
              </a:lnSpc>
              <a:spcAft>
                <a:spcPts val="800"/>
              </a:spcAft>
              <a:buClr>
                <a:schemeClr val="bg2">
                  <a:lumMod val="50000"/>
                </a:schemeClr>
              </a:buClr>
              <a:buFont typeface="Wingdings" panose="05000000000000000000" pitchFamily="2" charset="2"/>
              <a:buChar char="Ø"/>
            </a:pPr>
            <a:r>
              <a:rPr lang="en-US" sz="1800" dirty="0">
                <a:solidFill>
                  <a:srgbClr val="000000"/>
                </a:solidFill>
                <a:effectLst/>
                <a:latin typeface="Palatino Linotype" panose="02040502050505030304" pitchFamily="18" charset="0"/>
                <a:ea typeface="Calibri" panose="020F0502020204030204" pitchFamily="34" charset="0"/>
                <a:cs typeface="Latha" panose="020B0604020202020204" pitchFamily="34" charset="0"/>
              </a:rPr>
              <a:t>Random Forest splits the training dataset into n batches of k records and root of no of independent features which contain repeated records and features with different combinations to train the n Decision Trees and make a decision based on the majority. </a:t>
            </a:r>
            <a:endParaRPr lang="en-IN" sz="1400" dirty="0">
              <a:effectLst/>
              <a:latin typeface="Palatino Linotype" panose="02040502050505030304" pitchFamily="18" charset="0"/>
              <a:ea typeface="Calibri" panose="020F0502020204030204" pitchFamily="34" charset="0"/>
              <a:cs typeface="Latha" panose="020B0604020202020204" pitchFamily="34" charset="0"/>
            </a:endParaRPr>
          </a:p>
        </p:txBody>
      </p:sp>
      <p:sp>
        <p:nvSpPr>
          <p:cNvPr id="8" name="TextBox 7">
            <a:extLst>
              <a:ext uri="{FF2B5EF4-FFF2-40B4-BE49-F238E27FC236}">
                <a16:creationId xmlns:a16="http://schemas.microsoft.com/office/drawing/2014/main" id="{DC929D12-36C7-0344-6348-B6F627A9AC34}"/>
              </a:ext>
            </a:extLst>
          </p:cNvPr>
          <p:cNvSpPr txBox="1"/>
          <p:nvPr/>
        </p:nvSpPr>
        <p:spPr>
          <a:xfrm>
            <a:off x="984736" y="791305"/>
            <a:ext cx="4844561" cy="589777"/>
          </a:xfrm>
          <a:prstGeom prst="rect">
            <a:avLst/>
          </a:prstGeom>
          <a:noFill/>
        </p:spPr>
        <p:txBody>
          <a:bodyPr wrap="square" rtlCol="0">
            <a:spAutoFit/>
          </a:bodyPr>
          <a:lstStyle/>
          <a:p>
            <a:pPr algn="just">
              <a:lnSpc>
                <a:spcPct val="150000"/>
              </a:lnSpc>
              <a:spcAft>
                <a:spcPts val="800"/>
              </a:spcAft>
            </a:pPr>
            <a:r>
              <a:rPr lang="en-US" sz="2400" b="1" dirty="0">
                <a:solidFill>
                  <a:srgbClr val="000000"/>
                </a:solidFill>
                <a:effectLst/>
                <a:latin typeface="Palatino Linotype" panose="02040502050505030304" pitchFamily="18" charset="0"/>
                <a:ea typeface="Calibri" panose="020F0502020204030204" pitchFamily="34" charset="0"/>
                <a:cs typeface="Latha" panose="020B0604020202020204" pitchFamily="34" charset="0"/>
              </a:rPr>
              <a:t>RANDOM FOREST MODEL:</a:t>
            </a:r>
            <a:endParaRPr lang="en-IN" b="1" dirty="0">
              <a:effectLst/>
              <a:latin typeface="Palatino Linotype" panose="02040502050505030304" pitchFamily="18"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145513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4BA091-9CC9-62EF-1396-EAE374995AC5}"/>
              </a:ext>
            </a:extLst>
          </p:cNvPr>
          <p:cNvSpPr/>
          <p:nvPr/>
        </p:nvSpPr>
        <p:spPr>
          <a:xfrm>
            <a:off x="8391330" y="5692345"/>
            <a:ext cx="2230252" cy="930232"/>
          </a:xfrm>
          <a:prstGeom prst="rect">
            <a:avLst/>
          </a:prstGeom>
          <a:solidFill>
            <a:schemeClr val="accent3">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OUTPUT </a:t>
            </a:r>
          </a:p>
          <a:p>
            <a:pPr algn="ctr"/>
            <a:r>
              <a:rPr lang="en-US" dirty="0">
                <a:solidFill>
                  <a:schemeClr val="tx1"/>
                </a:solidFill>
                <a:latin typeface="Times New Roman" panose="02020603050405020304" pitchFamily="18" charset="0"/>
                <a:cs typeface="Times New Roman" panose="02020603050405020304" pitchFamily="18" charset="0"/>
              </a:rPr>
              <a:t>PREDICTED AMOUNT</a:t>
            </a:r>
          </a:p>
        </p:txBody>
      </p:sp>
      <p:sp>
        <p:nvSpPr>
          <p:cNvPr id="3" name="Rectangle 2">
            <a:extLst>
              <a:ext uri="{FF2B5EF4-FFF2-40B4-BE49-F238E27FC236}">
                <a16:creationId xmlns:a16="http://schemas.microsoft.com/office/drawing/2014/main" id="{AB073104-6087-BCD9-E25B-AD591B348A1A}"/>
              </a:ext>
            </a:extLst>
          </p:cNvPr>
          <p:cNvSpPr/>
          <p:nvPr/>
        </p:nvSpPr>
        <p:spPr>
          <a:xfrm>
            <a:off x="8392892" y="3945836"/>
            <a:ext cx="2230253" cy="930232"/>
          </a:xfrm>
          <a:prstGeom prst="rect">
            <a:avLst/>
          </a:prstGeom>
          <a:solidFill>
            <a:schemeClr val="accent3">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PREDICTING THE EFFICIENCY</a:t>
            </a:r>
            <a:endParaRPr lang="en-IN" dirty="0">
              <a:solidFill>
                <a:schemeClr val="tx1"/>
              </a:solidFill>
            </a:endParaRPr>
          </a:p>
        </p:txBody>
      </p:sp>
      <p:sp>
        <p:nvSpPr>
          <p:cNvPr id="4" name="Flowchart: Magnetic Disk 3">
            <a:extLst>
              <a:ext uri="{FF2B5EF4-FFF2-40B4-BE49-F238E27FC236}">
                <a16:creationId xmlns:a16="http://schemas.microsoft.com/office/drawing/2014/main" id="{1C1C8903-9C89-01AD-B9FA-0DFB163FBF4B}"/>
              </a:ext>
            </a:extLst>
          </p:cNvPr>
          <p:cNvSpPr/>
          <p:nvPr/>
        </p:nvSpPr>
        <p:spPr>
          <a:xfrm>
            <a:off x="1751832" y="4189650"/>
            <a:ext cx="1860387" cy="1077114"/>
          </a:xfrm>
          <a:prstGeom prst="flowChartMagneticDisk">
            <a:avLst/>
          </a:prstGeom>
          <a:solidFill>
            <a:schemeClr val="accent3">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DATABASE</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5" name="Connector: Elbow 14">
            <a:extLst>
              <a:ext uri="{FF2B5EF4-FFF2-40B4-BE49-F238E27FC236}">
                <a16:creationId xmlns:a16="http://schemas.microsoft.com/office/drawing/2014/main" id="{3A82C220-AFAC-470F-7292-76197543539B}"/>
              </a:ext>
            </a:extLst>
          </p:cNvPr>
          <p:cNvCxnSpPr>
            <a:cxnSpLocks/>
            <a:stCxn id="12" idx="2"/>
            <a:endCxn id="4" idx="1"/>
          </p:cNvCxnSpPr>
          <p:nvPr/>
        </p:nvCxnSpPr>
        <p:spPr>
          <a:xfrm rot="5400000">
            <a:off x="3168124" y="2626437"/>
            <a:ext cx="1077115" cy="2049310"/>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E4FDD7A-60B1-9015-645F-7E1FF7A8B7ED}"/>
              </a:ext>
            </a:extLst>
          </p:cNvPr>
          <p:cNvCxnSpPr>
            <a:cxnSpLocks/>
            <a:stCxn id="3" idx="2"/>
            <a:endCxn id="2" idx="0"/>
          </p:cNvCxnSpPr>
          <p:nvPr/>
        </p:nvCxnSpPr>
        <p:spPr>
          <a:xfrm flipH="1">
            <a:off x="9506456" y="4876068"/>
            <a:ext cx="1563" cy="816277"/>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D1F8F92-D29B-44D6-A08A-795C1DCB494E}"/>
              </a:ext>
            </a:extLst>
          </p:cNvPr>
          <p:cNvCxnSpPr>
            <a:cxnSpLocks/>
            <a:stCxn id="9" idx="3"/>
            <a:endCxn id="12" idx="1"/>
          </p:cNvCxnSpPr>
          <p:nvPr/>
        </p:nvCxnSpPr>
        <p:spPr>
          <a:xfrm>
            <a:off x="2401261" y="2156252"/>
            <a:ext cx="295948" cy="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22FDA64-2B14-FCD6-320E-F57C44A98F9B}"/>
              </a:ext>
            </a:extLst>
          </p:cNvPr>
          <p:cNvSpPr txBox="1"/>
          <p:nvPr/>
        </p:nvSpPr>
        <p:spPr>
          <a:xfrm flipH="1">
            <a:off x="316216" y="537743"/>
            <a:ext cx="550429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SYSTEM ARCHITECTURE DIAGRAM:</a:t>
            </a:r>
            <a:endParaRPr lang="en-IN" sz="2000" b="1" dirty="0">
              <a:latin typeface="Times New Roman" panose="02020603050405020304" pitchFamily="18" charset="0"/>
              <a:cs typeface="Times New Roman" panose="02020603050405020304" pitchFamily="18" charset="0"/>
            </a:endParaRPr>
          </a:p>
        </p:txBody>
      </p:sp>
      <p:sp>
        <p:nvSpPr>
          <p:cNvPr id="9" name="Rectangle: Rounded Corners 15">
            <a:extLst>
              <a:ext uri="{FF2B5EF4-FFF2-40B4-BE49-F238E27FC236}">
                <a16:creationId xmlns:a16="http://schemas.microsoft.com/office/drawing/2014/main" id="{E816F31F-0375-6CFC-C646-EB92B231FC1D}"/>
              </a:ext>
            </a:extLst>
          </p:cNvPr>
          <p:cNvSpPr/>
          <p:nvPr/>
        </p:nvSpPr>
        <p:spPr>
          <a:xfrm>
            <a:off x="171245" y="1333367"/>
            <a:ext cx="2230016" cy="16457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8574DA36-69AD-E6C6-5A1B-29A85095A0FB}"/>
              </a:ext>
            </a:extLst>
          </p:cNvPr>
          <p:cNvSpPr/>
          <p:nvPr/>
        </p:nvSpPr>
        <p:spPr>
          <a:xfrm>
            <a:off x="569700" y="2006556"/>
            <a:ext cx="1314629" cy="806004"/>
          </a:xfrm>
          <a:prstGeom prst="rect">
            <a:avLst/>
          </a:prstGeom>
          <a:solidFill>
            <a:schemeClr val="accent3">
              <a:lumMod val="20000"/>
              <a:lumOff val="80000"/>
            </a:schemeClr>
          </a:solid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INPUT DATA</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D3E37F7-B7F8-C85D-C4F4-1A42C03F69A3}"/>
              </a:ext>
            </a:extLst>
          </p:cNvPr>
          <p:cNvSpPr txBox="1"/>
          <p:nvPr/>
        </p:nvSpPr>
        <p:spPr>
          <a:xfrm>
            <a:off x="259479" y="1470647"/>
            <a:ext cx="215696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USER INTERFACE</a:t>
            </a:r>
            <a:endParaRPr lang="en-IN" dirty="0">
              <a:latin typeface="Times New Roman" panose="02020603050405020304" pitchFamily="18" charset="0"/>
              <a:cs typeface="Times New Roman" panose="02020603050405020304" pitchFamily="18" charset="0"/>
            </a:endParaRPr>
          </a:p>
        </p:txBody>
      </p:sp>
      <p:sp>
        <p:nvSpPr>
          <p:cNvPr id="12" name="Rectangle: Rounded Corners 43">
            <a:extLst>
              <a:ext uri="{FF2B5EF4-FFF2-40B4-BE49-F238E27FC236}">
                <a16:creationId xmlns:a16="http://schemas.microsoft.com/office/drawing/2014/main" id="{DC579E02-E981-91A2-FBD6-606EEC1D83A9}"/>
              </a:ext>
            </a:extLst>
          </p:cNvPr>
          <p:cNvSpPr/>
          <p:nvPr/>
        </p:nvSpPr>
        <p:spPr>
          <a:xfrm>
            <a:off x="2697209" y="1199968"/>
            <a:ext cx="4068254" cy="19125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AF561446-5D64-DDD5-FB62-6BC823914304}"/>
              </a:ext>
            </a:extLst>
          </p:cNvPr>
          <p:cNvSpPr/>
          <p:nvPr/>
        </p:nvSpPr>
        <p:spPr>
          <a:xfrm>
            <a:off x="4750713" y="2006556"/>
            <a:ext cx="1334278" cy="806554"/>
          </a:xfrm>
          <a:prstGeom prst="rect">
            <a:avLst/>
          </a:prstGeom>
          <a:solidFill>
            <a:schemeClr val="accent3">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DATA TESTING</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A9982F5D-12D1-644C-1A01-40FD077FFBEC}"/>
              </a:ext>
            </a:extLst>
          </p:cNvPr>
          <p:cNvSpPr/>
          <p:nvPr/>
        </p:nvSpPr>
        <p:spPr>
          <a:xfrm>
            <a:off x="3003645" y="2020397"/>
            <a:ext cx="1334278" cy="806554"/>
          </a:xfrm>
          <a:prstGeom prst="rect">
            <a:avLst/>
          </a:prstGeom>
          <a:solidFill>
            <a:schemeClr val="accent3">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DATA TRAINING</a:t>
            </a: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p>
        </p:txBody>
      </p:sp>
      <p:sp>
        <p:nvSpPr>
          <p:cNvPr id="15" name="TextBox 14">
            <a:extLst>
              <a:ext uri="{FF2B5EF4-FFF2-40B4-BE49-F238E27FC236}">
                <a16:creationId xmlns:a16="http://schemas.microsoft.com/office/drawing/2014/main" id="{3B5FF5E2-B320-CC62-C0D0-DB91904A3C40}"/>
              </a:ext>
            </a:extLst>
          </p:cNvPr>
          <p:cNvSpPr txBox="1"/>
          <p:nvPr/>
        </p:nvSpPr>
        <p:spPr>
          <a:xfrm>
            <a:off x="3076328" y="1388950"/>
            <a:ext cx="28485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98713ECE-A1B4-39C9-E77B-237E4F97F49A}"/>
              </a:ext>
            </a:extLst>
          </p:cNvPr>
          <p:cNvCxnSpPr>
            <a:cxnSpLocks/>
            <a:stCxn id="18" idx="2"/>
            <a:endCxn id="3" idx="0"/>
          </p:cNvCxnSpPr>
          <p:nvPr/>
        </p:nvCxnSpPr>
        <p:spPr>
          <a:xfrm flipH="1">
            <a:off x="9508019" y="3115797"/>
            <a:ext cx="1955" cy="830039"/>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1F8E29F-14B2-E3B0-9C52-2853D01E037D}"/>
              </a:ext>
            </a:extLst>
          </p:cNvPr>
          <p:cNvCxnSpPr>
            <a:cxnSpLocks/>
          </p:cNvCxnSpPr>
          <p:nvPr/>
        </p:nvCxnSpPr>
        <p:spPr>
          <a:xfrm>
            <a:off x="4337923" y="2408100"/>
            <a:ext cx="4127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Rounded Corners 88">
            <a:extLst>
              <a:ext uri="{FF2B5EF4-FFF2-40B4-BE49-F238E27FC236}">
                <a16:creationId xmlns:a16="http://schemas.microsoft.com/office/drawing/2014/main" id="{49788923-04B5-9E4B-3224-44C965D0A862}"/>
              </a:ext>
            </a:extLst>
          </p:cNvPr>
          <p:cNvSpPr/>
          <p:nvPr/>
        </p:nvSpPr>
        <p:spPr>
          <a:xfrm>
            <a:off x="7166577" y="1199968"/>
            <a:ext cx="4686793" cy="19158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9" name="TextBox 18">
            <a:extLst>
              <a:ext uri="{FF2B5EF4-FFF2-40B4-BE49-F238E27FC236}">
                <a16:creationId xmlns:a16="http://schemas.microsoft.com/office/drawing/2014/main" id="{6BADDE80-AA6B-7A9E-9E8C-752741F0DE92}"/>
              </a:ext>
            </a:extLst>
          </p:cNvPr>
          <p:cNvSpPr txBox="1"/>
          <p:nvPr/>
        </p:nvSpPr>
        <p:spPr>
          <a:xfrm>
            <a:off x="8224816" y="1352129"/>
            <a:ext cx="2230252" cy="930232"/>
          </a:xfrm>
          <a:prstGeom prst="rect">
            <a:avLst/>
          </a:prstGeom>
          <a:noFill/>
        </p:spPr>
        <p:txBody>
          <a:bodyPr wrap="square" rtlCol="0">
            <a:spAutoFit/>
          </a:bodyPr>
          <a:lstStyle/>
          <a:p>
            <a:pPr algn="ctr"/>
            <a:r>
              <a:rPr lang="en-US" dirty="0">
                <a:solidFill>
                  <a:schemeClr val="tx1"/>
                </a:solidFill>
                <a:latin typeface="Times New Roman" panose="02020603050405020304" pitchFamily="18" charset="0"/>
                <a:cs typeface="Times New Roman" panose="02020603050405020304" pitchFamily="18" charset="0"/>
              </a:rPr>
              <a:t>RANDOM FOREST ALGORITHM</a:t>
            </a:r>
          </a:p>
          <a:p>
            <a:endParaRPr lang="en-IN" dirty="0"/>
          </a:p>
        </p:txBody>
      </p:sp>
      <p:sp>
        <p:nvSpPr>
          <p:cNvPr id="20" name="Rectangle 19">
            <a:extLst>
              <a:ext uri="{FF2B5EF4-FFF2-40B4-BE49-F238E27FC236}">
                <a16:creationId xmlns:a16="http://schemas.microsoft.com/office/drawing/2014/main" id="{1F1B1DAF-0927-6EE3-D8E3-B99B08C49CD5}"/>
              </a:ext>
            </a:extLst>
          </p:cNvPr>
          <p:cNvSpPr/>
          <p:nvPr/>
        </p:nvSpPr>
        <p:spPr>
          <a:xfrm>
            <a:off x="7312093" y="2228089"/>
            <a:ext cx="2027849" cy="735456"/>
          </a:xfrm>
          <a:prstGeom prst="rect">
            <a:avLst/>
          </a:prstGeom>
          <a:solidFill>
            <a:schemeClr val="accent3">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CLASSIFICATION</a:t>
            </a:r>
            <a:endParaRPr lang="en-IN" dirty="0"/>
          </a:p>
        </p:txBody>
      </p:sp>
      <p:sp>
        <p:nvSpPr>
          <p:cNvPr id="21" name="Rectangle 20">
            <a:extLst>
              <a:ext uri="{FF2B5EF4-FFF2-40B4-BE49-F238E27FC236}">
                <a16:creationId xmlns:a16="http://schemas.microsoft.com/office/drawing/2014/main" id="{94EFC09A-D676-FB1A-39D6-F57172576B04}"/>
              </a:ext>
            </a:extLst>
          </p:cNvPr>
          <p:cNvSpPr/>
          <p:nvPr/>
        </p:nvSpPr>
        <p:spPr>
          <a:xfrm flipH="1">
            <a:off x="9676097" y="2228912"/>
            <a:ext cx="1946201" cy="687980"/>
          </a:xfrm>
          <a:prstGeom prst="rect">
            <a:avLst/>
          </a:prstGeom>
          <a:solidFill>
            <a:schemeClr val="accent3">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REGRESSION</a:t>
            </a:r>
            <a:endParaRPr lang="en-IN" dirty="0"/>
          </a:p>
        </p:txBody>
      </p:sp>
      <p:cxnSp>
        <p:nvCxnSpPr>
          <p:cNvPr id="22" name="Straight Arrow Connector 21">
            <a:extLst>
              <a:ext uri="{FF2B5EF4-FFF2-40B4-BE49-F238E27FC236}">
                <a16:creationId xmlns:a16="http://schemas.microsoft.com/office/drawing/2014/main" id="{FEFB082B-4C00-1340-2A4F-249AE0AF0A9D}"/>
              </a:ext>
            </a:extLst>
          </p:cNvPr>
          <p:cNvCxnSpPr>
            <a:cxnSpLocks/>
            <a:stCxn id="12" idx="3"/>
            <a:endCxn id="18" idx="1"/>
          </p:cNvCxnSpPr>
          <p:nvPr/>
        </p:nvCxnSpPr>
        <p:spPr>
          <a:xfrm>
            <a:off x="6765463" y="2156252"/>
            <a:ext cx="401114" cy="1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AB9BD632-8A39-B082-4931-EE9591592745}"/>
              </a:ext>
            </a:extLst>
          </p:cNvPr>
          <p:cNvCxnSpPr>
            <a:cxnSpLocks/>
          </p:cNvCxnSpPr>
          <p:nvPr/>
        </p:nvCxnSpPr>
        <p:spPr>
          <a:xfrm flipV="1">
            <a:off x="9339942" y="2580265"/>
            <a:ext cx="336155" cy="155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55717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542965" y="1679331"/>
            <a:ext cx="2294791" cy="779152"/>
          </a:xfrm>
          <a:prstGeom prs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        Input data </a:t>
            </a:r>
          </a:p>
        </p:txBody>
      </p:sp>
      <p:sp>
        <p:nvSpPr>
          <p:cNvPr id="3" name="Right Arrow 2"/>
          <p:cNvSpPr/>
          <p:nvPr/>
        </p:nvSpPr>
        <p:spPr>
          <a:xfrm>
            <a:off x="6658709" y="1552877"/>
            <a:ext cx="2294791" cy="905607"/>
          </a:xfrm>
          <a:prstGeom prs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Times New Roman" panose="02020603050405020304" pitchFamily="18" charset="0"/>
                <a:cs typeface="Times New Roman" panose="02020603050405020304" pitchFamily="18" charset="0"/>
              </a:rPr>
              <a:t> Predicted Amount</a:t>
            </a:r>
          </a:p>
        </p:txBody>
      </p:sp>
      <p:sp>
        <p:nvSpPr>
          <p:cNvPr id="5" name="Oval 4"/>
          <p:cNvSpPr/>
          <p:nvPr/>
        </p:nvSpPr>
        <p:spPr>
          <a:xfrm>
            <a:off x="3988041" y="1552877"/>
            <a:ext cx="2523393" cy="904575"/>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Prediction</a:t>
            </a:r>
          </a:p>
          <a:p>
            <a:pPr algn="ctr"/>
            <a:r>
              <a:rPr lang="en-US" sz="1600" dirty="0">
                <a:solidFill>
                  <a:schemeClr val="tx1"/>
                </a:solidFill>
                <a:latin typeface="Times New Roman" panose="02020603050405020304" pitchFamily="18" charset="0"/>
                <a:cs typeface="Times New Roman" panose="02020603050405020304" pitchFamily="18" charset="0"/>
              </a:rPr>
              <a:t>Using </a:t>
            </a:r>
          </a:p>
          <a:p>
            <a:pPr algn="ctr"/>
            <a:r>
              <a:rPr lang="en-US" sz="1600" dirty="0">
                <a:solidFill>
                  <a:schemeClr val="tx1"/>
                </a:solidFill>
                <a:latin typeface="Times New Roman" panose="02020603050405020304" pitchFamily="18" charset="0"/>
                <a:cs typeface="Times New Roman" panose="02020603050405020304" pitchFamily="18" charset="0"/>
              </a:rPr>
              <a:t>Algorithm</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E2B4FC2-52CB-F623-66B4-CD86DA18D300}"/>
              </a:ext>
            </a:extLst>
          </p:cNvPr>
          <p:cNvSpPr txBox="1"/>
          <p:nvPr/>
        </p:nvSpPr>
        <p:spPr>
          <a:xfrm>
            <a:off x="367646" y="1091212"/>
            <a:ext cx="3016578"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0</a:t>
            </a:r>
            <a:r>
              <a:rPr lang="en-IN" sz="2400" b="1" baseline="30000" dirty="0">
                <a:latin typeface="Times New Roman" panose="02020603050405020304" pitchFamily="18" charset="0"/>
                <a:cs typeface="Times New Roman" panose="02020603050405020304" pitchFamily="18" charset="0"/>
              </a:rPr>
              <a:t>th</a:t>
            </a:r>
            <a:r>
              <a:rPr lang="en-IN" sz="2400" b="1" dirty="0">
                <a:latin typeface="Times New Roman" panose="02020603050405020304" pitchFamily="18" charset="0"/>
                <a:cs typeface="Times New Roman" panose="02020603050405020304" pitchFamily="18" charset="0"/>
              </a:rPr>
              <a:t> level :</a:t>
            </a:r>
          </a:p>
        </p:txBody>
      </p:sp>
      <p:sp>
        <p:nvSpPr>
          <p:cNvPr id="7" name="TextBox 6">
            <a:extLst>
              <a:ext uri="{FF2B5EF4-FFF2-40B4-BE49-F238E27FC236}">
                <a16:creationId xmlns:a16="http://schemas.microsoft.com/office/drawing/2014/main" id="{849AA42E-8505-865B-DB90-B99A5194C3F3}"/>
              </a:ext>
            </a:extLst>
          </p:cNvPr>
          <p:cNvSpPr txBox="1"/>
          <p:nvPr/>
        </p:nvSpPr>
        <p:spPr>
          <a:xfrm>
            <a:off x="367645" y="423801"/>
            <a:ext cx="406367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Data Flow Diagram:</a:t>
            </a:r>
          </a:p>
        </p:txBody>
      </p:sp>
      <p:sp>
        <p:nvSpPr>
          <p:cNvPr id="12" name="TextBox 11"/>
          <p:cNvSpPr txBox="1"/>
          <p:nvPr/>
        </p:nvSpPr>
        <p:spPr>
          <a:xfrm>
            <a:off x="367646" y="2837682"/>
            <a:ext cx="1149674" cy="461665"/>
          </a:xfrm>
          <a:prstGeom prst="rect">
            <a:avLst/>
          </a:prstGeom>
          <a:noFill/>
        </p:spPr>
        <p:txBody>
          <a:bodyPr wrap="none" rtlCol="0">
            <a:spAutoFit/>
          </a:bodyPr>
          <a:lstStyle/>
          <a:p>
            <a:r>
              <a:rPr lang="en-US" sz="2400" b="1" dirty="0">
                <a:latin typeface="Times New Roman" pitchFamily="18" charset="0"/>
                <a:cs typeface="Times New Roman" pitchFamily="18" charset="0"/>
              </a:rPr>
              <a:t>1</a:t>
            </a:r>
            <a:r>
              <a:rPr lang="en-US" sz="2400" b="1" baseline="30000" dirty="0">
                <a:latin typeface="Times New Roman" pitchFamily="18" charset="0"/>
                <a:cs typeface="Times New Roman" pitchFamily="18" charset="0"/>
              </a:rPr>
              <a:t>st</a:t>
            </a:r>
            <a:r>
              <a:rPr lang="en-US" sz="2400" b="1" dirty="0">
                <a:latin typeface="Times New Roman" pitchFamily="18" charset="0"/>
                <a:cs typeface="Times New Roman" pitchFamily="18" charset="0"/>
              </a:rPr>
              <a:t> level</a:t>
            </a:r>
            <a:endParaRPr lang="en-IN" sz="2400" b="1" dirty="0">
              <a:latin typeface="Times New Roman" pitchFamily="18" charset="0"/>
              <a:cs typeface="Times New Roman" pitchFamily="18" charset="0"/>
            </a:endParaRPr>
          </a:p>
        </p:txBody>
      </p:sp>
      <p:sp>
        <p:nvSpPr>
          <p:cNvPr id="13" name="Oval 12"/>
          <p:cNvSpPr/>
          <p:nvPr/>
        </p:nvSpPr>
        <p:spPr>
          <a:xfrm>
            <a:off x="7133307" y="5331098"/>
            <a:ext cx="2523393" cy="747346"/>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Model Evaluation</a:t>
            </a:r>
          </a:p>
        </p:txBody>
      </p:sp>
      <p:sp>
        <p:nvSpPr>
          <p:cNvPr id="14" name="Oval 13"/>
          <p:cNvSpPr/>
          <p:nvPr/>
        </p:nvSpPr>
        <p:spPr>
          <a:xfrm>
            <a:off x="7208775" y="3678813"/>
            <a:ext cx="2372458" cy="9144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Model Selection &amp; Training</a:t>
            </a:r>
          </a:p>
        </p:txBody>
      </p:sp>
      <p:sp>
        <p:nvSpPr>
          <p:cNvPr id="15" name="Oval 14"/>
          <p:cNvSpPr/>
          <p:nvPr/>
        </p:nvSpPr>
        <p:spPr>
          <a:xfrm>
            <a:off x="3988042" y="3782327"/>
            <a:ext cx="2387112" cy="728729"/>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Data </a:t>
            </a:r>
          </a:p>
          <a:p>
            <a:pPr algn="ctr"/>
            <a:r>
              <a:rPr lang="en-IN" dirty="0">
                <a:solidFill>
                  <a:schemeClr val="tx1"/>
                </a:solidFill>
                <a:latin typeface="Times New Roman" panose="02020603050405020304" pitchFamily="18" charset="0"/>
                <a:cs typeface="Times New Roman" panose="02020603050405020304" pitchFamily="18" charset="0"/>
              </a:rPr>
              <a:t>pre-processing</a:t>
            </a:r>
          </a:p>
        </p:txBody>
      </p:sp>
      <p:sp>
        <p:nvSpPr>
          <p:cNvPr id="16" name="Oval 15"/>
          <p:cNvSpPr/>
          <p:nvPr/>
        </p:nvSpPr>
        <p:spPr>
          <a:xfrm>
            <a:off x="942483" y="3745799"/>
            <a:ext cx="2305049" cy="75907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Data Collection</a:t>
            </a:r>
          </a:p>
        </p:txBody>
      </p:sp>
      <p:cxnSp>
        <p:nvCxnSpPr>
          <p:cNvPr id="22" name="Straight Arrow Connector 21"/>
          <p:cNvCxnSpPr>
            <a:stCxn id="14" idx="4"/>
            <a:endCxn id="13" idx="0"/>
          </p:cNvCxnSpPr>
          <p:nvPr/>
        </p:nvCxnSpPr>
        <p:spPr>
          <a:xfrm>
            <a:off x="8395004" y="4593213"/>
            <a:ext cx="0" cy="737885"/>
          </a:xfrm>
          <a:prstGeom prst="straightConnector1">
            <a:avLst/>
          </a:prstGeom>
          <a:ln w="28575">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6"/>
            <a:endCxn id="14" idx="2"/>
          </p:cNvCxnSpPr>
          <p:nvPr/>
        </p:nvCxnSpPr>
        <p:spPr>
          <a:xfrm flipV="1">
            <a:off x="6375154" y="4136013"/>
            <a:ext cx="833621" cy="10679"/>
          </a:xfrm>
          <a:prstGeom prst="straightConnector1">
            <a:avLst/>
          </a:prstGeom>
          <a:ln w="28575">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3" idx="2"/>
            <a:endCxn id="48" idx="6"/>
          </p:cNvCxnSpPr>
          <p:nvPr/>
        </p:nvCxnSpPr>
        <p:spPr>
          <a:xfrm flipH="1" flipV="1">
            <a:off x="5830032" y="5698909"/>
            <a:ext cx="1303275" cy="5862"/>
          </a:xfrm>
          <a:prstGeom prst="straightConnector1">
            <a:avLst/>
          </a:prstGeom>
          <a:ln w="28575">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6"/>
            <a:endCxn id="15" idx="2"/>
          </p:cNvCxnSpPr>
          <p:nvPr/>
        </p:nvCxnSpPr>
        <p:spPr>
          <a:xfrm>
            <a:off x="3247532" y="4125334"/>
            <a:ext cx="740510" cy="21358"/>
          </a:xfrm>
          <a:prstGeom prst="straightConnector1">
            <a:avLst/>
          </a:prstGeom>
          <a:ln w="28575">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3524983" y="5319374"/>
            <a:ext cx="2305049" cy="75907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Model Deployment</a:t>
            </a:r>
          </a:p>
        </p:txBody>
      </p:sp>
      <p:sp>
        <p:nvSpPr>
          <p:cNvPr id="65" name="TextBox 64"/>
          <p:cNvSpPr txBox="1"/>
          <p:nvPr/>
        </p:nvSpPr>
        <p:spPr>
          <a:xfrm>
            <a:off x="2399483" y="5134708"/>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3292310986"/>
      </p:ext>
    </p:extLst>
  </p:cSld>
  <p:clrMapOvr>
    <a:masterClrMapping/>
  </p:clrMapOvr>
</p:sld>
</file>

<file path=ppt/theme/theme1.xml><?xml version="1.0" encoding="utf-8"?>
<a:theme xmlns:a="http://schemas.openxmlformats.org/drawingml/2006/main" name="Facet">
  <a:themeElements>
    <a:clrScheme name="Custom 5">
      <a:dk1>
        <a:sysClr val="windowText" lastClr="000000"/>
      </a:dk1>
      <a:lt1>
        <a:sysClr val="window" lastClr="FFFFFF"/>
      </a:lt1>
      <a:dk2>
        <a:srgbClr val="242852"/>
      </a:dk2>
      <a:lt2>
        <a:srgbClr val="C0D7EC"/>
      </a:lt2>
      <a:accent1>
        <a:srgbClr val="C0D7EC"/>
      </a:accent1>
      <a:accent2>
        <a:srgbClr val="C0D7EC"/>
      </a:accent2>
      <a:accent3>
        <a:srgbClr val="C0D7EC"/>
      </a:accent3>
      <a:accent4>
        <a:srgbClr val="C0D7EC"/>
      </a:accent4>
      <a:accent5>
        <a:srgbClr val="C0D7EC"/>
      </a:accent5>
      <a:accent6>
        <a:srgbClr val="9D90A0"/>
      </a:accent6>
      <a:hlink>
        <a:srgbClr val="D4BAE7"/>
      </a:hlink>
      <a:folHlink>
        <a:srgbClr val="D7D2D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1397</TotalTime>
  <Words>1501</Words>
  <Application>Microsoft Office PowerPoint</Application>
  <PresentationFormat>Widescreen</PresentationFormat>
  <Paragraphs>223</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Brush Script MT</vt:lpstr>
      <vt:lpstr>Calibri</vt:lpstr>
      <vt:lpstr>Open Sans</vt:lpstr>
      <vt:lpstr>Palatino Linotype</vt:lpstr>
      <vt:lpstr>Pathway Gothic One</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Manikandan S</dc:creator>
  <cp:lastModifiedBy>Tom Jerry</cp:lastModifiedBy>
  <cp:revision>21</cp:revision>
  <dcterms:created xsi:type="dcterms:W3CDTF">2023-04-27T04:53:13Z</dcterms:created>
  <dcterms:modified xsi:type="dcterms:W3CDTF">2023-05-22T05:42:00Z</dcterms:modified>
</cp:coreProperties>
</file>