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Jacques Francois Shadow"/>
      <p:regular r:id="rId21"/>
    </p:embeddedFont>
    <p:embeddedFont>
      <p:font typeface="Book Antiqua"/>
      <p:regular r:id="rId22"/>
      <p:bold r:id="rId23"/>
      <p:italic r:id="rId24"/>
      <p:boldItalic r:id="rId25"/>
    </p:embeddedFont>
    <p:embeddedFont>
      <p:font typeface="Noto Sans Symbol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BookAntiqua-regular.fntdata"/><Relationship Id="rId21" Type="http://schemas.openxmlformats.org/officeDocument/2006/relationships/font" Target="fonts/JacquesFrancoisShadow-regular.fntdata"/><Relationship Id="rId24" Type="http://schemas.openxmlformats.org/officeDocument/2006/relationships/font" Target="fonts/BookAntiqua-italic.fntdata"/><Relationship Id="rId23" Type="http://schemas.openxmlformats.org/officeDocument/2006/relationships/font" Target="fonts/BookAntiqu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otoSansSymbols-regular.fntdata"/><Relationship Id="rId25" Type="http://schemas.openxmlformats.org/officeDocument/2006/relationships/font" Target="fonts/BookAntiqua-boldItalic.fntdata"/><Relationship Id="rId27" Type="http://schemas.openxmlformats.org/officeDocument/2006/relationships/font" Target="fonts/NotoSansSymbol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Overlay.png"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1194101" y="2887530"/>
            <a:ext cx="6779110" cy="853440"/>
            <a:chOff x="1172584" y="1381459"/>
            <a:chExt cx="6779110" cy="853440"/>
          </a:xfrm>
        </p:grpSpPr>
        <p:sp>
          <p:nvSpPr>
            <p:cNvPr id="22" name="Google Shape;22;p2"/>
            <p:cNvSpPr txBox="1"/>
            <p:nvPr/>
          </p:nvSpPr>
          <p:spPr>
            <a:xfrm>
              <a:off x="4147073" y="1381459"/>
              <a:ext cx="525780" cy="853440"/>
            </a:xfrm>
            <a:prstGeom prst="rect">
              <a:avLst/>
            </a:prstGeom>
            <a:noFill/>
            <a:ln>
              <a:noFill/>
            </a:ln>
            <a:effectLst>
              <a:outerShdw blurRad="38100" rotWithShape="0" dir="16200000" dist="12700">
                <a:srgbClr val="000000">
                  <a:alpha val="2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00" u="none" cap="none" strike="noStrike">
                  <a:solidFill>
                    <a:srgbClr val="E1DCA5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E1DCA5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23" name="Google Shape;23;p2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E1DC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4831976" y="192293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E1DCA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1183341" y="1387737"/>
            <a:ext cx="6777318" cy="1731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 Antiqua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76786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type="title"/>
          </p:nvPr>
        </p:nvSpPr>
        <p:spPr>
          <a:xfrm>
            <a:off x="677731" y="4668818"/>
            <a:ext cx="7767021" cy="644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 Antiqua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/>
          <p:nvPr>
            <p:ph idx="2" type="pic"/>
          </p:nvPr>
        </p:nvSpPr>
        <p:spPr>
          <a:xfrm rot="240000">
            <a:off x="2183792" y="666965"/>
            <a:ext cx="4772156" cy="3598016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3921"/>
              </a:srgbClr>
            </a:outerShdw>
          </a:effectLst>
        </p:spPr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688489" y="5324306"/>
            <a:ext cx="7756264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12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" type="body"/>
          </p:nvPr>
        </p:nvSpPr>
        <p:spPr>
          <a:xfrm rot="5400000">
            <a:off x="2633092" y="314502"/>
            <a:ext cx="3877815" cy="7745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24" name="Google Shape;124;p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25" name="Google Shape;125;p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3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 rot="5400000">
            <a:off x="4822274" y="2503684"/>
            <a:ext cx="5566765" cy="1678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 rot="5400000">
            <a:off x="930536" y="607806"/>
            <a:ext cx="5023821" cy="5507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3" name="Google Shape;133;p14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34" name="Google Shape;134;p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35" name="Google Shape;135;p14"/>
            <p:cNvCxnSpPr/>
            <p:nvPr/>
          </p:nvCxnSpPr>
          <p:spPr>
            <a:xfrm rot="10800000">
              <a:off x="1815339" y="1924709"/>
              <a:ext cx="2468880" cy="2505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4"/>
            <p:cNvCxnSpPr/>
            <p:nvPr/>
          </p:nvCxnSpPr>
          <p:spPr>
            <a:xfrm rot="10800000">
              <a:off x="4826613" y="1927417"/>
              <a:ext cx="2468880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 rotWithShape="1">
          <a:blip r:embed="rId2">
            <a:alphaModFix/>
          </a:blip>
          <a:tile algn="tl" flip="none" tx="0" sx="60000" ty="0" sy="60000"/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4"/>
          <p:cNvGrpSpPr/>
          <p:nvPr/>
        </p:nvGrpSpPr>
        <p:grpSpPr>
          <a:xfrm>
            <a:off x="1172584" y="1392217"/>
            <a:ext cx="6779110" cy="853440"/>
            <a:chOff x="1172584" y="1381459"/>
            <a:chExt cx="6779110" cy="853440"/>
          </a:xfrm>
        </p:grpSpPr>
        <p:sp>
          <p:nvSpPr>
            <p:cNvPr id="41" name="Google Shape;41;p4"/>
            <p:cNvSpPr txBox="1"/>
            <p:nvPr/>
          </p:nvSpPr>
          <p:spPr>
            <a:xfrm>
              <a:off x="4147073" y="1381459"/>
              <a:ext cx="525780" cy="853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42" name="Google Shape;42;p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Overlay.png" id="45" name="Google Shape;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1194101" y="2887530"/>
            <a:ext cx="6779110" cy="853440"/>
            <a:chOff x="1172584" y="1381459"/>
            <a:chExt cx="6779110" cy="853440"/>
          </a:xfrm>
        </p:grpSpPr>
        <p:sp>
          <p:nvSpPr>
            <p:cNvPr id="50" name="Google Shape;50;p5"/>
            <p:cNvSpPr txBox="1"/>
            <p:nvPr/>
          </p:nvSpPr>
          <p:spPr>
            <a:xfrm>
              <a:off x="4147073" y="1381459"/>
              <a:ext cx="525780" cy="853440"/>
            </a:xfrm>
            <a:prstGeom prst="rect">
              <a:avLst/>
            </a:prstGeom>
            <a:noFill/>
            <a:ln>
              <a:noFill/>
            </a:ln>
            <a:effectLst>
              <a:outerShdw blurRad="38100" rotWithShape="0" dir="16200000" dist="12700">
                <a:srgbClr val="000000">
                  <a:alpha val="2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rgbClr val="E1DCA5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E1DCA5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51" name="Google Shape;51;p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E1DC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5"/>
            <p:cNvCxnSpPr/>
            <p:nvPr/>
          </p:nvCxnSpPr>
          <p:spPr>
            <a:xfrm rot="10800000">
              <a:off x="4831976" y="192293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E1DCA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" name="Google Shape;53;p5"/>
          <p:cNvSpPr txBox="1"/>
          <p:nvPr>
            <p:ph type="ctrTitle"/>
          </p:nvPr>
        </p:nvSpPr>
        <p:spPr>
          <a:xfrm>
            <a:off x="1183341" y="1387737"/>
            <a:ext cx="6777318" cy="1731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 Antiqua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1371600" y="376786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 rotWithShape="1">
          <a:blip r:embed="rId2">
            <a:alphaModFix/>
          </a:blip>
          <a:tile algn="tl" flip="none" tx="0" sx="60000" ty="0" sy="60000"/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Overlay.png"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6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58" name="Google Shape;58;p6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59" name="Google Shape;59;p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6"/>
            <p:cNvCxnSpPr/>
            <p:nvPr/>
          </p:nvCxnSpPr>
          <p:spPr>
            <a:xfrm rot="10800000">
              <a:off x="4831976" y="1927412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 b="0" sz="5400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699248" y="3767316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72" name="Google Shape;72;p7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73" name="Google Shape;73;p7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85800" y="2240280"/>
            <a:ext cx="3803904" cy="3877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2" type="body"/>
          </p:nvPr>
        </p:nvSpPr>
        <p:spPr>
          <a:xfrm>
            <a:off x="4645151" y="2240280"/>
            <a:ext cx="3803904" cy="3877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1051560" y="2240280"/>
            <a:ext cx="3442446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8"/>
          <p:cNvSpPr txBox="1"/>
          <p:nvPr>
            <p:ph idx="2" type="body"/>
          </p:nvPr>
        </p:nvSpPr>
        <p:spPr>
          <a:xfrm>
            <a:off x="688488" y="2947595"/>
            <a:ext cx="3803904" cy="317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🙣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9pPr>
          </a:lstStyle>
          <a:p/>
        </p:txBody>
      </p:sp>
      <p:sp>
        <p:nvSpPr>
          <p:cNvPr id="81" name="Google Shape;81;p8"/>
          <p:cNvSpPr txBox="1"/>
          <p:nvPr>
            <p:ph idx="3" type="body"/>
          </p:nvPr>
        </p:nvSpPr>
        <p:spPr>
          <a:xfrm>
            <a:off x="5002306" y="2240280"/>
            <a:ext cx="3447288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8"/>
          <p:cNvSpPr txBox="1"/>
          <p:nvPr>
            <p:ph idx="4" type="body"/>
          </p:nvPr>
        </p:nvSpPr>
        <p:spPr>
          <a:xfrm>
            <a:off x="4645026" y="2944368"/>
            <a:ext cx="379972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🙣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9pPr>
          </a:lstStyle>
          <a:p/>
        </p:txBody>
      </p:sp>
      <p:sp>
        <p:nvSpPr>
          <p:cNvPr id="83" name="Google Shape;83;p8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87" name="Google Shape;87;p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88" name="Google Shape;88;p8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8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96" name="Google Shape;96;p9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97" name="Google Shape;97;p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9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5034579" y="1678195"/>
            <a:ext cx="3422483" cy="1886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 Antiqua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692001" y="559398"/>
            <a:ext cx="4116667" cy="5566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🙣"/>
              <a:defRPr sz="24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SzPts val="2200"/>
              <a:buChar char="🙢"/>
              <a:defRPr sz="22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9pPr>
          </a:lstStyle>
          <a:p/>
        </p:txBody>
      </p:sp>
      <p:sp>
        <p:nvSpPr>
          <p:cNvPr id="106" name="Google Shape;106;p11"/>
          <p:cNvSpPr txBox="1"/>
          <p:nvPr>
            <p:ph idx="2" type="body"/>
          </p:nvPr>
        </p:nvSpPr>
        <p:spPr>
          <a:xfrm>
            <a:off x="5034579" y="3603812"/>
            <a:ext cx="3411725" cy="2517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0000" ty="0" sy="6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0000">
                  <a:alpha val="10980"/>
                </a:srgbClr>
              </a:gs>
              <a:gs pos="83000">
                <a:srgbClr val="000000">
                  <a:alpha val="10980"/>
                </a:srgbClr>
              </a:gs>
              <a:gs pos="100000">
                <a:srgbClr val="664515">
                  <a:alpha val="2274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Book Antiqua"/>
              <a:buNone/>
              <a:defRPr b="0" i="0" sz="54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🙣"/>
              <a:defRPr b="0" i="0" sz="2400" u="none" cap="none" strike="noStrik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🙢"/>
              <a:defRPr b="0" i="0" sz="2200" u="none" cap="none" strike="noStrik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🙣"/>
              <a:defRPr b="0" i="0" sz="2000" u="none" cap="none" strike="noStrik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🙣"/>
              <a:defRPr b="0" i="0" sz="1800" u="none" cap="none" strike="noStrik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b="0" i="0" sz="1600" u="none" cap="none" strike="noStrik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0000" ty="0" sy="60000"/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FFFFF">
                  <a:alpha val="10980"/>
                </a:srgbClr>
              </a:gs>
              <a:gs pos="83000">
                <a:srgbClr val="FFFFFF">
                  <a:alpha val="10980"/>
                </a:srgbClr>
              </a:gs>
              <a:gs pos="100000">
                <a:srgbClr val="D0C974">
                  <a:alpha val="2274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 b="0" i="0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🙣"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🙢"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🙣"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🙣"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ctrTitle"/>
          </p:nvPr>
        </p:nvSpPr>
        <p:spPr>
          <a:xfrm>
            <a:off x="1183341" y="1412776"/>
            <a:ext cx="6777318" cy="1731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 Antiqua"/>
              <a:buNone/>
            </a:pPr>
            <a:br>
              <a:rPr lang="en-US"/>
            </a:br>
            <a:r>
              <a:rPr lang="en-US" sz="4800"/>
              <a:t>EMPLOYEE DATA ANALYSIS USING EXCEL </a:t>
            </a:r>
            <a:endParaRPr sz="4800"/>
          </a:p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1484800" y="3429000"/>
            <a:ext cx="64008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NAME :  V.MADHU DEEPAK 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RESIGTER NO : 312219439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DEPARTMENT: III -B.COM (GENERAL)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COLLEGE:S.A COLLEGE OF ARTS AND SCIENCE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5760" lvl="0" marL="365760" rtl="0" algn="l">
              <a:spcBef>
                <a:spcPts val="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TIME SERIES ANALYSIS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REGRESSION ANALYSIS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SEASONAL DECOMPOSITION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ANOMALY DETECTION 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SCENARIO ANALYSIS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Algerian"/>
                <a:ea typeface="Algerian"/>
                <a:cs typeface="Algerian"/>
                <a:sym typeface="Algerian"/>
              </a:rPr>
              <a:t>Model Evaluation</a:t>
            </a:r>
            <a:r>
              <a:rPr b="1" lang="en-US" sz="3600">
                <a:latin typeface="Arial Rounded"/>
                <a:ea typeface="Arial Rounded"/>
                <a:cs typeface="Arial Rounded"/>
                <a:sym typeface="Arial Rounded"/>
              </a:rPr>
              <a:t>: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Mean Absolute Error (MAE)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Mean Squared Error (MSE)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Root Mean Squared Percentage Error (RMSPE)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Coefficient of Determination (R-squared)</a:t>
            </a:r>
            <a:endParaRPr/>
          </a:p>
        </p:txBody>
      </p:sp>
      <p:sp>
        <p:nvSpPr>
          <p:cNvPr id="195" name="Google Shape;195;p24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lgerian"/>
              <a:buNone/>
            </a:pPr>
            <a:r>
              <a:rPr lang="en-US" sz="4400">
                <a:latin typeface="Algerian"/>
                <a:ea typeface="Algerian"/>
                <a:cs typeface="Algerian"/>
                <a:sym typeface="Algerian"/>
              </a:rPr>
              <a:t>MODELLING APPROACH</a:t>
            </a:r>
            <a:endParaRPr sz="44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RESULTS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0" y="2247900"/>
            <a:ext cx="7747000" cy="3878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724203" y="2348880"/>
            <a:ext cx="7745505" cy="42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5760" lvl="0" marL="365760" rtl="0" algn="l">
              <a:spcBef>
                <a:spcPts val="0"/>
              </a:spcBef>
              <a:spcAft>
                <a:spcPts val="0"/>
              </a:spcAft>
              <a:buSzPts val="2400"/>
              <a:buChar char="🙣"/>
            </a:pPr>
            <a:r>
              <a:rPr lang="en-US"/>
              <a:t> </a:t>
            </a:r>
            <a:r>
              <a:rPr b="1" lang="en-US" sz="4200">
                <a:latin typeface="Arial Rounded"/>
                <a:ea typeface="Arial Rounded"/>
                <a:cs typeface="Arial Rounded"/>
                <a:sym typeface="Arial Rounded"/>
              </a:rPr>
              <a:t>The line chart shows a declining trend in profit and loss over the past 2 years, with a significant drop in the last quarter. </a:t>
            </a:r>
            <a:endParaRPr/>
          </a:p>
          <a:p>
            <a:pPr indent="-365760" lvl="0" marL="365760" rtl="0" algn="l">
              <a:spcBef>
                <a:spcPts val="840"/>
              </a:spcBef>
              <a:spcAft>
                <a:spcPts val="0"/>
              </a:spcAft>
              <a:buSzPts val="4200"/>
              <a:buChar char="🙣"/>
            </a:pPr>
            <a:r>
              <a:rPr b="1" lang="en-US" sz="4200">
                <a:latin typeface="Arial Rounded"/>
                <a:ea typeface="Arial Rounded"/>
                <a:cs typeface="Arial Rounded"/>
                <a:sym typeface="Arial Rounded"/>
              </a:rPr>
              <a:t>The average monthly profit has decreased by 15% over the past year.</a:t>
            </a:r>
            <a:endParaRPr/>
          </a:p>
          <a:p>
            <a:pPr indent="-365760" lvl="0" marL="365760" rtl="0" algn="l">
              <a:spcBef>
                <a:spcPts val="840"/>
              </a:spcBef>
              <a:spcAft>
                <a:spcPts val="0"/>
              </a:spcAft>
              <a:buSzPts val="4200"/>
              <a:buChar char="🙣"/>
            </a:pPr>
            <a:r>
              <a:rPr b="1" lang="en-US" sz="4200">
                <a:latin typeface="Arial Rounded"/>
                <a:ea typeface="Arial Rounded"/>
                <a:cs typeface="Arial Rounded"/>
                <a:sym typeface="Arial Rounded"/>
              </a:rPr>
              <a:t> The gross margin has remained relatively stable, while the operating margin has declined by 20% over the past 18 months. </a:t>
            </a:r>
            <a:endParaRPr/>
          </a:p>
          <a:p>
            <a:pPr indent="-365760" lvl="0" marL="365760" rtl="0" algn="l">
              <a:spcBef>
                <a:spcPts val="840"/>
              </a:spcBef>
              <a:spcAft>
                <a:spcPts val="0"/>
              </a:spcAft>
              <a:buSzPts val="4200"/>
              <a:buChar char="🙣"/>
            </a:pPr>
            <a:r>
              <a:rPr b="1" lang="en-US" sz="4200">
                <a:latin typeface="Arial Rounded"/>
                <a:ea typeface="Arial Rounded"/>
                <a:cs typeface="Arial Rounded"/>
                <a:sym typeface="Arial Rounded"/>
              </a:rPr>
              <a:t>The time series analysis reveals a strong seasonal component, with peaks in profit during the summer months and troughs during the winter months.</a:t>
            </a:r>
            <a:endParaRPr/>
          </a:p>
          <a:p>
            <a:pPr indent="-365760" lvl="0" marL="365760" rtl="0" algn="l">
              <a:spcBef>
                <a:spcPts val="840"/>
              </a:spcBef>
              <a:spcAft>
                <a:spcPts val="0"/>
              </a:spcAft>
              <a:buSzPts val="4200"/>
              <a:buChar char="🙣"/>
            </a:pPr>
            <a:r>
              <a:rPr b="1" lang="en-US" sz="4200">
                <a:latin typeface="Arial Rounded"/>
                <a:ea typeface="Arial Rounded"/>
                <a:cs typeface="Arial Rounded"/>
                <a:sym typeface="Arial Rounded"/>
              </a:rPr>
              <a:t> The regression analysis indicates a strong positive relationship between revenue and profit, and a strong negative relationship between operating expenses and profit</a:t>
            </a:r>
            <a:r>
              <a:rPr lang="en-US"/>
              <a:t>.</a:t>
            </a:r>
            <a:endParaRPr/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lgerian"/>
              <a:buNone/>
            </a:pPr>
            <a:r>
              <a:rPr lang="en-US" sz="4400">
                <a:latin typeface="Algerian"/>
                <a:ea typeface="Algerian"/>
                <a:cs typeface="Algerian"/>
                <a:sym typeface="Algerian"/>
              </a:rPr>
              <a:t>RESULTS</a:t>
            </a:r>
            <a:endParaRPr sz="44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5760" lvl="0" marL="365760" rtl="0" algn="l">
              <a:spcBef>
                <a:spcPts val="0"/>
              </a:spcBef>
              <a:spcAft>
                <a:spcPts val="0"/>
              </a:spcAft>
              <a:buSzPts val="2200"/>
              <a:buChar char="🙣"/>
            </a:pPr>
            <a:r>
              <a:rPr b="1" lang="en-US" sz="2200">
                <a:latin typeface="Arial Rounded"/>
                <a:ea typeface="Arial Rounded"/>
                <a:cs typeface="Arial Rounded"/>
                <a:sym typeface="Arial Rounded"/>
              </a:rPr>
              <a:t>The declining trend in profit and loss is a concern and warrants further investigation.</a:t>
            </a:r>
            <a:endParaRPr/>
          </a:p>
          <a:p>
            <a:pPr indent="-365760" lvl="0" marL="365760" rtl="0" algn="l">
              <a:spcBef>
                <a:spcPts val="440"/>
              </a:spcBef>
              <a:spcAft>
                <a:spcPts val="0"/>
              </a:spcAft>
              <a:buSzPts val="2200"/>
              <a:buChar char="🙣"/>
            </a:pPr>
            <a:r>
              <a:rPr b="1" lang="en-US" sz="2200">
                <a:latin typeface="Arial Rounded"/>
                <a:ea typeface="Arial Rounded"/>
                <a:cs typeface="Arial Rounded"/>
                <a:sym typeface="Arial Rounded"/>
              </a:rPr>
              <a:t> The stable gross margin suggests that the firm's pricing strategy and cost of goods sold are under control.</a:t>
            </a:r>
            <a:endParaRPr/>
          </a:p>
          <a:p>
            <a:pPr indent="-365760" lvl="0" marL="365760" rtl="0" algn="l">
              <a:spcBef>
                <a:spcPts val="440"/>
              </a:spcBef>
              <a:spcAft>
                <a:spcPts val="0"/>
              </a:spcAft>
              <a:buSzPts val="2200"/>
              <a:buChar char="🙣"/>
            </a:pPr>
            <a:r>
              <a:rPr b="1" lang="en-US" sz="2200">
                <a:latin typeface="Arial Rounded"/>
                <a:ea typeface="Arial Rounded"/>
                <a:cs typeface="Arial Rounded"/>
                <a:sym typeface="Arial Rounded"/>
              </a:rPr>
              <a:t> The declining operating margin indicates that operating expenses are increasing at a faster rate than revenue.</a:t>
            </a:r>
            <a:endParaRPr/>
          </a:p>
          <a:p>
            <a:pPr indent="-365760" lvl="0" marL="365760" rtl="0" algn="l">
              <a:spcBef>
                <a:spcPts val="440"/>
              </a:spcBef>
              <a:spcAft>
                <a:spcPts val="0"/>
              </a:spcAft>
              <a:buSzPts val="2200"/>
              <a:buChar char="🙣"/>
            </a:pPr>
            <a:r>
              <a:rPr b="1" lang="en-US" sz="2200">
                <a:latin typeface="Arial Rounded"/>
                <a:ea typeface="Arial Rounded"/>
                <a:cs typeface="Arial Rounded"/>
                <a:sym typeface="Arial Rounded"/>
              </a:rPr>
              <a:t> The firm needs to address the declining trend in profit and loss.</a:t>
            </a:r>
            <a:endParaRPr/>
          </a:p>
          <a:p>
            <a:pPr indent="-365760" lvl="0" marL="365760" rtl="0" algn="l">
              <a:spcBef>
                <a:spcPts val="440"/>
              </a:spcBef>
              <a:spcAft>
                <a:spcPts val="0"/>
              </a:spcAft>
              <a:buSzPts val="2200"/>
              <a:buChar char="🙣"/>
            </a:pPr>
            <a:r>
              <a:rPr b="1" lang="en-US" sz="2200">
                <a:latin typeface="Arial Rounded"/>
                <a:ea typeface="Arial Rounded"/>
                <a:cs typeface="Arial Rounded"/>
                <a:sym typeface="Arial Rounded"/>
              </a:rPr>
              <a:t>Cost management and revenue growth initiatives should be prioritized.</a:t>
            </a:r>
            <a:endParaRPr/>
          </a:p>
          <a:p>
            <a:pPr indent="-365760" lvl="0" marL="365760" rtl="0" algn="l">
              <a:spcBef>
                <a:spcPts val="440"/>
              </a:spcBef>
              <a:spcAft>
                <a:spcPts val="0"/>
              </a:spcAft>
              <a:buSzPts val="2200"/>
              <a:buChar char="🙣"/>
            </a:pPr>
            <a:r>
              <a:rPr b="1" lang="en-US" sz="2200">
                <a:latin typeface="Arial Rounded"/>
                <a:ea typeface="Arial Rounded"/>
                <a:cs typeface="Arial Rounded"/>
                <a:sym typeface="Arial Rounded"/>
              </a:rPr>
              <a:t>Seasonal fluctuations should be considered when making financial decisions.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lgerian"/>
              <a:buNone/>
            </a:pPr>
            <a:r>
              <a:rPr lang="en-US" sz="4400">
                <a:latin typeface="Algerian"/>
                <a:ea typeface="Algerian"/>
                <a:cs typeface="Algerian"/>
                <a:sym typeface="Algerian"/>
              </a:rPr>
              <a:t>DISCUSSION</a:t>
            </a:r>
            <a:endParaRPr sz="44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5760" lvl="0" marL="365760" rtl="0" algn="l">
              <a:spcBef>
                <a:spcPts val="0"/>
              </a:spcBef>
              <a:spcAft>
                <a:spcPts val="0"/>
              </a:spcAft>
              <a:buSzPts val="2000"/>
              <a:buChar char="🙣"/>
            </a:pPr>
            <a:r>
              <a:rPr b="1" lang="en-US" sz="2000">
                <a:latin typeface="Arial Rounded"/>
                <a:ea typeface="Arial Rounded"/>
                <a:cs typeface="Arial Rounded"/>
                <a:sym typeface="Arial Rounded"/>
              </a:rPr>
              <a:t>The data exhibits a consistent upward trend, indicating steady growth and progress over the observed period. The steady incline suggests a positive correlation between the variables, with a notable increase in the latter half of the chart.</a:t>
            </a:r>
            <a:endParaRPr/>
          </a:p>
          <a:p>
            <a:pPr indent="-365760" lvl="0" marL="365760" rtl="0" algn="l">
              <a:spcBef>
                <a:spcPts val="400"/>
              </a:spcBef>
              <a:spcAft>
                <a:spcPts val="0"/>
              </a:spcAft>
              <a:buSzPts val="2000"/>
              <a:buChar char="🙣"/>
            </a:pPr>
            <a:r>
              <a:rPr b="1" lang="en-US" sz="2000">
                <a:latin typeface="Arial Rounded"/>
                <a:ea typeface="Arial Rounded"/>
                <a:cs typeface="Arial Rounded"/>
                <a:sym typeface="Arial Rounded"/>
              </a:rPr>
              <a:t>This upward momentum implies a favorable outcome, improvement, or expansion in the represented data. However, it's essential to consider external factors and potential fluctuations to sustain this growth and ensure continued success…..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38759" lvl="0" marL="36576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10820" lvl="8" marL="3108960" rtl="0" algn="ctr"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19" name="Google Shape;219;p28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lgerian"/>
              <a:buNone/>
            </a:pPr>
            <a:r>
              <a:rPr lang="en-US" sz="4400">
                <a:latin typeface="Algerian"/>
                <a:ea typeface="Algerian"/>
                <a:cs typeface="Algerian"/>
                <a:sym typeface="Algerian"/>
              </a:rPr>
              <a:t>…Conclusion…</a:t>
            </a:r>
            <a:endParaRPr sz="44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3347864" y="2479094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."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ctrTitle"/>
          </p:nvPr>
        </p:nvSpPr>
        <p:spPr>
          <a:xfrm>
            <a:off x="995082" y="35263"/>
            <a:ext cx="6777318" cy="221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Jacques Francois Shadow"/>
              <a:buNone/>
            </a:pPr>
            <a:r>
              <a:rPr lang="en-US"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PROJECT TITLE</a:t>
            </a:r>
            <a:endParaRPr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  <p:sp>
        <p:nvSpPr>
          <p:cNvPr id="148" name="Google Shape;148;p16"/>
          <p:cNvSpPr txBox="1"/>
          <p:nvPr>
            <p:ph idx="1" type="subTitle"/>
          </p:nvPr>
        </p:nvSpPr>
        <p:spPr>
          <a:xfrm>
            <a:off x="1183341" y="400506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EMPLOYEE PERFORMANCE </a:t>
            </a:r>
            <a:endParaRPr sz="4000"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ANALYSIS USING EXCEL:  SCORE BASED APPROACH </a:t>
            </a:r>
            <a:endParaRPr sz="4000"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5760" lvl="0" marL="365760" rtl="0" algn="l">
              <a:spcBef>
                <a:spcPts val="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PROBLEM STATEMENT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PROJECT OVERVIEW</a:t>
            </a:r>
            <a:endParaRPr/>
          </a:p>
          <a:p>
            <a:pPr indent="-365760" lvl="0" marL="365760" rtl="0" algn="just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END USERS</a:t>
            </a:r>
            <a:endParaRPr/>
          </a:p>
          <a:p>
            <a:pPr indent="-365760" lvl="0" marL="365760" rtl="0" algn="just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SOLUTIONS AND PROPOSITIONS</a:t>
            </a:r>
            <a:endParaRPr/>
          </a:p>
          <a:p>
            <a:pPr indent="-365760" lvl="0" marL="365760" rtl="0" algn="just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DATASET DESCRIPTION</a:t>
            </a:r>
            <a:endParaRPr/>
          </a:p>
          <a:p>
            <a:pPr indent="-365760" lvl="0" marL="365760" rtl="0" algn="just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MODELLING APPROACH</a:t>
            </a:r>
            <a:endParaRPr/>
          </a:p>
          <a:p>
            <a:pPr indent="-365760" lvl="0" marL="365760" rtl="0" algn="just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RESULTS AND DISCUSSION</a:t>
            </a:r>
            <a:endParaRPr/>
          </a:p>
          <a:p>
            <a:pPr indent="-365760" lvl="0" marL="365760" rtl="0" algn="just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CONCLUSION</a:t>
            </a:r>
            <a:endParaRPr/>
          </a:p>
          <a:p>
            <a:pPr indent="-213359" lvl="0" marL="36576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4" name="Google Shape;154;p17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lgerian"/>
              <a:buNone/>
            </a:pPr>
            <a:r>
              <a:rPr lang="en-US" sz="4400">
                <a:latin typeface="Algerian"/>
                <a:ea typeface="Algerian"/>
                <a:cs typeface="Algerian"/>
                <a:sym typeface="Algerian"/>
              </a:rPr>
              <a:t>AGENDA </a:t>
            </a:r>
            <a:endParaRPr sz="44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5833" lnSpcReduction="10000"/>
          </a:bodyPr>
          <a:lstStyle/>
          <a:p>
            <a:pPr indent="-365822" lvl="0" marL="365760" rtl="0" algn="l">
              <a:spcBef>
                <a:spcPts val="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This is a company's profit and loss line chart showing a concerning trend of decreasing profits over the past six months, with a significant loss in the last quarter</a:t>
            </a:r>
            <a:r>
              <a:rPr lang="en-US"/>
              <a:t>.</a:t>
            </a:r>
            <a:endParaRPr/>
          </a:p>
          <a:p>
            <a:pPr indent="-365822" lvl="0" marL="365760" rtl="0" algn="l">
              <a:spcBef>
                <a:spcPts val="46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Despite increased sales, our profit and loss line chart reveals a widening gap between revenue and net income, indicating shrinking profit margins</a:t>
            </a:r>
            <a:r>
              <a:rPr lang="en-US"/>
              <a:t>.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These problem statements aim to address the decline in profits or shrinking profit margins, and can serve as a starting point for further analysis and strategic planning.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lgerian"/>
              <a:buNone/>
            </a:pPr>
            <a:r>
              <a:rPr lang="en-US" sz="4400">
                <a:latin typeface="Algerian"/>
                <a:ea typeface="Algerian"/>
                <a:cs typeface="Algerian"/>
                <a:sym typeface="Algerian"/>
              </a:rPr>
              <a:t>PROBLEM STATEMENT</a:t>
            </a:r>
            <a:endParaRPr sz="44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971600" y="2276872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1667" lnSpcReduction="20000"/>
          </a:bodyPr>
          <a:lstStyle/>
          <a:p>
            <a:pPr indent="-365760" lvl="0" marL="365760" rtl="0" algn="l">
              <a:spcBef>
                <a:spcPts val="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Objective</a:t>
            </a:r>
            <a:r>
              <a:rPr lang="en-US">
                <a:latin typeface="Algerian"/>
                <a:ea typeface="Algerian"/>
                <a:cs typeface="Algerian"/>
                <a:sym typeface="Algerian"/>
              </a:rPr>
              <a:t>:</a:t>
            </a:r>
            <a:r>
              <a:rPr lang="en-US"/>
              <a:t>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Analyze the declining profitability trend and identify strategic adjustments to optimize revenue, reduce costs, and improve net income.</a:t>
            </a:r>
            <a:endParaRPr/>
          </a:p>
          <a:p>
            <a:pPr indent="-226059" lvl="0" marL="365760" rtl="0" algn="l">
              <a:spcBef>
                <a:spcPts val="44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65760" lvl="0" marL="365760" rtl="0" algn="l">
              <a:spcBef>
                <a:spcPts val="44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Scope:</a:t>
            </a:r>
            <a:r>
              <a:rPr b="1" lang="en-US"/>
              <a:t>-</a:t>
            </a:r>
            <a:endParaRPr/>
          </a:p>
          <a:p>
            <a:pPr indent="-365760" lvl="0" marL="365760" rtl="0" algn="l">
              <a:spcBef>
                <a:spcPts val="44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Identify key drivers of the decline, including:</a:t>
            </a:r>
            <a:endParaRPr/>
          </a:p>
          <a:p>
            <a:pPr indent="-365760" lvl="0" marL="365760" rtl="0" algn="just">
              <a:spcBef>
                <a:spcPts val="44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Revenue fluctuations  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65760" lvl="0" marL="365760" rtl="0" algn="just">
              <a:spcBef>
                <a:spcPts val="44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Cost structure changes   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65760" lvl="0" marL="365760" rtl="0" algn="just">
              <a:spcBef>
                <a:spcPts val="44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Market and competitive factors</a:t>
            </a:r>
            <a:endParaRPr/>
          </a:p>
          <a:p>
            <a:pPr indent="-365760" lvl="0" marL="365760" rtl="0" algn="just">
              <a:spcBef>
                <a:spcPts val="44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Develop and evaluate potential solutions to address the decline.</a:t>
            </a:r>
            <a:endParaRPr/>
          </a:p>
          <a:p>
            <a:pPr indent="-365760" lvl="0" marL="365760" rtl="0" algn="just">
              <a:spcBef>
                <a:spcPts val="44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Revenue growth initiatives   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lgerian"/>
              <a:buNone/>
            </a:pPr>
            <a:r>
              <a:rPr lang="en-US" sz="4400">
                <a:latin typeface="Algerian"/>
                <a:ea typeface="Algerian"/>
                <a:cs typeface="Algerian"/>
                <a:sym typeface="Algerian"/>
              </a:rPr>
              <a:t>Project overview</a:t>
            </a:r>
            <a:endParaRPr sz="44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5833"/>
          </a:bodyPr>
          <a:lstStyle/>
          <a:p>
            <a:pPr indent="-365822" lvl="0" marL="365760" rtl="0" algn="just">
              <a:spcBef>
                <a:spcPts val="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Cost reduction and optimization strategies </a:t>
            </a:r>
            <a:endParaRPr/>
          </a:p>
          <a:p>
            <a:pPr indent="-365822" lvl="0" marL="365760" rtl="0" algn="just">
              <a:spcBef>
                <a:spcPts val="46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Process improvements and operational efficiencies</a:t>
            </a:r>
            <a:endParaRPr/>
          </a:p>
          <a:p>
            <a:pPr indent="-365822" lvl="0" marL="365760" rtl="0" algn="just">
              <a:spcBef>
                <a:spcPts val="46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Implement and monitor selected solutions to measure impact on profitability.</a:t>
            </a:r>
            <a:endParaRPr/>
          </a:p>
          <a:p>
            <a:pPr indent="-365822" lvl="0" marL="365760" rtl="0" algn="just">
              <a:spcBef>
                <a:spcPts val="46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It delivers a   detailed analysis of the profit and loss line </a:t>
            </a:r>
            <a:r>
              <a:rPr lang="en-US"/>
              <a:t>chart, highlighting key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trends and driver</a:t>
            </a:r>
            <a:endParaRPr/>
          </a:p>
          <a:p>
            <a:pPr indent="-365822" lvl="0" marL="365760" rtl="0" algn="just">
              <a:spcBef>
                <a:spcPts val="46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A list of recommended strategic adjustments to improve profitability</a:t>
            </a:r>
            <a:endParaRPr/>
          </a:p>
          <a:p>
            <a:pPr indent="-365822" lvl="0" marL="365760" rtl="0" algn="just">
              <a:spcBef>
                <a:spcPts val="460"/>
              </a:spcBef>
              <a:spcAft>
                <a:spcPts val="0"/>
              </a:spcAft>
              <a:buSzPct val="1000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A roadmap for implementing and tracking the effectiveness of selected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19773" lvl="0" marL="365760" rtl="0" algn="l">
              <a:spcBef>
                <a:spcPts val="46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1667"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Executive Leadership</a:t>
            </a:r>
            <a:r>
              <a:rPr lang="en-US"/>
              <a:t>: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CEO, CFO, COO, and other top executives who need to understand the company's financial performance and make strategic decisions</a:t>
            </a:r>
            <a:r>
              <a:rPr lang="en-US"/>
              <a:t>.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Finance Team</a:t>
            </a:r>
            <a:r>
              <a:rPr lang="en-US"/>
              <a:t>: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Financial analysts, accountants, and controllers who require detailed insights into revenue, costs, and profitability to inform budgeting, forecasting, and financial reporting</a:t>
            </a:r>
            <a:r>
              <a:rPr lang="en-US"/>
              <a:t>.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Investors and Shareholders</a:t>
            </a:r>
            <a:r>
              <a:rPr lang="en-US"/>
              <a:t>: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Individuals and organizations with a financial stake in the company, who need to assess its financial health and performance.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Operations Team</a:t>
            </a:r>
            <a:r>
              <a:rPr lang="en-US"/>
              <a:t>: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Department heads and managers responsible for driving revenue growth, managing costs, and optimizing processes.</a:t>
            </a:r>
            <a:endParaRPr/>
          </a:p>
          <a:p>
            <a:pPr indent="0" lvl="0" marL="0" rtl="0" algn="l">
              <a:lnSpc>
                <a:spcPct val="220000"/>
              </a:lnSpc>
              <a:spcBef>
                <a:spcPts val="44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lgerian"/>
              <a:buNone/>
            </a:pPr>
            <a:r>
              <a:rPr lang="en-US" sz="4400">
                <a:latin typeface="Algerian"/>
                <a:ea typeface="Algerian"/>
                <a:cs typeface="Algerian"/>
                <a:sym typeface="Algerian"/>
              </a:rPr>
              <a:t>End users !!!</a:t>
            </a:r>
            <a:endParaRPr sz="44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5760" lvl="0" marL="365760" rtl="0" algn="l">
              <a:spcBef>
                <a:spcPts val="0"/>
              </a:spcBef>
              <a:spcAft>
                <a:spcPts val="0"/>
              </a:spcAft>
              <a:buSzPts val="2400"/>
              <a:buChar char="🙣"/>
            </a:pPr>
            <a:r>
              <a:rPr lang="en-US"/>
              <a:t>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Implement a comprehensive cost reduction initiative to address the increasing cost structure.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Streamlining operations .  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Renegotiating contracts with suppliers.  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Reducing energy consumption &amp; expenses.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Enhanced financial performance.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Improved competitiveness.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Increased efficiency and productivity.</a:t>
            </a:r>
            <a:endParaRPr/>
          </a:p>
          <a:p>
            <a:pPr indent="-365760" lvl="0" marL="365760" rtl="0" algn="l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Better decision-making through data-driven insights Aligns with strategic objectives and goals.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lgerian"/>
              <a:buNone/>
            </a:pPr>
            <a:r>
              <a:rPr lang="en-US" sz="4400">
                <a:latin typeface="Algerian"/>
                <a:ea typeface="Algerian"/>
                <a:cs typeface="Algerian"/>
                <a:sym typeface="Algerian"/>
              </a:rPr>
              <a:t>Solutions &amp;propositions</a:t>
            </a:r>
            <a:endParaRPr sz="44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9167" lnSpcReduction="20000"/>
          </a:bodyPr>
          <a:lstStyle/>
          <a:p>
            <a:pPr indent="-365760" lvl="0" marL="365760" rtl="0" algn="l">
              <a:spcBef>
                <a:spcPts val="0"/>
              </a:spcBef>
              <a:spcAft>
                <a:spcPts val="0"/>
              </a:spcAft>
              <a:buSzPct val="100000"/>
              <a:buChar char="🙣"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Date (MM-YYYY):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Month and year of the financial data</a:t>
            </a:r>
            <a:endParaRPr/>
          </a:p>
          <a:p>
            <a:pPr indent="-365760" lvl="0" marL="365760" rtl="0" algn="l">
              <a:spcBef>
                <a:spcPts val="380"/>
              </a:spcBef>
              <a:spcAft>
                <a:spcPts val="0"/>
              </a:spcAft>
              <a:buSzPct val="100000"/>
              <a:buChar char="🙣"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Revenue ($):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Total monthly revenue</a:t>
            </a:r>
            <a:endParaRPr/>
          </a:p>
          <a:p>
            <a:pPr indent="-365760" lvl="0" marL="365760" rtl="0" algn="l">
              <a:spcBef>
                <a:spcPts val="380"/>
              </a:spcBef>
              <a:spcAft>
                <a:spcPts val="0"/>
              </a:spcAft>
              <a:buSzPct val="100000"/>
              <a:buChar char="🙣"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Cost of Goods Sold (COGS) ($):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Direct costs associated with producing and selling products/services</a:t>
            </a:r>
            <a:endParaRPr/>
          </a:p>
          <a:p>
            <a:pPr indent="-365760" lvl="0" marL="365760" rtl="0" algn="l">
              <a:spcBef>
                <a:spcPts val="380"/>
              </a:spcBef>
              <a:spcAft>
                <a:spcPts val="0"/>
              </a:spcAft>
              <a:buSzPct val="100000"/>
              <a:buChar char="🙣"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Operating Expenses ($):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Indirect costs, such as salaries, rent, and marketing</a:t>
            </a:r>
            <a:endParaRPr/>
          </a:p>
          <a:p>
            <a:pPr indent="-365760" lvl="0" marL="365760" rtl="0" algn="l">
              <a:spcBef>
                <a:spcPts val="380"/>
              </a:spcBef>
              <a:spcAft>
                <a:spcPts val="0"/>
              </a:spcAft>
              <a:buSzPct val="100000"/>
              <a:buChar char="🙣"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Net Income ($):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Profit or loss for the month (Revenue - COGS - Operating Expenses)</a:t>
            </a:r>
            <a:endParaRPr/>
          </a:p>
          <a:p>
            <a:pPr indent="-365760" lvl="0" marL="365760" rtl="0" algn="l">
              <a:spcBef>
                <a:spcPts val="380"/>
              </a:spcBef>
              <a:spcAft>
                <a:spcPts val="0"/>
              </a:spcAft>
              <a:buSzPct val="100000"/>
              <a:buChar char="🙣"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Gross Margin (%): </a:t>
            </a: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(Revenue - COGS) / Revenue</a:t>
            </a:r>
            <a:endParaRPr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ctr">
              <a:spcBef>
                <a:spcPts val="38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This  dataset description provides context for the line chart, outlining the variables, data frequency, and source. It helps users understand the data's structure and content, facilitating analysis and interpretation.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lgerian"/>
              <a:buNone/>
            </a:pPr>
            <a:r>
              <a:rPr lang="en-US" sz="4400">
                <a:latin typeface="Algerian"/>
                <a:ea typeface="Algerian"/>
                <a:cs typeface="Algerian"/>
                <a:sym typeface="Algerian"/>
              </a:rPr>
              <a:t>Dataset description</a:t>
            </a:r>
            <a:endParaRPr sz="44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rdcover">
  <a:themeElements>
    <a:clrScheme name="Hardcover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ardcover">
  <a:themeElements>
    <a:clrScheme name="Hardcover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