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 id="2147483673" r:id="rId2"/>
  </p:sldMasterIdLst>
  <p:notesMasterIdLst>
    <p:notesMasterId r:id="rId3"/>
  </p:notesMasterIdLst>
  <p:sldIdLst>
    <p:sldId id="291" r:id="rId4"/>
    <p:sldId id="292" r:id="rId5"/>
    <p:sldId id="293" r:id="rId6"/>
    <p:sldId id="294" r:id="rId7"/>
    <p:sldId id="295" r:id="rId8"/>
    <p:sldId id="296" r:id="rId9"/>
    <p:sldId id="297" r:id="rId10"/>
    <p:sldId id="298" r:id="rId11"/>
    <p:sldId id="299" r:id="rId12"/>
    <p:sldId id="300" r:id="rId13"/>
    <p:sldId id="302" r:id="rId14"/>
    <p:sldId id="303" r:id="rId15"/>
    <p:sldId id="304" r:id="rId16"/>
    <p:sldId id="305" r:id="rId17"/>
    <p:sldId id="306"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1">
                <a:shade val="65000"/>
              </a:schemeClr>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2.0</c:v>
                </c:pt>
                <c:pt idx="1">
                  <c:v>8.0</c:v>
                </c:pt>
                <c:pt idx="2">
                  <c:v>6.0</c:v>
                </c:pt>
              </c:numCache>
            </c:numRef>
          </c:val>
        </c:ser>
        <c:ser>
          <c:idx val="1"/>
          <c:order val="1"/>
          <c:tx>
            <c:strRef>
              <c:f>Sheet1!$A$3</c:f>
              <c:strCache>
                <c:ptCount val="1"/>
                <c:pt idx="0">
                  <c:v>Series 2</c:v>
                </c:pt>
              </c:strCache>
            </c:strRef>
          </c:tx>
          <c:spPr>
            <a:solidFill>
              <a:schemeClr val="accent1"/>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5.0</c:v>
                </c:pt>
                <c:pt idx="1">
                  <c:v>0.0</c:v>
                </c:pt>
                <c:pt idx="2">
                  <c:v>4.0</c:v>
                </c:pt>
              </c:numCache>
            </c:numRef>
          </c:val>
        </c:ser>
        <c:ser>
          <c:idx val="2"/>
          <c:order val="2"/>
          <c:tx>
            <c:strRef>
              <c:f>Sheet1!$A$4</c:f>
              <c:strCache>
                <c:ptCount val="1"/>
                <c:pt idx="0">
                  <c:v>Series 3</c:v>
                </c:pt>
              </c:strCache>
            </c:strRef>
          </c:tx>
          <c:spPr>
            <a:solidFill>
              <a:schemeClr val="accent1">
                <a:tint val="65000"/>
              </a:schemeClr>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2.0</c:v>
                </c:pt>
                <c:pt idx="1">
                  <c:v>7.0</c:v>
                </c:pt>
                <c:pt idx="2">
                  <c:v>4.0</c:v>
                </c:pt>
              </c:numCache>
            </c:numRef>
          </c:val>
        </c:ser>
        <c:dLbls>
          <c:showLegendKey val="0"/>
          <c:showVal val="0"/>
          <c:showCatName val="0"/>
          <c:showSerName val="0"/>
          <c:showPercent val="0"/>
          <c:showBubbleSize val="0"/>
        </c:dLbls>
        <c:gapWidth val="219"/>
        <c:overlap val="-27"/>
        <c:axId val="777743094"/>
        <c:axId val="166177260"/>
      </c:barChart>
      <c:catAx>
        <c:axId val="77774309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177260"/>
        <c:crosses val="autoZero"/>
        <c:auto val="1"/>
        <c:lblAlgn val="ctr"/>
        <c:lblOffset val="100"/>
        <c:noMultiLvlLbl val="0"/>
      </c:catAx>
      <c:valAx>
        <c:axId val="1661772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774309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4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5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9" name=""/>
        <p:cNvGrpSpPr/>
        <p:nvPr/>
      </p:nvGrpSpPr>
      <p:grpSpPr>
        <a:xfrm>
          <a:off x="0" y="0"/>
          <a:ext cx="0" cy="0"/>
          <a:chOff x="0" y="0"/>
          <a:chExt cx="0" cy="0"/>
        </a:xfrm>
      </p:grpSpPr>
      <p:sp>
        <p:nvSpPr>
          <p:cNvPr id="1048723"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3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8" name="Holder 3"/>
          <p:cNvSpPr>
            <a:spLocks noGrp="1"/>
          </p:cNvSpPr>
          <p:nvPr>
            <p:ph type="body" idx="1"/>
          </p:nvPr>
        </p:nvSpPr>
        <p:spPr>
          <a:xfrm>
            <a:off x="609600" y="1577340"/>
            <a:ext cx="10972800" cy="266700"/>
          </a:xfrm>
        </p:spPr>
        <p:txBody>
          <a:bodyPr bIns="0" lIns="0" rIns="0" tIns="0"/>
          <a:p/>
        </p:txBody>
      </p:sp>
      <p:sp>
        <p:nvSpPr>
          <p:cNvPr id="104873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3" name=""/>
        <p:cNvGrpSpPr/>
        <p:nvPr/>
      </p:nvGrpSpPr>
      <p:grpSpPr>
        <a:xfrm>
          <a:off x="0" y="0"/>
          <a:ext cx="0" cy="0"/>
          <a:chOff x="0" y="0"/>
          <a:chExt cx="0" cy="0"/>
        </a:xfrm>
      </p:grpSpPr>
      <p:sp>
        <p:nvSpPr>
          <p:cNvPr id="104874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4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4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4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8" name=""/>
        <p:cNvGrpSpPr/>
        <p:nvPr/>
      </p:nvGrpSpPr>
      <p:grpSpPr>
        <a:xfrm>
          <a:off x="0" y="0"/>
          <a:ext cx="0" cy="0"/>
          <a:chOff x="0" y="0"/>
          <a:chExt cx="0" cy="0"/>
        </a:xfrm>
      </p:grpSpPr>
      <p:sp>
        <p:nvSpPr>
          <p:cNvPr id="1048718"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19" name="Holder 3"/>
          <p:cNvSpPr>
            <a:spLocks noGrp="1"/>
          </p:cNvSpPr>
          <p:nvPr>
            <p:ph type="subTitle" idx="4"/>
          </p:nvPr>
        </p:nvSpPr>
        <p:spPr>
          <a:xfrm>
            <a:off x="1828800" y="3840480"/>
            <a:ext cx="8534400" cy="266700"/>
          </a:xfrm>
          <a:prstGeom prst="rect"/>
        </p:spPr>
        <p:txBody>
          <a:bodyPr bIns="0" lIns="0" rIns="0" tIns="0" wrap="square">
            <a:spAutoFit/>
          </a:bodyPr>
          <a:p>
            <a:r>
              <a:t/>
            </a:r>
          </a:p>
        </p:txBody>
      </p:sp>
      <p:sp>
        <p:nvSpPr>
          <p:cNvPr id="1048720"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72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27" name="Holder 3"/>
          <p:cNvSpPr>
            <a:spLocks noGrp="1"/>
          </p:cNvSpPr>
          <p:nvPr>
            <p:ph type="body" idx="1"/>
          </p:nvPr>
        </p:nvSpPr>
        <p:spPr>
          <a:xfrm>
            <a:off x="609600" y="1577340"/>
            <a:ext cx="10972800" cy="266700"/>
          </a:xfrm>
        </p:spPr>
        <p:txBody>
          <a:bodyPr bIns="0" lIns="0" rIns="0" tIns="0"/>
          <a:p>
            <a:r>
              <a:t/>
            </a:r>
          </a:p>
        </p:txBody>
      </p:sp>
      <p:sp>
        <p:nvSpPr>
          <p:cNvPr id="1048728"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1" name=""/>
        <p:cNvGrpSpPr/>
        <p:nvPr/>
      </p:nvGrpSpPr>
      <p:grpSpPr>
        <a:xfrm>
          <a:off x="0" y="0"/>
          <a:ext cx="0" cy="0"/>
          <a:chOff x="0" y="0"/>
          <a:chExt cx="0" cy="0"/>
        </a:xfrm>
      </p:grpSpPr>
      <p:sp>
        <p:nvSpPr>
          <p:cNvPr id="104873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32" name="Holder 3"/>
          <p:cNvSpPr>
            <a:spLocks noGrp="1"/>
          </p:cNvSpPr>
          <p:nvPr>
            <p:ph sz="half" idx="2"/>
          </p:nvPr>
        </p:nvSpPr>
        <p:spPr>
          <a:xfrm>
            <a:off x="609600" y="1577340"/>
            <a:ext cx="5303520" cy="266700"/>
          </a:xfrm>
          <a:prstGeom prst="rect"/>
        </p:spPr>
        <p:txBody>
          <a:bodyPr bIns="0" lIns="0" rIns="0" tIns="0" wrap="square">
            <a:spAutoFit/>
          </a:bodyPr>
          <a:p>
            <a:r>
              <a:t/>
            </a:r>
          </a:p>
        </p:txBody>
      </p:sp>
      <p:sp>
        <p:nvSpPr>
          <p:cNvPr id="1048733" name="Holder 4"/>
          <p:cNvSpPr>
            <a:spLocks noGrp="1"/>
          </p:cNvSpPr>
          <p:nvPr>
            <p:ph sz="half" idx="3"/>
          </p:nvPr>
        </p:nvSpPr>
        <p:spPr>
          <a:xfrm>
            <a:off x="6278880" y="1577340"/>
            <a:ext cx="5303520" cy="266700"/>
          </a:xfrm>
          <a:prstGeom prst="rect"/>
        </p:spPr>
        <p:txBody>
          <a:bodyPr bIns="0" lIns="0" rIns="0" tIns="0" wrap="square">
            <a:spAutoFit/>
          </a:bodyPr>
          <a:p>
            <a:r>
              <a:t/>
            </a:r>
          </a:p>
        </p:txBody>
      </p:sp>
      <p:sp>
        <p:nvSpPr>
          <p:cNvPr id="1048734"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3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47" name=""/>
        <p:cNvGrpSpPr/>
        <p:nvPr/>
      </p:nvGrpSpPr>
      <p:grpSpPr>
        <a:xfrm>
          <a:off x="0" y="0"/>
          <a:ext cx="0" cy="0"/>
          <a:chOff x="0" y="0"/>
          <a:chExt cx="0" cy="0"/>
        </a:xfrm>
      </p:grpSpPr>
      <p:sp>
        <p:nvSpPr>
          <p:cNvPr id="104867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677"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67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7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61"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662"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663"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664"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665"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666"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667"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668"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669"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670"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671"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672"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673"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674"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75"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P</a:t>
            </a:r>
            <a:r>
              <a:rPr sz="2400" lang="en-US"/>
              <a:t>R</a:t>
            </a:r>
            <a:r>
              <a:rPr sz="2400" lang="en-US"/>
              <a:t>A</a:t>
            </a:r>
            <a:r>
              <a:rPr sz="2400" lang="en-US"/>
              <a:t>VEEN </a:t>
            </a:r>
            <a:r>
              <a:rPr sz="2400" lang="en-US"/>
              <a:t>P</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9</a:t>
            </a:r>
            <a:r>
              <a:rPr dirty="0" sz="2400" lang="en-US"/>
              <a:t>4</a:t>
            </a:r>
            <a:r>
              <a:rPr dirty="0" sz="2400" lang="en-US"/>
              <a:t>3</a:t>
            </a:r>
            <a:r>
              <a:rPr dirty="0" sz="2400" lang="en-US"/>
              <a:t>2</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7</a:t>
            </a:r>
            <a:r>
              <a:rPr dirty="0" sz="2400" lang="en-US"/>
              <a:t>1</a:t>
            </a:r>
            <a:r>
              <a:rPr dirty="0" sz="2400" lang="en-US"/>
              <a:t>1</a:t>
            </a:r>
            <a:r>
              <a:rPr dirty="0" sz="2400" lang="en-US"/>
              <a:t>3</a:t>
            </a:r>
            <a:r>
              <a:rPr dirty="0" sz="2400" lang="en-US"/>
              <a:t>1</a:t>
            </a:r>
            <a:r>
              <a:rPr dirty="0" sz="2400" lang="en-US"/>
              <a:t>2</a:t>
            </a:r>
            <a:r>
              <a:rPr dirty="0" sz="2400" lang="en-US"/>
              <a:t>2</a:t>
            </a:r>
            <a:r>
              <a:rPr dirty="0" sz="2400" lang="en-US"/>
              <a:t>1</a:t>
            </a:r>
            <a:r>
              <a:rPr dirty="0" sz="2400" lang="en-US"/>
              <a:t>9</a:t>
            </a:r>
            <a:r>
              <a:rPr dirty="0" sz="2400" lang="en-US"/>
              <a:t>4</a:t>
            </a:r>
            <a:r>
              <a:rPr dirty="0" sz="2400" lang="en-US"/>
              <a:t>3</a:t>
            </a:r>
            <a:r>
              <a:rPr dirty="0" sz="2400" lang="en-US"/>
              <a:t>2</a:t>
            </a:r>
            <a:endParaRPr altLang="en-US" lang="zh-CN"/>
          </a:p>
          <a:p>
            <a:r>
              <a:rPr dirty="0" sz="2400" lang="en-US"/>
              <a:t>DEPARTMENT:</a:t>
            </a:r>
            <a:r>
              <a:rPr dirty="0" sz="2400" lang="en-US"/>
              <a:t> </a:t>
            </a:r>
            <a:r>
              <a:rPr dirty="0" sz="2400" lang="en-US"/>
              <a:t>B.COM GENERAL COMMERCE</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a:t>
            </a:r>
            <a:r>
              <a:rPr dirty="0" sz="2400" lang="en-US"/>
              <a:t>A</a:t>
            </a:r>
            <a:r>
              <a:rPr dirty="0" sz="2400" lang="en-US"/>
              <a:t>.</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70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1" name=""/>
          <p:cNvSpPr txBox="1"/>
          <p:nvPr/>
        </p:nvSpPr>
        <p:spPr>
          <a:xfrm>
            <a:off x="2214293" y="2831755"/>
            <a:ext cx="7422917" cy="929641"/>
          </a:xfrm>
          <a:prstGeom prst="rect"/>
        </p:spPr>
        <p:txBody>
          <a:bodyPr rtlCol="0" wrap="square">
            <a:spAutoFit/>
          </a:bodyPr>
          <a:p>
            <a:r>
              <a:rPr sz="2800" lang="en-US">
                <a:solidFill>
                  <a:srgbClr val="000000"/>
                </a:solidFill>
              </a:rPr>
              <a:t>• =IFS(Z30&gt;=5,"VERY HIGH",Z30&gt;=4"HIGH",Z30&gt;=3"MED","TRUE"," LOW"</a:t>
            </a:r>
            <a:endParaRPr sz="2800" lang="en-US">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2950257" y="4198411"/>
            <a:ext cx="5905363" cy="260428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4" name="object 8"/>
          <p:cNvSpPr txBox="1"/>
          <p:nvPr/>
        </p:nvSpPr>
        <p:spPr>
          <a:xfrm>
            <a:off x="739775" y="291147"/>
            <a:ext cx="774573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943841" y="1262377"/>
            <a:ext cx="10304319" cy="5539740"/>
          </a:xfrm>
          <a:prstGeom prst="rect"/>
        </p:spPr>
        <p:txBody>
          <a:bodyPr rtlCol="0" wrap="square">
            <a:spAutoFit/>
          </a:bodyPr>
          <a:p>
            <a:r>
              <a:rPr sz="2800" lang="en-US">
                <a:solidFill>
                  <a:srgbClr val="000000"/>
                </a:solidFill>
              </a:rPr>
              <a:t>Data collection
The employee performance analysis table are taken from the website called Kaggle.
From the data we had some missing figures to identify the missing terms we use conditional techniques to identify the missing terms like exit data etc...
Then we used filtering and sorting to fill the missing figues
Features collection
• Pivot table
Charts</a:t>
            </a:r>
            <a:r>
              <a:rPr sz="2800" lang="en-US">
                <a:solidFill>
                  <a:srgbClr val="000000"/>
                </a:solidFill>
              </a:rPr>
              <a:t>
Conditional formatting</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10" name=""/>
          <p:cNvSpPr txBox="1"/>
          <p:nvPr/>
        </p:nvSpPr>
        <p:spPr>
          <a:xfrm>
            <a:off x="606135" y="0"/>
            <a:ext cx="10832151" cy="6797039"/>
          </a:xfrm>
          <a:prstGeom prst="rect"/>
        </p:spPr>
        <p:txBody>
          <a:bodyPr rtlCol="0" wrap="square">
            <a:spAutoFit/>
          </a:bodyPr>
          <a:p>
            <a:r>
              <a:rPr sz="2800" lang="en-US">
                <a:solidFill>
                  <a:srgbClr val="000000"/>
                </a:solidFill>
              </a:rPr>
              <a:t>Pivot table
1. Click insert
2. From the insert bar click pivot table in new excel sheet
3. Select business unit and drag it in row
4. Then select performance level and drag it in column
5. Select gender in value
Performance level
From the pivot table we can see the analysis for female male and all and we can access all type of employees by inerting slicers to see how many are full time, part time and contract based employees.
Insert graph for better analysis the graph shows the accurate levels and the performance of employees. We can see the various graph by changing the options in the graph options.</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14" name="object 7"/>
          <p:cNvSpPr txBox="1">
            <a:spLocks noGrp="1"/>
          </p:cNvSpPr>
          <p:nvPr>
            <p:ph type="title"/>
          </p:nvPr>
        </p:nvSpPr>
        <p:spPr>
          <a:xfrm>
            <a:off x="755332" y="385444"/>
            <a:ext cx="467117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71" name=""/>
          <p:cNvPicPr>
            <a:picLocks/>
          </p:cNvPicPr>
          <p:nvPr/>
        </p:nvPicPr>
        <p:blipFill>
          <a:blip xmlns:r="http://schemas.openxmlformats.org/officeDocument/2006/relationships" r:embed="rId2"/>
          <a:stretch>
            <a:fillRect/>
          </a:stretch>
        </p:blipFill>
        <p:spPr>
          <a:xfrm rot="0">
            <a:off x="758554" y="1385496"/>
            <a:ext cx="9004366" cy="495893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1238119" y="409895"/>
            <a:ext cx="7484921" cy="637851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6" name="Title 1"/>
          <p:cNvSpPr>
            <a:spLocks noGrp="1"/>
          </p:cNvSpPr>
          <p:nvPr>
            <p:ph type="title"/>
          </p:nvPr>
        </p:nvSpPr>
        <p:spPr>
          <a:xfrm>
            <a:off x="414946" y="385444"/>
            <a:ext cx="9281241" cy="723901"/>
          </a:xfrm>
        </p:spPr>
        <p:txBody>
          <a:bodyPr/>
          <a:p>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onclusion</a:t>
            </a:r>
            <a:endParaRPr dirty="0" lang="en-IN">
              <a:latin typeface="Times New Roman" panose="02020603050405020304" pitchFamily="18" charset="0"/>
              <a:cs typeface="Times New Roman" panose="02020603050405020304" pitchFamily="18" charset="0"/>
            </a:endParaRPr>
          </a:p>
        </p:txBody>
      </p:sp>
      <p:sp>
        <p:nvSpPr>
          <p:cNvPr id="1048717" name=""/>
          <p:cNvSpPr txBox="1"/>
          <p:nvPr/>
        </p:nvSpPr>
        <p:spPr>
          <a:xfrm>
            <a:off x="755332" y="1950958"/>
            <a:ext cx="8369900" cy="3444241"/>
          </a:xfrm>
          <a:prstGeom prst="rect"/>
        </p:spPr>
        <p:txBody>
          <a:bodyPr rtlCol="0" wrap="square">
            <a:spAutoFit/>
          </a:bodyPr>
          <a:p>
            <a:r>
              <a:rPr sz="2800" lang="en-US">
                <a:solidFill>
                  <a:srgbClr val="000000"/>
                </a:solidFill>
              </a:rPr>
              <a:t>• From the above analysis the low level, medium level to be improved by assigning various tasks and training in their field
• The current high and very high level employees are improve their intensity by rewards and appreciations towards their growth to increase their participation and to give more potential towards their project.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4425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519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972294" y="2375535"/>
            <a:ext cx="6476969" cy="3444240"/>
          </a:xfrm>
          <a:prstGeom prst="rect"/>
        </p:spPr>
        <p:txBody>
          <a:bodyPr rtlCol="0" wrap="square">
            <a:spAutoFit/>
          </a:bodyPr>
          <a:p>
            <a:r>
              <a:rPr sz="2800" lang="en-US">
                <a:solidFill>
                  <a:srgbClr val="000000"/>
                </a:solidFill>
              </a:rPr>
              <a:t>• Analysing employee performance to track their working skills and to motivate the low level employees by various tasks.
• To track the performance and give rewards to improve the current performance.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600" y="2375534"/>
            <a:ext cx="7457425" cy="3444240"/>
          </a:xfrm>
          <a:prstGeom prst="rect"/>
        </p:spPr>
        <p:txBody>
          <a:bodyPr rtlCol="0" wrap="square">
            <a:spAutoFit/>
          </a:bodyPr>
          <a:p>
            <a:r>
              <a:rPr sz="2800" lang="en-US">
                <a:solidFill>
                  <a:srgbClr val="000000"/>
                </a:solidFill>
              </a:rPr>
              <a:t>• In this project we known about the employees how they perform by various graph and pivot table
• Employee performance analysis is important to identify the performance level toward the project and improve their level by assigning new taks to emerge themselves.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
          <p:cNvGraphicFramePr>
            <a:graphicFrameLocks/>
          </p:cNvGraphicFramePr>
          <p:nvPr/>
        </p:nvGraphicFramePr>
        <p:xfrm>
          <a:off x="1123949" y="1069974"/>
          <a:ext cx="8229600" cy="4521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t/>
            </a:r>
          </a:p>
        </p:txBody>
      </p:sp>
      <p:sp>
        <p:nvSpPr>
          <p:cNvPr id="104868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t/>
            </a:r>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t/>
            </a:r>
          </a:p>
        </p:txBody>
      </p:sp>
      <p:sp>
        <p:nvSpPr>
          <p:cNvPr id="104868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
          <p:cNvSpPr txBox="1"/>
          <p:nvPr/>
        </p:nvSpPr>
        <p:spPr>
          <a:xfrm>
            <a:off x="812957" y="2335530"/>
            <a:ext cx="4184334" cy="2186940"/>
          </a:xfrm>
          <a:prstGeom prst="rect"/>
        </p:spPr>
        <p:txBody>
          <a:bodyPr rtlCol="0" wrap="square">
            <a:spAutoFit/>
          </a:bodyPr>
          <a:p>
            <a:r>
              <a:rPr sz="2800" lang="en-US">
                <a:solidFill>
                  <a:srgbClr val="000000"/>
                </a:solidFill>
              </a:rPr>
              <a:t>• Employees
• Organisations
• Employers</a:t>
            </a:r>
            <a:endParaRPr sz="2800" lang="en-US">
              <a:solidFill>
                <a:srgbClr val="000000"/>
              </a:solidFill>
            </a:endParaRPr>
          </a:p>
        </p:txBody>
      </p:sp>
      <p:pic>
        <p:nvPicPr>
          <p:cNvPr id="2097164" name=""/>
          <p:cNvPicPr>
            <a:picLocks/>
          </p:cNvPicPr>
          <p:nvPr/>
        </p:nvPicPr>
        <p:blipFill>
          <a:blip xmlns:r="http://schemas.openxmlformats.org/officeDocument/2006/relationships" r:embed="rId2"/>
          <a:stretch>
            <a:fillRect/>
          </a:stretch>
        </p:blipFill>
        <p:spPr>
          <a:xfrm rot="0">
            <a:off x="3970955" y="2193320"/>
            <a:ext cx="5949187" cy="296751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91" name=""/>
          <p:cNvSpPr txBox="1"/>
          <p:nvPr/>
        </p:nvSpPr>
        <p:spPr>
          <a:xfrm>
            <a:off x="3119328" y="2185034"/>
            <a:ext cx="6234222" cy="4282440"/>
          </a:xfrm>
          <a:prstGeom prst="rect"/>
        </p:spPr>
        <p:txBody>
          <a:bodyPr rtlCol="0" wrap="square">
            <a:spAutoFit/>
          </a:bodyPr>
          <a:p>
            <a:r>
              <a:rPr sz="2800" lang="en-US">
                <a:solidFill>
                  <a:srgbClr val="000000"/>
                </a:solidFill>
              </a:rPr>
              <a:t>• Filtering-remove missing
• Charts-visualization repots
• Pivot tabe-summary
• Conditional formatting-identify missing
• Formula performance level</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IN"/>
              <a:t>Dataset Description</a:t>
            </a:r>
          </a:p>
        </p:txBody>
      </p:sp>
      <p:sp>
        <p:nvSpPr>
          <p:cNvPr id="1048693" name=""/>
          <p:cNvSpPr txBox="1"/>
          <p:nvPr/>
        </p:nvSpPr>
        <p:spPr>
          <a:xfrm>
            <a:off x="1001776" y="1109345"/>
            <a:ext cx="11837379" cy="5539741"/>
          </a:xfrm>
          <a:prstGeom prst="rect"/>
        </p:spPr>
        <p:txBody>
          <a:bodyPr rtlCol="0" wrap="square">
            <a:spAutoFit/>
          </a:bodyPr>
          <a:p>
            <a:r>
              <a:rPr sz="2800" lang="en-US">
                <a:solidFill>
                  <a:srgbClr val="000000"/>
                </a:solidFill>
              </a:rPr>
              <a:t>Employee data set the employee datas are taken from the Kaggle to analysis employe performance
9 features
Employee ID: Unique identifier for each employee in the organization.
First Name: The first name of the employee.
Title: The job title or position of the employee within the organization
Business Unit: The specific business unit or department to which the employee belongs.
Employee Status: The current employment status of the employee (e.g., Active, On Leave, Terminated).
Employee Type: The type of employment the employee has (e.g.. Full-time, Part-time, Contract).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2024-09-03T18:23:22Z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35f6f5017d24497ea9fcbe0caac0a533</vt:lpwstr>
  </property>
</Properties>
</file>