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3"/>
    <p:sldId id="287" r:id="rId4"/>
    <p:sldId id="360" r:id="rId5"/>
    <p:sldId id="361" r:id="rId6"/>
    <p:sldId id="362" r:id="rId7"/>
    <p:sldId id="386" r:id="rId8"/>
    <p:sldId id="387" r:id="rId9"/>
    <p:sldId id="304" r:id="rId10"/>
    <p:sldId id="319" r:id="rId12"/>
    <p:sldId id="320" r:id="rId13"/>
    <p:sldId id="321" r:id="rId14"/>
    <p:sldId id="322" r:id="rId15"/>
    <p:sldId id="323" r:id="rId16"/>
    <p:sldId id="325" r:id="rId17"/>
    <p:sldId id="340" r:id="rId18"/>
    <p:sldId id="341" r:id="rId19"/>
    <p:sldId id="342" r:id="rId20"/>
    <p:sldId id="289" r:id="rId21"/>
    <p:sldId id="288" r:id="rId22"/>
    <p:sldId id="290" r:id="rId23"/>
    <p:sldId id="291" r:id="rId24"/>
    <p:sldId id="292" r:id="rId25"/>
    <p:sldId id="293" r:id="rId26"/>
    <p:sldId id="294" r:id="rId27"/>
    <p:sldId id="296" r:id="rId28"/>
    <p:sldId id="297" r:id="rId29"/>
    <p:sldId id="299" r:id="rId30"/>
    <p:sldId id="300" r:id="rId31"/>
    <p:sldId id="358" r:id="rId32"/>
    <p:sldId id="26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4"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US" dirty="0"/>
          </a:p>
        </p:txBody>
      </p:sp>
      <p:sp>
        <p:nvSpPr>
          <p:cNvPr id="1048595" name="Subtitle 2"/>
          <p:cNvSpPr>
            <a:spLocks noGrp="1"/>
          </p:cNvSpPr>
          <p:nvPr>
            <p:ph type="subTitle" idx="1"/>
          </p:nvPr>
        </p:nvSpPr>
        <p:spPr>
          <a:xfrm>
            <a:off x="1524000" y="3602038"/>
            <a:ext cx="9144000" cy="1655762"/>
          </a:xfrm>
        </p:spPr>
        <p:txBody>
          <a:bodyPr/>
          <a:lstStyle>
            <a:lvl1pPr marL="0" indent="0" algn="ctr">
              <a:buNone/>
              <a:defRPr sz="2430"/>
            </a:lvl1pPr>
            <a:lvl2pPr marL="457200" indent="0" algn="ctr">
              <a:buNone/>
              <a:defRPr sz="2000"/>
            </a:lvl2pPr>
            <a:lvl3pPr marL="914400" indent="0" algn="ctr">
              <a:buNone/>
              <a:defRPr sz="1785"/>
            </a:lvl3pPr>
            <a:lvl4pPr marL="1370965" indent="0" algn="ctr">
              <a:buNone/>
              <a:defRPr sz="1570"/>
            </a:lvl4pPr>
            <a:lvl5pPr marL="1828165" indent="0" algn="ctr">
              <a:buNone/>
              <a:defRPr sz="1570"/>
            </a:lvl5pPr>
            <a:lvl6pPr marL="2285365" indent="0" algn="ctr">
              <a:buNone/>
              <a:defRPr sz="1570"/>
            </a:lvl6pPr>
            <a:lvl7pPr marL="2742565" indent="0" algn="ctr">
              <a:buNone/>
              <a:defRPr sz="1570"/>
            </a:lvl7pPr>
            <a:lvl8pPr marL="3199130" indent="0" algn="ctr">
              <a:buNone/>
              <a:defRPr sz="1570"/>
            </a:lvl8pPr>
            <a:lvl9pPr marL="3656330" indent="0" algn="ctr">
              <a:buNone/>
              <a:defRPr sz="1570"/>
            </a:lvl9pPr>
          </a:lstStyle>
          <a:p>
            <a:r>
              <a:rPr lang="en-US"/>
              <a:t>Click to edit Master subtitle style</a:t>
            </a:r>
            <a:endParaRPr lang="en-US"/>
          </a:p>
        </p:txBody>
      </p:sp>
      <p:sp>
        <p:nvSpPr>
          <p:cNvPr id="1048596" name="Date Placeholder 3"/>
          <p:cNvSpPr>
            <a:spLocks noGrp="1"/>
          </p:cNvSpPr>
          <p:nvPr>
            <p:ph type="dt" sz="half" idx="10"/>
          </p:nvPr>
        </p:nvSpPr>
        <p:spPr>
          <a:xfrm>
            <a:off x="838201" y="6526927"/>
            <a:ext cx="2743200" cy="257617"/>
          </a:xfrm>
          <a:prstGeom prst="rect">
            <a:avLst/>
          </a:prstGeom>
        </p:spPr>
        <p:txBody>
          <a:bodyPr lIns="91406" tIns="45703" rIns="91406" bIns="45703"/>
          <a:lstStyle/>
          <a:p>
            <a:endParaRPr lang="en-US" dirty="0"/>
          </a:p>
        </p:txBody>
      </p:sp>
      <p:sp>
        <p:nvSpPr>
          <p:cNvPr id="1048597" name="Footer Placeholder 4"/>
          <p:cNvSpPr>
            <a:spLocks noGrp="1"/>
          </p:cNvSpPr>
          <p:nvPr>
            <p:ph type="ftr" sz="quarter" idx="11"/>
          </p:nvPr>
        </p:nvSpPr>
        <p:spPr>
          <a:xfrm>
            <a:off x="4038603" y="6526927"/>
            <a:ext cx="4114800" cy="257617"/>
          </a:xfrm>
          <a:prstGeom prst="rect">
            <a:avLst/>
          </a:prstGeom>
        </p:spPr>
        <p:txBody>
          <a:bodyPr lIns="91406" tIns="45703" rIns="91406" bIns="45703"/>
          <a:lstStyle/>
          <a:p>
            <a:r>
              <a:rPr lang="en-US"/>
              <a:t>CLOUD COMPUTING</a:t>
            </a:r>
            <a:endParaRPr lang="en-US" dirty="0"/>
          </a:p>
        </p:txBody>
      </p:sp>
      <p:sp>
        <p:nvSpPr>
          <p:cNvPr id="1048598" name="Slide Number Placeholder 5"/>
          <p:cNvSpPr>
            <a:spLocks noGrp="1"/>
          </p:cNvSpPr>
          <p:nvPr>
            <p:ph type="sldNum" sz="quarter" idx="12"/>
          </p:nvPr>
        </p:nvSpPr>
        <p:spPr>
          <a:xfrm>
            <a:off x="4426857" y="6422571"/>
            <a:ext cx="2996950" cy="435429"/>
          </a:xfrm>
          <a:prstGeom prst="rect">
            <a:avLst/>
          </a:prstGeom>
        </p:spPr>
        <p:txBody>
          <a:bodyPr/>
          <a:lstStyle/>
          <a:p>
            <a:fld id="{4CB832D3-12C1-4308-A414-DA2EE2CCB6B7}"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0" name="Title 1"/>
          <p:cNvSpPr>
            <a:spLocks noGrp="1"/>
          </p:cNvSpPr>
          <p:nvPr>
            <p:ph type="title"/>
          </p:nvPr>
        </p:nvSpPr>
        <p:spPr>
          <a:xfrm>
            <a:off x="210419" y="163286"/>
            <a:ext cx="9659295" cy="762000"/>
          </a:xfrm>
        </p:spPr>
        <p:txBody>
          <a:bodyPr/>
          <a:lstStyle/>
          <a:p>
            <a:r>
              <a:rPr lang="en-US" dirty="0"/>
              <a:t>Click to edit Master title style</a:t>
            </a:r>
            <a:endParaRPr lang="en-US" dirty="0"/>
          </a:p>
        </p:txBody>
      </p:sp>
      <p:sp>
        <p:nvSpPr>
          <p:cNvPr id="1048581" name="Content Placeholder 2"/>
          <p:cNvSpPr>
            <a:spLocks noGrp="1"/>
          </p:cNvSpPr>
          <p:nvPr>
            <p:ph idx="1"/>
          </p:nvPr>
        </p:nvSpPr>
        <p:spPr>
          <a:xfrm>
            <a:off x="362857" y="1088571"/>
            <a:ext cx="111760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82" name="Footer Placeholder 5"/>
          <p:cNvSpPr>
            <a:spLocks noGrp="1"/>
          </p:cNvSpPr>
          <p:nvPr>
            <p:ph type="ftr" sz="quarter" idx="11"/>
          </p:nvPr>
        </p:nvSpPr>
        <p:spPr>
          <a:xfrm>
            <a:off x="3846286" y="6492875"/>
            <a:ext cx="3861405" cy="365125"/>
          </a:xfrm>
        </p:spPr>
        <p:txBody>
          <a:bodyPr/>
          <a:lstStyle/>
          <a:p>
            <a:r>
              <a:rPr lang="en-US"/>
              <a:t>CLOUD COMPUTING</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a:t>Click to edit Master title style</a:t>
            </a:r>
            <a:endParaRPr lang="en-US"/>
          </a:p>
        </p:txBody>
      </p:sp>
      <p:sp>
        <p:nvSpPr>
          <p:cNvPr id="1048600" name="Content Placeholder 2"/>
          <p:cNvSpPr>
            <a:spLocks noGrp="1"/>
          </p:cNvSpPr>
          <p:nvPr>
            <p:ph sz="half" idx="1"/>
          </p:nvPr>
        </p:nvSpPr>
        <p:spPr>
          <a:xfrm>
            <a:off x="838201"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1" name="Content Placeholder 3"/>
          <p:cNvSpPr>
            <a:spLocks noGrp="1"/>
          </p:cNvSpPr>
          <p:nvPr>
            <p:ph sz="half" idx="2"/>
          </p:nvPr>
        </p:nvSpPr>
        <p:spPr>
          <a:xfrm>
            <a:off x="6172201"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2" name="Date Placeholder 4"/>
          <p:cNvSpPr>
            <a:spLocks noGrp="1"/>
          </p:cNvSpPr>
          <p:nvPr>
            <p:ph type="dt" sz="half" idx="10"/>
          </p:nvPr>
        </p:nvSpPr>
        <p:spPr>
          <a:xfrm>
            <a:off x="838201" y="6526927"/>
            <a:ext cx="2743200" cy="257617"/>
          </a:xfrm>
          <a:prstGeom prst="rect">
            <a:avLst/>
          </a:prstGeom>
        </p:spPr>
        <p:txBody>
          <a:bodyPr lIns="91406" tIns="45703" rIns="91406" bIns="45703"/>
          <a:lstStyle/>
          <a:p>
            <a:endParaRPr lang="en-US" dirty="0"/>
          </a:p>
        </p:txBody>
      </p:sp>
      <p:sp>
        <p:nvSpPr>
          <p:cNvPr id="1048603" name="Footer Placeholder 5"/>
          <p:cNvSpPr>
            <a:spLocks noGrp="1"/>
          </p:cNvSpPr>
          <p:nvPr>
            <p:ph type="ftr" sz="quarter" idx="11"/>
          </p:nvPr>
        </p:nvSpPr>
        <p:spPr>
          <a:xfrm>
            <a:off x="4038603" y="6526927"/>
            <a:ext cx="4114800" cy="257617"/>
          </a:xfrm>
          <a:prstGeom prst="rect">
            <a:avLst/>
          </a:prstGeom>
        </p:spPr>
        <p:txBody>
          <a:bodyPr lIns="91406" tIns="45703" rIns="91406" bIns="45703"/>
          <a:lstStyle/>
          <a:p>
            <a:r>
              <a:rPr lang="en-US"/>
              <a:t>CLOUD COMPUTING</a:t>
            </a:r>
            <a:endParaRPr lang="en-US" dirty="0"/>
          </a:p>
        </p:txBody>
      </p:sp>
      <p:sp>
        <p:nvSpPr>
          <p:cNvPr id="1048604" name="Slide Number Placeholder 6"/>
          <p:cNvSpPr>
            <a:spLocks noGrp="1"/>
          </p:cNvSpPr>
          <p:nvPr>
            <p:ph type="sldNum" sz="quarter" idx="12"/>
          </p:nvPr>
        </p:nvSpPr>
        <p:spPr>
          <a:xfrm>
            <a:off x="4426857" y="6422571"/>
            <a:ext cx="2996950" cy="435429"/>
          </a:xfrm>
          <a:prstGeom prst="rect">
            <a:avLst/>
          </a:prstGeom>
        </p:spPr>
        <p:txBody>
          <a:bodyPr/>
          <a:lstStyle/>
          <a:p>
            <a:fld id="{4CB832D3-12C1-4308-A414-DA2EE2CCB6B7}"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a:t>Click to edit Master title style</a:t>
            </a:r>
            <a:endParaRPr lang="en-US"/>
          </a:p>
        </p:txBody>
      </p:sp>
      <p:sp>
        <p:nvSpPr>
          <p:cNvPr id="1048591" name="Slide Number Placeholder 4"/>
          <p:cNvSpPr>
            <a:spLocks noGrp="1"/>
          </p:cNvSpPr>
          <p:nvPr>
            <p:ph type="sldNum" sz="quarter" idx="12"/>
          </p:nvPr>
        </p:nvSpPr>
        <p:spPr>
          <a:xfrm>
            <a:off x="4426857" y="6422571"/>
            <a:ext cx="2996950" cy="435429"/>
          </a:xfrm>
          <a:prstGeom prst="rect">
            <a:avLst/>
          </a:prstGeom>
        </p:spPr>
        <p:txBody>
          <a:bodyPr/>
          <a:lstStyle/>
          <a:p>
            <a:fld id="{4CB832D3-12C1-4308-A414-DA2EE2CCB6B7}"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48605"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6" name="Title 6"/>
          <p:cNvSpPr>
            <a:spLocks noGrp="1"/>
          </p:cNvSpPr>
          <p:nvPr>
            <p:ph type="title"/>
          </p:nvPr>
        </p:nvSpPr>
        <p:spPr/>
        <p:txBody>
          <a:bodyPr/>
          <a:lstStyle/>
          <a:p>
            <a:r>
              <a:rPr lang="en-US"/>
              <a:t>Click to edit Master title style</a:t>
            </a:r>
            <a:endParaRPr lang="en-US"/>
          </a:p>
        </p:txBody>
      </p:sp>
      <p:sp>
        <p:nvSpPr>
          <p:cNvPr id="1048607" name="Date Placeholder 10"/>
          <p:cNvSpPr>
            <a:spLocks noGrp="1"/>
          </p:cNvSpPr>
          <p:nvPr>
            <p:ph type="dt" sz="half" idx="10"/>
          </p:nvPr>
        </p:nvSpPr>
        <p:spPr>
          <a:xfrm>
            <a:off x="838201" y="6526934"/>
            <a:ext cx="2743200" cy="257617"/>
          </a:xfrm>
          <a:prstGeom prst="rect">
            <a:avLst/>
          </a:prstGeom>
        </p:spPr>
        <p:txBody>
          <a:bodyPr/>
          <a:lstStyle/>
          <a:p>
            <a:endParaRPr lang="en-US" dirty="0"/>
          </a:p>
        </p:txBody>
      </p:sp>
      <p:sp>
        <p:nvSpPr>
          <p:cNvPr id="1048608" name="Footer Placeholder 11"/>
          <p:cNvSpPr>
            <a:spLocks noGrp="1"/>
          </p:cNvSpPr>
          <p:nvPr>
            <p:ph type="ftr" sz="quarter" idx="11"/>
          </p:nvPr>
        </p:nvSpPr>
        <p:spPr>
          <a:xfrm>
            <a:off x="4038607" y="6526934"/>
            <a:ext cx="4114800" cy="257617"/>
          </a:xfrm>
          <a:prstGeom prst="rect">
            <a:avLst/>
          </a:prstGeom>
        </p:spPr>
        <p:txBody>
          <a:bodyPr/>
          <a:lstStyle/>
          <a:p>
            <a:r>
              <a:rPr lang="en-US"/>
              <a:t>CLOUD COMPUTING</a:t>
            </a:r>
            <a:endParaRPr lang="en-US" dirty="0"/>
          </a:p>
        </p:txBody>
      </p:sp>
      <p:sp>
        <p:nvSpPr>
          <p:cNvPr id="1048609" name="Slide Number Placeholder 12"/>
          <p:cNvSpPr>
            <a:spLocks noGrp="1"/>
          </p:cNvSpPr>
          <p:nvPr>
            <p:ph type="sldNum" sz="quarter" idx="12"/>
          </p:nvPr>
        </p:nvSpPr>
        <p:spPr>
          <a:xfrm>
            <a:off x="4426857" y="6422571"/>
            <a:ext cx="2996950" cy="435429"/>
          </a:xfrm>
          <a:prstGeom prst="rect">
            <a:avLst/>
          </a:prstGeom>
        </p:spPr>
        <p:txBody>
          <a:bodyPr/>
          <a:lstStyle/>
          <a:p>
            <a:fld id="{4CB832D3-12C1-4308-A414-DA2EE2CCB6B7}"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image" Target="../media/image1.GIF"/><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15"/>
          <p:cNvSpPr/>
          <p:nvPr userDrawn="1"/>
        </p:nvSpPr>
        <p:spPr>
          <a:xfrm>
            <a:off x="-21021" y="6337734"/>
            <a:ext cx="12213021" cy="520266"/>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7" tIns="45705" rIns="91407" bIns="45705" rtlCol="0" anchor="ctr"/>
          <a:lstStyle/>
          <a:p>
            <a:pPr algn="ctr"/>
            <a:endParaRPr lang="en-US" sz="1285" dirty="0"/>
          </a:p>
        </p:txBody>
      </p:sp>
      <p:sp>
        <p:nvSpPr>
          <p:cNvPr id="1048577" name="Title Placeholder 1"/>
          <p:cNvSpPr>
            <a:spLocks noGrp="1"/>
          </p:cNvSpPr>
          <p:nvPr>
            <p:ph type="title"/>
          </p:nvPr>
        </p:nvSpPr>
        <p:spPr>
          <a:xfrm>
            <a:off x="210419" y="163286"/>
            <a:ext cx="9659295" cy="880347"/>
          </a:xfrm>
          <a:prstGeom prst="rect">
            <a:avLst/>
          </a:prstGeom>
        </p:spPr>
        <p:txBody>
          <a:bodyPr vert="horz" lIns="127970" tIns="63987" rIns="127970" bIns="63987" rtlCol="0" anchor="ctr">
            <a:normAutofit/>
          </a:bodyPr>
          <a:lstStyle/>
          <a:p>
            <a:r>
              <a:rPr lang="en-US" dirty="0"/>
              <a:t>Click to edit Master title style</a:t>
            </a:r>
            <a:endParaRPr lang="en-US" dirty="0"/>
          </a:p>
        </p:txBody>
      </p:sp>
      <p:sp>
        <p:nvSpPr>
          <p:cNvPr id="1048578" name="Text Placeholder 2"/>
          <p:cNvSpPr>
            <a:spLocks noGrp="1"/>
          </p:cNvSpPr>
          <p:nvPr>
            <p:ph type="body" idx="1"/>
          </p:nvPr>
        </p:nvSpPr>
        <p:spPr>
          <a:xfrm>
            <a:off x="587829" y="1306286"/>
            <a:ext cx="10515600" cy="4572000"/>
          </a:xfrm>
          <a:prstGeom prst="rect">
            <a:avLst/>
          </a:prstGeom>
        </p:spPr>
        <p:txBody>
          <a:bodyPr vert="horz" lIns="127970" tIns="63987" rIns="127970" bIns="63987"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3145728" name="Straight Connector 8"/>
          <p:cNvCxnSpPr/>
          <p:nvPr/>
        </p:nvCxnSpPr>
        <p:spPr>
          <a:xfrm>
            <a:off x="-21021" y="6463862"/>
            <a:ext cx="12213021"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2097152" name="Picture 2" descr="NIA Educational Institutions"/>
          <p:cNvPicPr>
            <a:picLocks noChangeAspect="1" noChangeArrowheads="1"/>
          </p:cNvPicPr>
          <p:nvPr/>
        </p:nvPicPr>
        <p:blipFill>
          <a:blip r:embed="rId6"/>
          <a:srcRect/>
          <a:stretch>
            <a:fillRect/>
          </a:stretch>
        </p:blipFill>
        <p:spPr bwMode="auto">
          <a:xfrm>
            <a:off x="10726019" y="6313715"/>
            <a:ext cx="1465981" cy="544285"/>
          </a:xfrm>
          <a:prstGeom prst="rect">
            <a:avLst/>
          </a:prstGeom>
          <a:noFill/>
        </p:spPr>
      </p:pic>
      <p:sp>
        <p:nvSpPr>
          <p:cNvPr id="1048579" name="Footer Placeholder 9"/>
          <p:cNvSpPr>
            <a:spLocks noGrp="1"/>
          </p:cNvSpPr>
          <p:nvPr>
            <p:ph type="ftr" sz="quarter" idx="3"/>
          </p:nvPr>
        </p:nvSpPr>
        <p:spPr>
          <a:xfrm>
            <a:off x="4136572" y="6492875"/>
            <a:ext cx="3861405" cy="365125"/>
          </a:xfrm>
          <a:prstGeom prst="rect">
            <a:avLst/>
          </a:prstGeom>
        </p:spPr>
        <p:txBody>
          <a:bodyPr vert="horz" lIns="91440" tIns="45720" rIns="91440" bIns="45720" rtlCol="0" anchor="ctr"/>
          <a:lstStyle>
            <a:lvl1pPr algn="ctr">
              <a:defRPr sz="1145">
                <a:solidFill>
                  <a:schemeClr val="bg1"/>
                </a:solidFill>
              </a:defRPr>
            </a:lvl1pPr>
          </a:lstStyle>
          <a:p>
            <a:r>
              <a:rPr lang="en-US"/>
              <a:t>CLOUD COMPUTING</a:t>
            </a:r>
            <a:endParaRPr lang="en-US" dirty="0"/>
          </a:p>
        </p:txBody>
      </p:sp>
      <p:pic>
        <p:nvPicPr>
          <p:cNvPr id="2097153" name="Picture 2"/>
          <p:cNvPicPr>
            <a:picLocks noChangeAspect="1" noChangeArrowheads="1"/>
          </p:cNvPicPr>
          <p:nvPr userDrawn="1"/>
        </p:nvPicPr>
        <p:blipFill>
          <a:blip r:embed="rId7" cstate="print"/>
          <a:srcRect/>
          <a:stretch>
            <a:fillRect/>
          </a:stretch>
        </p:blipFill>
        <p:spPr bwMode="auto">
          <a:xfrm>
            <a:off x="10740571" y="0"/>
            <a:ext cx="1451429" cy="544286"/>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dt="0"/>
  <p:txStyles>
    <p:titleStyle>
      <a:lvl1pPr algn="l" defTabSz="914400" rtl="0" eaLnBrk="1" latinLnBrk="0" hangingPunct="1">
        <a:lnSpc>
          <a:spcPct val="90000"/>
        </a:lnSpc>
        <a:spcBef>
          <a:spcPct val="0"/>
        </a:spcBef>
        <a:buNone/>
        <a:defRPr sz="3000" b="1" kern="1200">
          <a:solidFill>
            <a:srgbClr val="FF3300"/>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785"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30" kern="1200">
          <a:solidFill>
            <a:schemeClr val="tx1"/>
          </a:solidFill>
          <a:latin typeface="+mn-lt"/>
          <a:ea typeface="+mn-ea"/>
          <a:cs typeface="+mn-cs"/>
        </a:defRPr>
      </a:lvl2pPr>
      <a:lvl3pPr marL="1142365"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0" hangingPunct="1">
        <a:lnSpc>
          <a:spcPct val="120000"/>
        </a:lnSpc>
        <a:spcBef>
          <a:spcPts val="500"/>
        </a:spcBef>
        <a:buFont typeface="Arial" panose="020B0604020202020204" pitchFamily="34" charset="0"/>
        <a:buChar char="•"/>
        <a:defRPr sz="1785" kern="1200">
          <a:solidFill>
            <a:schemeClr val="tx1"/>
          </a:solidFill>
          <a:latin typeface="+mn-lt"/>
          <a:ea typeface="+mn-ea"/>
          <a:cs typeface="+mn-cs"/>
        </a:defRPr>
      </a:lvl4pPr>
      <a:lvl5pPr marL="2056765" indent="-228600" algn="l" defTabSz="914400" rtl="0" eaLnBrk="1" latinLnBrk="0" hangingPunct="1">
        <a:lnSpc>
          <a:spcPct val="120000"/>
        </a:lnSpc>
        <a:spcBef>
          <a:spcPts val="500"/>
        </a:spcBef>
        <a:buFont typeface="Arial" panose="020B0604020202020204" pitchFamily="34" charset="0"/>
        <a:buChar char="•"/>
        <a:defRPr sz="1785"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785" kern="1200">
          <a:solidFill>
            <a:schemeClr val="tx1"/>
          </a:solidFill>
          <a:latin typeface="+mn-lt"/>
          <a:ea typeface="+mn-ea"/>
          <a:cs typeface="+mn-cs"/>
        </a:defRPr>
      </a:lvl6pPr>
      <a:lvl7pPr marL="2970530" indent="-228600" algn="l" defTabSz="914400" rtl="0" eaLnBrk="1" latinLnBrk="0" hangingPunct="1">
        <a:lnSpc>
          <a:spcPct val="90000"/>
        </a:lnSpc>
        <a:spcBef>
          <a:spcPts val="500"/>
        </a:spcBef>
        <a:buFont typeface="Arial" panose="020B0604020202020204" pitchFamily="34" charset="0"/>
        <a:buChar char="•"/>
        <a:defRPr sz="1785" kern="1200">
          <a:solidFill>
            <a:schemeClr val="tx1"/>
          </a:solidFill>
          <a:latin typeface="+mn-lt"/>
          <a:ea typeface="+mn-ea"/>
          <a:cs typeface="+mn-cs"/>
        </a:defRPr>
      </a:lvl7pPr>
      <a:lvl8pPr marL="3427730" indent="-228600" algn="l" defTabSz="914400" rtl="0" eaLnBrk="1" latinLnBrk="0" hangingPunct="1">
        <a:lnSpc>
          <a:spcPct val="90000"/>
        </a:lnSpc>
        <a:spcBef>
          <a:spcPts val="500"/>
        </a:spcBef>
        <a:buFont typeface="Arial" panose="020B0604020202020204" pitchFamily="34" charset="0"/>
        <a:buChar char="•"/>
        <a:defRPr sz="1785" kern="1200">
          <a:solidFill>
            <a:schemeClr val="tx1"/>
          </a:solidFill>
          <a:latin typeface="+mn-lt"/>
          <a:ea typeface="+mn-ea"/>
          <a:cs typeface="+mn-cs"/>
        </a:defRPr>
      </a:lvl8pPr>
      <a:lvl9pPr marL="3884930" indent="-228600" algn="l" defTabSz="914400" rtl="0" eaLnBrk="1" latinLnBrk="0" hangingPunct="1">
        <a:lnSpc>
          <a:spcPct val="90000"/>
        </a:lnSpc>
        <a:spcBef>
          <a:spcPts val="500"/>
        </a:spcBef>
        <a:buFont typeface="Arial" panose="020B0604020202020204" pitchFamily="34" charset="0"/>
        <a:buChar char="•"/>
        <a:defRPr sz="1785" kern="1200">
          <a:solidFill>
            <a:schemeClr val="tx1"/>
          </a:solidFill>
          <a:latin typeface="+mn-lt"/>
          <a:ea typeface="+mn-ea"/>
          <a:cs typeface="+mn-cs"/>
        </a:defRPr>
      </a:lvl9pPr>
    </p:bodyStyle>
    <p:otherStyle>
      <a:defPPr>
        <a:defRPr lang="en-US"/>
      </a:defPPr>
      <a:lvl1pPr marL="0" algn="l" defTabSz="914400" rtl="0" eaLnBrk="1" latinLnBrk="0" hangingPunct="1">
        <a:defRPr sz="1785" kern="1200">
          <a:solidFill>
            <a:schemeClr val="tx1"/>
          </a:solidFill>
          <a:latin typeface="+mn-lt"/>
          <a:ea typeface="+mn-ea"/>
          <a:cs typeface="+mn-cs"/>
        </a:defRPr>
      </a:lvl1pPr>
      <a:lvl2pPr marL="457200" algn="l" defTabSz="914400" rtl="0" eaLnBrk="1" latinLnBrk="0" hangingPunct="1">
        <a:defRPr sz="1785" kern="1200">
          <a:solidFill>
            <a:schemeClr val="tx1"/>
          </a:solidFill>
          <a:latin typeface="+mn-lt"/>
          <a:ea typeface="+mn-ea"/>
          <a:cs typeface="+mn-cs"/>
        </a:defRPr>
      </a:lvl2pPr>
      <a:lvl3pPr marL="914400" algn="l" defTabSz="914400" rtl="0" eaLnBrk="1" latinLnBrk="0" hangingPunct="1">
        <a:defRPr sz="1785" kern="1200">
          <a:solidFill>
            <a:schemeClr val="tx1"/>
          </a:solidFill>
          <a:latin typeface="+mn-lt"/>
          <a:ea typeface="+mn-ea"/>
          <a:cs typeface="+mn-cs"/>
        </a:defRPr>
      </a:lvl3pPr>
      <a:lvl4pPr marL="1370965" algn="l" defTabSz="914400" rtl="0" eaLnBrk="1" latinLnBrk="0" hangingPunct="1">
        <a:defRPr sz="1785" kern="1200">
          <a:solidFill>
            <a:schemeClr val="tx1"/>
          </a:solidFill>
          <a:latin typeface="+mn-lt"/>
          <a:ea typeface="+mn-ea"/>
          <a:cs typeface="+mn-cs"/>
        </a:defRPr>
      </a:lvl4pPr>
      <a:lvl5pPr marL="1828165" algn="l" defTabSz="914400" rtl="0" eaLnBrk="1" latinLnBrk="0" hangingPunct="1">
        <a:defRPr sz="1785" kern="1200">
          <a:solidFill>
            <a:schemeClr val="tx1"/>
          </a:solidFill>
          <a:latin typeface="+mn-lt"/>
          <a:ea typeface="+mn-ea"/>
          <a:cs typeface="+mn-cs"/>
        </a:defRPr>
      </a:lvl5pPr>
      <a:lvl6pPr marL="2285365" algn="l" defTabSz="914400" rtl="0" eaLnBrk="1" latinLnBrk="0" hangingPunct="1">
        <a:defRPr sz="1785" kern="1200">
          <a:solidFill>
            <a:schemeClr val="tx1"/>
          </a:solidFill>
          <a:latin typeface="+mn-lt"/>
          <a:ea typeface="+mn-ea"/>
          <a:cs typeface="+mn-cs"/>
        </a:defRPr>
      </a:lvl6pPr>
      <a:lvl7pPr marL="2742565" algn="l" defTabSz="914400" rtl="0" eaLnBrk="1" latinLnBrk="0" hangingPunct="1">
        <a:defRPr sz="1785" kern="1200">
          <a:solidFill>
            <a:schemeClr val="tx1"/>
          </a:solidFill>
          <a:latin typeface="+mn-lt"/>
          <a:ea typeface="+mn-ea"/>
          <a:cs typeface="+mn-cs"/>
        </a:defRPr>
      </a:lvl7pPr>
      <a:lvl8pPr marL="3199130" algn="l" defTabSz="914400" rtl="0" eaLnBrk="1" latinLnBrk="0" hangingPunct="1">
        <a:defRPr sz="1785" kern="1200">
          <a:solidFill>
            <a:schemeClr val="tx1"/>
          </a:solidFill>
          <a:latin typeface="+mn-lt"/>
          <a:ea typeface="+mn-ea"/>
          <a:cs typeface="+mn-cs"/>
        </a:defRPr>
      </a:lvl8pPr>
      <a:lvl9pPr marL="3656330" algn="l" defTabSz="914400" rtl="0" eaLnBrk="1" latinLnBrk="0" hangingPunct="1">
        <a:defRPr sz="17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3"/>
          <p:cNvPicPr>
            <a:picLocks noChangeAspect="1" noChangeArrowheads="1"/>
          </p:cNvPicPr>
          <p:nvPr/>
        </p:nvPicPr>
        <p:blipFill>
          <a:blip r:embed="rId1"/>
          <a:srcRect/>
          <a:stretch>
            <a:fillRect/>
          </a:stretch>
        </p:blipFill>
        <p:spPr bwMode="auto">
          <a:xfrm>
            <a:off x="9233065" y="0"/>
            <a:ext cx="1434935" cy="544286"/>
          </a:xfrm>
          <a:prstGeom prst="rect">
            <a:avLst/>
          </a:prstGeom>
          <a:noFill/>
          <a:ln w="9525">
            <a:noFill/>
            <a:miter lim="800000"/>
            <a:headEnd/>
            <a:tailEnd/>
          </a:ln>
          <a:effectLst/>
        </p:spPr>
      </p:pic>
      <p:pic>
        <p:nvPicPr>
          <p:cNvPr id="2097155" name="Picture 2" descr="C:\Users\admin\Downloads\MCET Text logo_V17.0.png"/>
          <p:cNvPicPr>
            <a:picLocks noChangeAspect="1" noChangeArrowheads="1"/>
          </p:cNvPicPr>
          <p:nvPr/>
        </p:nvPicPr>
        <p:blipFill>
          <a:blip r:embed="rId2" cstate="print"/>
          <a:srcRect/>
          <a:stretch>
            <a:fillRect/>
          </a:stretch>
        </p:blipFill>
        <p:spPr bwMode="auto">
          <a:xfrm>
            <a:off x="1959429" y="-38637"/>
            <a:ext cx="8490857" cy="1850571"/>
          </a:xfrm>
          <a:prstGeom prst="rect">
            <a:avLst/>
          </a:prstGeom>
          <a:noFill/>
        </p:spPr>
      </p:pic>
      <p:sp>
        <p:nvSpPr>
          <p:cNvPr id="1048583" name="Title 1"/>
          <p:cNvSpPr>
            <a:spLocks noGrp="1"/>
          </p:cNvSpPr>
          <p:nvPr/>
        </p:nvSpPr>
        <p:spPr>
          <a:xfrm>
            <a:off x="1852672" y="2449286"/>
            <a:ext cx="8486657" cy="1959429"/>
          </a:xfrm>
          <a:prstGeom prst="rect">
            <a:avLst/>
          </a:prstGeom>
        </p:spPr>
        <p:txBody>
          <a:bodyPr vert="horz" lIns="91407" tIns="45705" rIns="91407" bIns="45705" rtlCol="0" anchor="ctr">
            <a:normAutofit/>
          </a:bodyPr>
          <a:lstStyle>
            <a:lvl1pPr algn="l" defTabSz="1279525" rtl="0" eaLnBrk="1" latinLnBrk="0" hangingPunct="1">
              <a:lnSpc>
                <a:spcPct val="90000"/>
              </a:lnSpc>
              <a:spcBef>
                <a:spcPct val="0"/>
              </a:spcBef>
              <a:buNone/>
              <a:defRPr sz="4200" b="1" kern="1200">
                <a:solidFill>
                  <a:srgbClr val="FF3300"/>
                </a:solidFill>
                <a:latin typeface="+mj-lt"/>
                <a:ea typeface="+mj-ea"/>
                <a:cs typeface="+mj-cs"/>
              </a:defRPr>
            </a:lvl1pPr>
          </a:lstStyle>
          <a:p>
            <a:pPr algn="ctr" defTabSz="914400">
              <a:lnSpc>
                <a:spcPct val="150000"/>
              </a:lnSpc>
            </a:pPr>
            <a:endParaRPr lang="en-IN" sz="1715" dirty="0">
              <a:solidFill>
                <a:srgbClr val="0000CC"/>
              </a:solidFill>
              <a:latin typeface="Arial" panose="020B0604020202020204"/>
            </a:endParaRPr>
          </a:p>
        </p:txBody>
      </p:sp>
      <p:sp>
        <p:nvSpPr>
          <p:cNvPr id="1048584" name="Content Placeholder 2"/>
          <p:cNvSpPr>
            <a:spLocks noGrp="1"/>
          </p:cNvSpPr>
          <p:nvPr>
            <p:ph idx="1"/>
          </p:nvPr>
        </p:nvSpPr>
        <p:spPr>
          <a:xfrm>
            <a:off x="1665741" y="3240948"/>
            <a:ext cx="8382000" cy="2335534"/>
          </a:xfrm>
        </p:spPr>
        <p:txBody>
          <a:bodyPr>
            <a:normAutofit/>
          </a:bodyPr>
          <a:lstStyle/>
          <a:p>
            <a:pPr marL="0" indent="0" algn="ctr">
              <a:buNone/>
            </a:pPr>
            <a:r>
              <a:rPr lang="en-US" dirty="0" smtClean="0"/>
              <a:t>NAME:PRAVEEN N</a:t>
            </a:r>
            <a:endParaRPr lang="en-US" dirty="0"/>
          </a:p>
          <a:p>
            <a:pPr marL="0" indent="0" algn="ctr">
              <a:buNone/>
            </a:pPr>
            <a:r>
              <a:rPr lang="en-US" altLang="en-US" dirty="0"/>
              <a:t>ROLL </a:t>
            </a:r>
            <a:r>
              <a:rPr lang="en-US" altLang="en-US" dirty="0" smtClean="0"/>
              <a:t>NO:727621MCA061</a:t>
            </a:r>
            <a:endParaRPr lang="zh-CN" altLang="en-US" dirty="0"/>
          </a:p>
          <a:p>
            <a:pPr marL="0" indent="0" algn="ctr">
              <a:buNone/>
            </a:pPr>
            <a:r>
              <a:rPr lang="en-US" altLang="en-US" dirty="0"/>
              <a:t>GUIDE NAME:MRS.G.DEEPA M.E.,</a:t>
            </a:r>
            <a:endParaRPr lang="zh-CN" altLang="en-US" dirty="0"/>
          </a:p>
          <a:p>
            <a:pPr marL="0" indent="0" algn="ctr">
              <a:buNone/>
            </a:pPr>
            <a:endParaRPr lang="zh-CN" altLang="en-US" dirty="0"/>
          </a:p>
        </p:txBody>
      </p:sp>
      <p:sp>
        <p:nvSpPr>
          <p:cNvPr id="1048586" name="TextBox 1048585"/>
          <p:cNvSpPr txBox="1"/>
          <p:nvPr/>
        </p:nvSpPr>
        <p:spPr>
          <a:xfrm>
            <a:off x="2082163" y="2380529"/>
            <a:ext cx="7150902" cy="444096"/>
          </a:xfrm>
          <a:prstGeom prst="rect">
            <a:avLst/>
          </a:prstGeom>
        </p:spPr>
        <p:txBody>
          <a:bodyPr wrap="square" rtlCol="0">
            <a:spAutoFit/>
          </a:bodyPr>
          <a:lstStyle/>
          <a:p>
            <a:pPr algn="ctr" defTabSz="914400"/>
            <a:r>
              <a:rPr lang="en-US" sz="2285" b="1" dirty="0">
                <a:solidFill>
                  <a:srgbClr val="F46D43"/>
                </a:solidFill>
                <a:latin typeface="Times New Roman" panose="02020603050405020304"/>
              </a:rPr>
              <a:t>PROJECT TITLE: GRAPHIC DESIGN PORTFOLIO</a:t>
            </a:r>
            <a:endParaRPr lang="en-IN" sz="2285" b="1" dirty="0">
              <a:solidFill>
                <a:srgbClr val="F46D43"/>
              </a:solidFill>
              <a:latin typeface="Times New Roman" panose="02020603050405020304"/>
            </a:endParaRPr>
          </a:p>
        </p:txBody>
      </p:sp>
      <p:sp>
        <p:nvSpPr>
          <p:cNvPr id="7" name="TextBox 6"/>
          <p:cNvSpPr txBox="1"/>
          <p:nvPr/>
        </p:nvSpPr>
        <p:spPr>
          <a:xfrm>
            <a:off x="2082163" y="1808731"/>
            <a:ext cx="7150902" cy="444096"/>
          </a:xfrm>
          <a:prstGeom prst="rect">
            <a:avLst/>
          </a:prstGeom>
        </p:spPr>
        <p:txBody>
          <a:bodyPr wrap="square" rtlCol="0">
            <a:spAutoFit/>
          </a:bodyPr>
          <a:lstStyle/>
          <a:p>
            <a:pPr algn="ctr" defTabSz="914400"/>
            <a:r>
              <a:rPr lang="en-US" sz="2285" b="1" dirty="0" smtClean="0">
                <a:solidFill>
                  <a:srgbClr val="F46D43"/>
                </a:solidFill>
                <a:latin typeface="Times New Roman" panose="02020603050405020304"/>
              </a:rPr>
              <a:t>MINI PROJECT - II</a:t>
            </a:r>
            <a:endParaRPr lang="en-IN" sz="2285" b="1" dirty="0">
              <a:solidFill>
                <a:srgbClr val="F46D43"/>
              </a:solidFill>
              <a:latin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FLOW DIAGRAM</a:t>
            </a:r>
            <a:endParaRPr lang="en-US" dirty="0"/>
          </a:p>
        </p:txBody>
      </p:sp>
      <p:sp>
        <p:nvSpPr>
          <p:cNvPr id="5" name="Rectangles 4"/>
          <p:cNvSpPr/>
          <p:nvPr/>
        </p:nvSpPr>
        <p:spPr>
          <a:xfrm>
            <a:off x="2259330" y="1044575"/>
            <a:ext cx="6969125" cy="518795"/>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en-US"/>
          </a:p>
        </p:txBody>
      </p:sp>
      <p:sp>
        <p:nvSpPr>
          <p:cNvPr id="6" name="Rectangles 5"/>
          <p:cNvSpPr/>
          <p:nvPr/>
        </p:nvSpPr>
        <p:spPr>
          <a:xfrm>
            <a:off x="7563485" y="2400300"/>
            <a:ext cx="3493135" cy="518795"/>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en-US"/>
          </a:p>
        </p:txBody>
      </p:sp>
      <p:sp>
        <p:nvSpPr>
          <p:cNvPr id="7" name="Rectangles 6"/>
          <p:cNvSpPr/>
          <p:nvPr/>
        </p:nvSpPr>
        <p:spPr>
          <a:xfrm>
            <a:off x="845820" y="2415540"/>
            <a:ext cx="3399155" cy="518795"/>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en-US"/>
          </a:p>
        </p:txBody>
      </p:sp>
      <p:sp>
        <p:nvSpPr>
          <p:cNvPr id="8" name="Rectangles 7"/>
          <p:cNvSpPr/>
          <p:nvPr/>
        </p:nvSpPr>
        <p:spPr>
          <a:xfrm>
            <a:off x="845820" y="3360420"/>
            <a:ext cx="3399155" cy="518795"/>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en-US"/>
          </a:p>
        </p:txBody>
      </p:sp>
      <p:sp>
        <p:nvSpPr>
          <p:cNvPr id="14" name="Text Box 13"/>
          <p:cNvSpPr txBox="1"/>
          <p:nvPr/>
        </p:nvSpPr>
        <p:spPr>
          <a:xfrm>
            <a:off x="3441700" y="1120140"/>
            <a:ext cx="4604385" cy="368300"/>
          </a:xfrm>
          <a:prstGeom prst="rect">
            <a:avLst/>
          </a:prstGeom>
          <a:noFill/>
        </p:spPr>
        <p:txBody>
          <a:bodyPr wrap="square" rtlCol="0">
            <a:spAutoFit/>
          </a:bodyPr>
          <a:p>
            <a:pPr algn="ctr"/>
            <a:r>
              <a:rPr lang="en-US"/>
              <a:t>GRAPHIC DESIGN PORTFOLIO</a:t>
            </a:r>
            <a:endParaRPr lang="en-US"/>
          </a:p>
        </p:txBody>
      </p:sp>
      <p:sp>
        <p:nvSpPr>
          <p:cNvPr id="15" name="Text Box 14"/>
          <p:cNvSpPr txBox="1"/>
          <p:nvPr/>
        </p:nvSpPr>
        <p:spPr>
          <a:xfrm>
            <a:off x="7007860" y="2475230"/>
            <a:ext cx="4604385" cy="368300"/>
          </a:xfrm>
          <a:prstGeom prst="rect">
            <a:avLst/>
          </a:prstGeom>
          <a:noFill/>
        </p:spPr>
        <p:txBody>
          <a:bodyPr wrap="square" rtlCol="0">
            <a:spAutoFit/>
          </a:bodyPr>
          <a:p>
            <a:pPr algn="ctr"/>
            <a:r>
              <a:rPr lang="en-US"/>
              <a:t>USER</a:t>
            </a:r>
            <a:endParaRPr lang="en-US"/>
          </a:p>
        </p:txBody>
      </p:sp>
      <p:sp>
        <p:nvSpPr>
          <p:cNvPr id="16" name="Text Box 15"/>
          <p:cNvSpPr txBox="1"/>
          <p:nvPr/>
        </p:nvSpPr>
        <p:spPr>
          <a:xfrm>
            <a:off x="243205" y="2491105"/>
            <a:ext cx="4604385" cy="368300"/>
          </a:xfrm>
          <a:prstGeom prst="rect">
            <a:avLst/>
          </a:prstGeom>
          <a:noFill/>
        </p:spPr>
        <p:txBody>
          <a:bodyPr wrap="square" rtlCol="0">
            <a:spAutoFit/>
          </a:bodyPr>
          <a:p>
            <a:pPr algn="ctr"/>
            <a:r>
              <a:rPr lang="en-US"/>
              <a:t>ADMIN</a:t>
            </a:r>
            <a:endParaRPr lang="en-US"/>
          </a:p>
        </p:txBody>
      </p:sp>
      <p:sp>
        <p:nvSpPr>
          <p:cNvPr id="17" name="Text Box 16"/>
          <p:cNvSpPr txBox="1"/>
          <p:nvPr/>
        </p:nvSpPr>
        <p:spPr>
          <a:xfrm>
            <a:off x="6896100" y="3510915"/>
            <a:ext cx="4604385" cy="368300"/>
          </a:xfrm>
          <a:prstGeom prst="rect">
            <a:avLst/>
          </a:prstGeom>
          <a:noFill/>
        </p:spPr>
        <p:txBody>
          <a:bodyPr wrap="square" rtlCol="0">
            <a:spAutoFit/>
          </a:bodyPr>
          <a:p>
            <a:pPr algn="ctr"/>
            <a:r>
              <a:rPr lang="en-US"/>
              <a:t>REGISTER</a:t>
            </a:r>
            <a:endParaRPr lang="en-US"/>
          </a:p>
        </p:txBody>
      </p:sp>
      <p:sp>
        <p:nvSpPr>
          <p:cNvPr id="18" name="Text Box 17"/>
          <p:cNvSpPr txBox="1"/>
          <p:nvPr/>
        </p:nvSpPr>
        <p:spPr>
          <a:xfrm>
            <a:off x="243205" y="3435985"/>
            <a:ext cx="4604385" cy="368300"/>
          </a:xfrm>
          <a:prstGeom prst="rect">
            <a:avLst/>
          </a:prstGeom>
          <a:noFill/>
        </p:spPr>
        <p:txBody>
          <a:bodyPr wrap="square" rtlCol="0">
            <a:spAutoFit/>
          </a:bodyPr>
          <a:p>
            <a:pPr algn="ctr"/>
            <a:r>
              <a:rPr lang="en-US"/>
              <a:t>LOGIN</a:t>
            </a:r>
            <a:endParaRPr lang="en-US"/>
          </a:p>
        </p:txBody>
      </p:sp>
      <p:sp>
        <p:nvSpPr>
          <p:cNvPr id="19" name="Rectangles 18"/>
          <p:cNvSpPr/>
          <p:nvPr/>
        </p:nvSpPr>
        <p:spPr>
          <a:xfrm>
            <a:off x="7563485" y="3435350"/>
            <a:ext cx="3493135" cy="518795"/>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p>
            <a:pPr algn="ctr"/>
            <a:endParaRPr lang="en-US"/>
          </a:p>
        </p:txBody>
      </p:sp>
      <p:sp>
        <p:nvSpPr>
          <p:cNvPr id="20" name="Rectangles 19"/>
          <p:cNvSpPr/>
          <p:nvPr/>
        </p:nvSpPr>
        <p:spPr>
          <a:xfrm>
            <a:off x="2974340" y="4531360"/>
            <a:ext cx="1873250" cy="81788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p>
            <a:pPr algn="ctr"/>
            <a:endParaRPr lang="en-US"/>
          </a:p>
        </p:txBody>
      </p:sp>
      <p:sp>
        <p:nvSpPr>
          <p:cNvPr id="21" name="Rectangles 20"/>
          <p:cNvSpPr/>
          <p:nvPr/>
        </p:nvSpPr>
        <p:spPr>
          <a:xfrm>
            <a:off x="7069455" y="4531360"/>
            <a:ext cx="1873250" cy="81788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p>
            <a:pPr algn="ctr"/>
            <a:endParaRPr lang="en-US"/>
          </a:p>
        </p:txBody>
      </p:sp>
      <p:sp>
        <p:nvSpPr>
          <p:cNvPr id="22" name="Rectangles 21"/>
          <p:cNvSpPr/>
          <p:nvPr/>
        </p:nvSpPr>
        <p:spPr>
          <a:xfrm>
            <a:off x="9183370" y="4531360"/>
            <a:ext cx="1873250" cy="81788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p>
            <a:pPr algn="ctr"/>
            <a:endParaRPr lang="en-US"/>
          </a:p>
        </p:txBody>
      </p:sp>
      <p:sp>
        <p:nvSpPr>
          <p:cNvPr id="23" name="Rectangles 22"/>
          <p:cNvSpPr/>
          <p:nvPr/>
        </p:nvSpPr>
        <p:spPr>
          <a:xfrm>
            <a:off x="845820" y="4531360"/>
            <a:ext cx="1873250" cy="81788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p>
            <a:pPr algn="ctr"/>
            <a:endParaRPr lang="en-US"/>
          </a:p>
        </p:txBody>
      </p:sp>
      <p:sp>
        <p:nvSpPr>
          <p:cNvPr id="27" name="Text Box 26"/>
          <p:cNvSpPr txBox="1"/>
          <p:nvPr/>
        </p:nvSpPr>
        <p:spPr>
          <a:xfrm>
            <a:off x="756920" y="4756150"/>
            <a:ext cx="2050415" cy="368300"/>
          </a:xfrm>
          <a:prstGeom prst="rect">
            <a:avLst/>
          </a:prstGeom>
          <a:noFill/>
        </p:spPr>
        <p:txBody>
          <a:bodyPr wrap="square" rtlCol="0">
            <a:spAutoFit/>
          </a:bodyPr>
          <a:p>
            <a:pPr algn="ctr"/>
            <a:r>
              <a:rPr lang="en-US"/>
              <a:t>manage activities</a:t>
            </a:r>
            <a:endParaRPr lang="en-US"/>
          </a:p>
        </p:txBody>
      </p:sp>
      <p:sp>
        <p:nvSpPr>
          <p:cNvPr id="28" name="Text Box 27"/>
          <p:cNvSpPr txBox="1"/>
          <p:nvPr/>
        </p:nvSpPr>
        <p:spPr>
          <a:xfrm>
            <a:off x="2974340" y="4756150"/>
            <a:ext cx="2050415" cy="368300"/>
          </a:xfrm>
          <a:prstGeom prst="rect">
            <a:avLst/>
          </a:prstGeom>
          <a:noFill/>
        </p:spPr>
        <p:txBody>
          <a:bodyPr wrap="square" rtlCol="0">
            <a:spAutoFit/>
          </a:bodyPr>
          <a:p>
            <a:pPr algn="ctr"/>
            <a:r>
              <a:rPr lang="en-US"/>
              <a:t>price list</a:t>
            </a:r>
            <a:endParaRPr lang="en-US"/>
          </a:p>
        </p:txBody>
      </p:sp>
      <p:sp>
        <p:nvSpPr>
          <p:cNvPr id="29" name="Text Box 28"/>
          <p:cNvSpPr txBox="1"/>
          <p:nvPr/>
        </p:nvSpPr>
        <p:spPr>
          <a:xfrm>
            <a:off x="6980555" y="4756150"/>
            <a:ext cx="2050415" cy="368300"/>
          </a:xfrm>
          <a:prstGeom prst="rect">
            <a:avLst/>
          </a:prstGeom>
          <a:noFill/>
        </p:spPr>
        <p:txBody>
          <a:bodyPr wrap="square" rtlCol="0">
            <a:spAutoFit/>
          </a:bodyPr>
          <a:p>
            <a:pPr algn="ctr"/>
            <a:r>
              <a:rPr lang="en-US"/>
              <a:t>view producs</a:t>
            </a:r>
            <a:endParaRPr lang="en-US"/>
          </a:p>
        </p:txBody>
      </p:sp>
      <p:sp>
        <p:nvSpPr>
          <p:cNvPr id="30" name="Text Box 29"/>
          <p:cNvSpPr txBox="1"/>
          <p:nvPr/>
        </p:nvSpPr>
        <p:spPr>
          <a:xfrm>
            <a:off x="9095105" y="4756150"/>
            <a:ext cx="2050415" cy="368300"/>
          </a:xfrm>
          <a:prstGeom prst="rect">
            <a:avLst/>
          </a:prstGeom>
          <a:noFill/>
        </p:spPr>
        <p:txBody>
          <a:bodyPr wrap="square" rtlCol="0">
            <a:spAutoFit/>
          </a:bodyPr>
          <a:p>
            <a:pPr algn="ctr"/>
            <a:r>
              <a:rPr lang="en-US"/>
              <a:t>buy products</a:t>
            </a:r>
            <a:endParaRPr lang="en-US"/>
          </a:p>
        </p:txBody>
      </p:sp>
      <p:cxnSp>
        <p:nvCxnSpPr>
          <p:cNvPr id="32" name="Straight Connector 31"/>
          <p:cNvCxnSpPr/>
          <p:nvPr/>
        </p:nvCxnSpPr>
        <p:spPr>
          <a:xfrm flipV="1">
            <a:off x="2542540" y="1972945"/>
            <a:ext cx="6764655" cy="46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5" idx="2"/>
          </p:cNvCxnSpPr>
          <p:nvPr/>
        </p:nvCxnSpPr>
        <p:spPr>
          <a:xfrm flipH="1">
            <a:off x="5735955" y="1563370"/>
            <a:ext cx="8255" cy="456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7" idx="0"/>
          </p:cNvCxnSpPr>
          <p:nvPr/>
        </p:nvCxnSpPr>
        <p:spPr>
          <a:xfrm>
            <a:off x="2542540" y="2019935"/>
            <a:ext cx="3175" cy="395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6" idx="0"/>
          </p:cNvCxnSpPr>
          <p:nvPr/>
        </p:nvCxnSpPr>
        <p:spPr>
          <a:xfrm>
            <a:off x="9307195" y="1988820"/>
            <a:ext cx="3175" cy="411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539365" y="2912110"/>
            <a:ext cx="3175" cy="395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3" idx="0"/>
          </p:cNvCxnSpPr>
          <p:nvPr/>
        </p:nvCxnSpPr>
        <p:spPr>
          <a:xfrm>
            <a:off x="1781810" y="3914140"/>
            <a:ext cx="635" cy="617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20" idx="0"/>
          </p:cNvCxnSpPr>
          <p:nvPr/>
        </p:nvCxnSpPr>
        <p:spPr>
          <a:xfrm>
            <a:off x="3910965" y="3876675"/>
            <a:ext cx="0" cy="654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2" idx="0"/>
          </p:cNvCxnSpPr>
          <p:nvPr/>
        </p:nvCxnSpPr>
        <p:spPr>
          <a:xfrm flipH="1">
            <a:off x="10119995" y="3955415"/>
            <a:ext cx="5080" cy="575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21" idx="0"/>
          </p:cNvCxnSpPr>
          <p:nvPr/>
        </p:nvCxnSpPr>
        <p:spPr>
          <a:xfrm>
            <a:off x="8001000" y="4002405"/>
            <a:ext cx="5080" cy="528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ER DIAGRAM</a:t>
            </a:r>
            <a:endParaRPr lang="en-US" altLang="en-IN" dirty="0"/>
          </a:p>
        </p:txBody>
      </p:sp>
      <p:sp>
        <p:nvSpPr>
          <p:cNvPr id="5" name="Rectangles 4"/>
          <p:cNvSpPr/>
          <p:nvPr/>
        </p:nvSpPr>
        <p:spPr>
          <a:xfrm>
            <a:off x="7637780" y="2590800"/>
            <a:ext cx="2329180" cy="67691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Text Box 5"/>
          <p:cNvSpPr txBox="1"/>
          <p:nvPr/>
        </p:nvSpPr>
        <p:spPr>
          <a:xfrm>
            <a:off x="2539365" y="5367655"/>
            <a:ext cx="1510030" cy="368300"/>
          </a:xfrm>
          <a:prstGeom prst="rect">
            <a:avLst/>
          </a:prstGeom>
          <a:noFill/>
        </p:spPr>
        <p:txBody>
          <a:bodyPr wrap="square" rtlCol="0">
            <a:spAutoFit/>
          </a:bodyPr>
          <a:p>
            <a:pPr algn="ctr"/>
            <a:r>
              <a:rPr lang="en-US"/>
              <a:t>INVOICE</a:t>
            </a:r>
            <a:endParaRPr lang="en-US"/>
          </a:p>
        </p:txBody>
      </p:sp>
      <p:sp>
        <p:nvSpPr>
          <p:cNvPr id="7" name="Rectangles 6"/>
          <p:cNvSpPr/>
          <p:nvPr/>
        </p:nvSpPr>
        <p:spPr>
          <a:xfrm>
            <a:off x="2164080" y="5140325"/>
            <a:ext cx="2407285" cy="88138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Text Box 7"/>
          <p:cNvSpPr txBox="1"/>
          <p:nvPr/>
        </p:nvSpPr>
        <p:spPr>
          <a:xfrm>
            <a:off x="8072120" y="2783840"/>
            <a:ext cx="1460500" cy="368300"/>
          </a:xfrm>
          <a:prstGeom prst="rect">
            <a:avLst/>
          </a:prstGeom>
          <a:noFill/>
        </p:spPr>
        <p:txBody>
          <a:bodyPr wrap="square" rtlCol="0">
            <a:spAutoFit/>
          </a:bodyPr>
          <a:p>
            <a:pPr algn="ctr"/>
            <a:r>
              <a:rPr lang="en-US"/>
              <a:t>PRODUCT</a:t>
            </a:r>
            <a:endParaRPr lang="en-US"/>
          </a:p>
        </p:txBody>
      </p:sp>
      <p:sp>
        <p:nvSpPr>
          <p:cNvPr id="9" name="Text Box 8"/>
          <p:cNvSpPr txBox="1"/>
          <p:nvPr/>
        </p:nvSpPr>
        <p:spPr>
          <a:xfrm>
            <a:off x="2583815" y="2744470"/>
            <a:ext cx="1519555" cy="368300"/>
          </a:xfrm>
          <a:prstGeom prst="rect">
            <a:avLst/>
          </a:prstGeom>
          <a:noFill/>
        </p:spPr>
        <p:txBody>
          <a:bodyPr wrap="square" rtlCol="0">
            <a:spAutoFit/>
          </a:bodyPr>
          <a:p>
            <a:pPr algn="ctr"/>
            <a:r>
              <a:rPr lang="en-US"/>
              <a:t>USER</a:t>
            </a:r>
            <a:endParaRPr lang="en-US"/>
          </a:p>
        </p:txBody>
      </p:sp>
      <p:sp>
        <p:nvSpPr>
          <p:cNvPr id="10" name="Rectangles 9"/>
          <p:cNvSpPr/>
          <p:nvPr/>
        </p:nvSpPr>
        <p:spPr>
          <a:xfrm>
            <a:off x="2132330" y="2512060"/>
            <a:ext cx="2422525" cy="83375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1" name="Oval 10"/>
          <p:cNvSpPr/>
          <p:nvPr/>
        </p:nvSpPr>
        <p:spPr>
          <a:xfrm>
            <a:off x="1732915" y="1476375"/>
            <a:ext cx="1369060" cy="60579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2" name="Text Box 11"/>
          <p:cNvSpPr txBox="1"/>
          <p:nvPr/>
        </p:nvSpPr>
        <p:spPr>
          <a:xfrm>
            <a:off x="1932940" y="1595120"/>
            <a:ext cx="870585" cy="368300"/>
          </a:xfrm>
          <a:prstGeom prst="rect">
            <a:avLst/>
          </a:prstGeom>
          <a:noFill/>
        </p:spPr>
        <p:txBody>
          <a:bodyPr wrap="square" rtlCol="0">
            <a:spAutoFit/>
          </a:bodyPr>
          <a:p>
            <a:pPr algn="ctr"/>
            <a:r>
              <a:rPr lang="en-US"/>
              <a:t>emailid</a:t>
            </a:r>
            <a:endParaRPr lang="en-US"/>
          </a:p>
        </p:txBody>
      </p:sp>
      <p:sp>
        <p:nvSpPr>
          <p:cNvPr id="13" name="Oval 12"/>
          <p:cNvSpPr/>
          <p:nvPr/>
        </p:nvSpPr>
        <p:spPr>
          <a:xfrm>
            <a:off x="3354070" y="1540510"/>
            <a:ext cx="1369060" cy="60579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4" name="Text Box 13"/>
          <p:cNvSpPr txBox="1"/>
          <p:nvPr/>
        </p:nvSpPr>
        <p:spPr>
          <a:xfrm>
            <a:off x="3554095" y="1659255"/>
            <a:ext cx="870585" cy="368300"/>
          </a:xfrm>
          <a:prstGeom prst="rect">
            <a:avLst/>
          </a:prstGeom>
          <a:noFill/>
        </p:spPr>
        <p:txBody>
          <a:bodyPr wrap="square" rtlCol="0">
            <a:spAutoFit/>
          </a:bodyPr>
          <a:p>
            <a:pPr algn="ctr"/>
            <a:r>
              <a:rPr lang="en-US"/>
              <a:t>dob</a:t>
            </a:r>
            <a:endParaRPr lang="en-US"/>
          </a:p>
        </p:txBody>
      </p:sp>
      <p:sp>
        <p:nvSpPr>
          <p:cNvPr id="15" name="Oval 14"/>
          <p:cNvSpPr/>
          <p:nvPr/>
        </p:nvSpPr>
        <p:spPr>
          <a:xfrm>
            <a:off x="5106670" y="1476375"/>
            <a:ext cx="1322070" cy="60579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7" name="Oval 16"/>
          <p:cNvSpPr/>
          <p:nvPr/>
        </p:nvSpPr>
        <p:spPr>
          <a:xfrm>
            <a:off x="210820" y="4582160"/>
            <a:ext cx="1369060" cy="60579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8" name="Text Box 17"/>
          <p:cNvSpPr txBox="1"/>
          <p:nvPr/>
        </p:nvSpPr>
        <p:spPr>
          <a:xfrm>
            <a:off x="5347335" y="1595120"/>
            <a:ext cx="840740" cy="368300"/>
          </a:xfrm>
          <a:prstGeom prst="rect">
            <a:avLst/>
          </a:prstGeom>
          <a:noFill/>
        </p:spPr>
        <p:txBody>
          <a:bodyPr wrap="square" rtlCol="0">
            <a:spAutoFit/>
          </a:bodyPr>
          <a:p>
            <a:pPr algn="ctr"/>
            <a:r>
              <a:rPr lang="en-US"/>
              <a:t>ph.no</a:t>
            </a:r>
            <a:endParaRPr lang="en-US"/>
          </a:p>
        </p:txBody>
      </p:sp>
      <p:sp>
        <p:nvSpPr>
          <p:cNvPr id="19" name="Oval 18"/>
          <p:cNvSpPr/>
          <p:nvPr/>
        </p:nvSpPr>
        <p:spPr>
          <a:xfrm>
            <a:off x="210185" y="1446530"/>
            <a:ext cx="1369060" cy="60579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0" name="Text Box 19"/>
          <p:cNvSpPr txBox="1"/>
          <p:nvPr/>
        </p:nvSpPr>
        <p:spPr>
          <a:xfrm>
            <a:off x="410210" y="1565275"/>
            <a:ext cx="870585" cy="368300"/>
          </a:xfrm>
          <a:prstGeom prst="rect">
            <a:avLst/>
          </a:prstGeom>
          <a:noFill/>
        </p:spPr>
        <p:txBody>
          <a:bodyPr wrap="square" rtlCol="0">
            <a:spAutoFit/>
          </a:bodyPr>
          <a:p>
            <a:pPr algn="ctr"/>
            <a:r>
              <a:rPr lang="en-US"/>
              <a:t>name</a:t>
            </a:r>
            <a:endParaRPr lang="en-US"/>
          </a:p>
        </p:txBody>
      </p:sp>
      <p:sp>
        <p:nvSpPr>
          <p:cNvPr id="21" name="Text Box 20"/>
          <p:cNvSpPr txBox="1"/>
          <p:nvPr/>
        </p:nvSpPr>
        <p:spPr>
          <a:xfrm>
            <a:off x="182880" y="4700905"/>
            <a:ext cx="1424305" cy="368300"/>
          </a:xfrm>
          <a:prstGeom prst="rect">
            <a:avLst/>
          </a:prstGeom>
          <a:noFill/>
        </p:spPr>
        <p:txBody>
          <a:bodyPr wrap="square" rtlCol="0">
            <a:spAutoFit/>
          </a:bodyPr>
          <a:p>
            <a:pPr algn="ctr"/>
            <a:r>
              <a:rPr lang="en-US"/>
              <a:t>customer id</a:t>
            </a:r>
            <a:endParaRPr lang="en-US"/>
          </a:p>
        </p:txBody>
      </p:sp>
      <p:sp>
        <p:nvSpPr>
          <p:cNvPr id="22" name="Diamond 21"/>
          <p:cNvSpPr/>
          <p:nvPr/>
        </p:nvSpPr>
        <p:spPr>
          <a:xfrm>
            <a:off x="2738120" y="3775710"/>
            <a:ext cx="1210945" cy="1007110"/>
          </a:xfrm>
          <a:prstGeom prst="diamond">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3" name="Text Box 22"/>
          <p:cNvSpPr txBox="1"/>
          <p:nvPr/>
        </p:nvSpPr>
        <p:spPr>
          <a:xfrm>
            <a:off x="3021330" y="4095115"/>
            <a:ext cx="692785" cy="368300"/>
          </a:xfrm>
          <a:prstGeom prst="rect">
            <a:avLst/>
          </a:prstGeom>
          <a:noFill/>
        </p:spPr>
        <p:txBody>
          <a:bodyPr wrap="square" rtlCol="0">
            <a:spAutoFit/>
          </a:bodyPr>
          <a:p>
            <a:r>
              <a:rPr lang="en-US"/>
              <a:t>gets</a:t>
            </a:r>
            <a:endParaRPr lang="en-US"/>
          </a:p>
        </p:txBody>
      </p:sp>
      <p:sp>
        <p:nvSpPr>
          <p:cNvPr id="24" name="Oval 23"/>
          <p:cNvSpPr/>
          <p:nvPr/>
        </p:nvSpPr>
        <p:spPr>
          <a:xfrm>
            <a:off x="292100" y="5362575"/>
            <a:ext cx="1369060" cy="60579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5" name="Text Box 24"/>
          <p:cNvSpPr txBox="1"/>
          <p:nvPr/>
        </p:nvSpPr>
        <p:spPr>
          <a:xfrm>
            <a:off x="210820" y="5481320"/>
            <a:ext cx="1424305" cy="368300"/>
          </a:xfrm>
          <a:prstGeom prst="rect">
            <a:avLst/>
          </a:prstGeom>
          <a:noFill/>
        </p:spPr>
        <p:txBody>
          <a:bodyPr wrap="square" rtlCol="0">
            <a:spAutoFit/>
          </a:bodyPr>
          <a:p>
            <a:pPr algn="ctr"/>
            <a:r>
              <a:rPr lang="en-US"/>
              <a:t>cart id</a:t>
            </a:r>
            <a:endParaRPr lang="en-US"/>
          </a:p>
        </p:txBody>
      </p:sp>
      <p:sp>
        <p:nvSpPr>
          <p:cNvPr id="26" name="Oval 25"/>
          <p:cNvSpPr/>
          <p:nvPr/>
        </p:nvSpPr>
        <p:spPr>
          <a:xfrm>
            <a:off x="7110730" y="1532255"/>
            <a:ext cx="1322070" cy="60579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7" name="Text Box 26"/>
          <p:cNvSpPr txBox="1"/>
          <p:nvPr/>
        </p:nvSpPr>
        <p:spPr>
          <a:xfrm>
            <a:off x="7351395" y="1651000"/>
            <a:ext cx="840740" cy="368300"/>
          </a:xfrm>
          <a:prstGeom prst="rect">
            <a:avLst/>
          </a:prstGeom>
          <a:noFill/>
        </p:spPr>
        <p:txBody>
          <a:bodyPr wrap="square" rtlCol="0">
            <a:spAutoFit/>
          </a:bodyPr>
          <a:p>
            <a:pPr algn="ctr"/>
            <a:r>
              <a:rPr lang="en-US"/>
              <a:t>price</a:t>
            </a:r>
            <a:endParaRPr lang="en-US"/>
          </a:p>
        </p:txBody>
      </p:sp>
      <p:sp>
        <p:nvSpPr>
          <p:cNvPr id="28" name="Oval 27"/>
          <p:cNvSpPr/>
          <p:nvPr/>
        </p:nvSpPr>
        <p:spPr>
          <a:xfrm>
            <a:off x="8731885" y="1532255"/>
            <a:ext cx="1322070" cy="60579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9" name="Text Box 28"/>
          <p:cNvSpPr txBox="1"/>
          <p:nvPr/>
        </p:nvSpPr>
        <p:spPr>
          <a:xfrm>
            <a:off x="8972550" y="1651000"/>
            <a:ext cx="840740" cy="368300"/>
          </a:xfrm>
          <a:prstGeom prst="rect">
            <a:avLst/>
          </a:prstGeom>
          <a:noFill/>
        </p:spPr>
        <p:txBody>
          <a:bodyPr wrap="square" rtlCol="0">
            <a:spAutoFit/>
          </a:bodyPr>
          <a:p>
            <a:pPr algn="ctr"/>
            <a:r>
              <a:rPr lang="en-US"/>
              <a:t>name</a:t>
            </a:r>
            <a:endParaRPr lang="en-US"/>
          </a:p>
        </p:txBody>
      </p:sp>
      <p:sp>
        <p:nvSpPr>
          <p:cNvPr id="30" name="Oval 29"/>
          <p:cNvSpPr/>
          <p:nvPr/>
        </p:nvSpPr>
        <p:spPr>
          <a:xfrm>
            <a:off x="10353040" y="1595120"/>
            <a:ext cx="1322070" cy="60579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1" name="Text Box 30"/>
          <p:cNvSpPr txBox="1"/>
          <p:nvPr/>
        </p:nvSpPr>
        <p:spPr>
          <a:xfrm>
            <a:off x="10593705" y="1713865"/>
            <a:ext cx="840740" cy="368300"/>
          </a:xfrm>
          <a:prstGeom prst="rect">
            <a:avLst/>
          </a:prstGeom>
          <a:noFill/>
        </p:spPr>
        <p:txBody>
          <a:bodyPr wrap="square" rtlCol="0">
            <a:spAutoFit/>
          </a:bodyPr>
          <a:p>
            <a:pPr algn="ctr"/>
            <a:r>
              <a:rPr lang="en-US"/>
              <a:t>id</a:t>
            </a:r>
            <a:endParaRPr lang="en-US"/>
          </a:p>
        </p:txBody>
      </p:sp>
      <p:sp>
        <p:nvSpPr>
          <p:cNvPr id="32" name="Diamond 31"/>
          <p:cNvSpPr/>
          <p:nvPr/>
        </p:nvSpPr>
        <p:spPr>
          <a:xfrm>
            <a:off x="5490845" y="2425700"/>
            <a:ext cx="1210945" cy="1007110"/>
          </a:xfrm>
          <a:prstGeom prst="diamond">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3" name="Text Box 32"/>
          <p:cNvSpPr txBox="1"/>
          <p:nvPr/>
        </p:nvSpPr>
        <p:spPr>
          <a:xfrm>
            <a:off x="5615305" y="2720340"/>
            <a:ext cx="1086485" cy="368300"/>
          </a:xfrm>
          <a:prstGeom prst="rect">
            <a:avLst/>
          </a:prstGeom>
          <a:noFill/>
        </p:spPr>
        <p:txBody>
          <a:bodyPr wrap="square" rtlCol="0">
            <a:spAutoFit/>
          </a:bodyPr>
          <a:p>
            <a:r>
              <a:rPr lang="en-US"/>
              <a:t>purchase</a:t>
            </a:r>
            <a:endParaRPr lang="en-US"/>
          </a:p>
        </p:txBody>
      </p:sp>
      <p:sp>
        <p:nvSpPr>
          <p:cNvPr id="34" name="Diamond 33"/>
          <p:cNvSpPr/>
          <p:nvPr/>
        </p:nvSpPr>
        <p:spPr>
          <a:xfrm>
            <a:off x="8192135" y="3789680"/>
            <a:ext cx="1210945" cy="1007110"/>
          </a:xfrm>
          <a:prstGeom prst="diamond">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5" name="Text Box 34"/>
          <p:cNvSpPr txBox="1"/>
          <p:nvPr/>
        </p:nvSpPr>
        <p:spPr>
          <a:xfrm>
            <a:off x="8316595" y="4084320"/>
            <a:ext cx="1086485" cy="368300"/>
          </a:xfrm>
          <a:prstGeom prst="rect">
            <a:avLst/>
          </a:prstGeom>
          <a:noFill/>
        </p:spPr>
        <p:txBody>
          <a:bodyPr wrap="square" rtlCol="0">
            <a:spAutoFit/>
          </a:bodyPr>
          <a:p>
            <a:r>
              <a:rPr lang="en-US"/>
              <a:t>maintains</a:t>
            </a:r>
            <a:endParaRPr lang="en-US"/>
          </a:p>
        </p:txBody>
      </p:sp>
      <p:sp>
        <p:nvSpPr>
          <p:cNvPr id="36" name="Text Box 35"/>
          <p:cNvSpPr txBox="1"/>
          <p:nvPr/>
        </p:nvSpPr>
        <p:spPr>
          <a:xfrm>
            <a:off x="8303260" y="5302250"/>
            <a:ext cx="1510030" cy="368300"/>
          </a:xfrm>
          <a:prstGeom prst="rect">
            <a:avLst/>
          </a:prstGeom>
          <a:noFill/>
        </p:spPr>
        <p:txBody>
          <a:bodyPr wrap="square" rtlCol="0">
            <a:spAutoFit/>
          </a:bodyPr>
          <a:p>
            <a:pPr algn="ctr"/>
            <a:r>
              <a:rPr lang="en-US"/>
              <a:t>ADMIN</a:t>
            </a:r>
            <a:endParaRPr lang="en-US"/>
          </a:p>
        </p:txBody>
      </p:sp>
      <p:sp>
        <p:nvSpPr>
          <p:cNvPr id="37" name="Rectangles 36"/>
          <p:cNvSpPr/>
          <p:nvPr/>
        </p:nvSpPr>
        <p:spPr>
          <a:xfrm>
            <a:off x="7593965" y="5074920"/>
            <a:ext cx="2407285" cy="88138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0" name="Oval 39"/>
          <p:cNvSpPr/>
          <p:nvPr/>
        </p:nvSpPr>
        <p:spPr>
          <a:xfrm>
            <a:off x="10593705" y="4582160"/>
            <a:ext cx="1322070" cy="60579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1" name="Text Box 40"/>
          <p:cNvSpPr txBox="1"/>
          <p:nvPr/>
        </p:nvSpPr>
        <p:spPr>
          <a:xfrm>
            <a:off x="10834370" y="4700905"/>
            <a:ext cx="840740" cy="368300"/>
          </a:xfrm>
          <a:prstGeom prst="rect">
            <a:avLst/>
          </a:prstGeom>
          <a:noFill/>
        </p:spPr>
        <p:txBody>
          <a:bodyPr wrap="square" rtlCol="0">
            <a:spAutoFit/>
          </a:bodyPr>
          <a:p>
            <a:pPr algn="ctr"/>
            <a:r>
              <a:rPr lang="en-US"/>
              <a:t>id</a:t>
            </a:r>
            <a:endParaRPr lang="en-US"/>
          </a:p>
        </p:txBody>
      </p:sp>
      <p:sp>
        <p:nvSpPr>
          <p:cNvPr id="42" name="Oval 41"/>
          <p:cNvSpPr/>
          <p:nvPr/>
        </p:nvSpPr>
        <p:spPr>
          <a:xfrm>
            <a:off x="10546715" y="5415915"/>
            <a:ext cx="1369060" cy="60579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3" name="Text Box 42"/>
          <p:cNvSpPr txBox="1"/>
          <p:nvPr/>
        </p:nvSpPr>
        <p:spPr>
          <a:xfrm>
            <a:off x="10746740" y="5534660"/>
            <a:ext cx="870585" cy="368300"/>
          </a:xfrm>
          <a:prstGeom prst="rect">
            <a:avLst/>
          </a:prstGeom>
          <a:noFill/>
        </p:spPr>
        <p:txBody>
          <a:bodyPr wrap="square" rtlCol="0">
            <a:spAutoFit/>
          </a:bodyPr>
          <a:p>
            <a:pPr algn="ctr"/>
            <a:r>
              <a:rPr lang="en-US"/>
              <a:t>name</a:t>
            </a:r>
            <a:endParaRPr lang="en-US"/>
          </a:p>
        </p:txBody>
      </p:sp>
      <p:cxnSp>
        <p:nvCxnSpPr>
          <p:cNvPr id="44" name="Straight Connector 43"/>
          <p:cNvCxnSpPr>
            <a:stCxn id="19" idx="4"/>
            <a:endCxn id="10" idx="1"/>
          </p:cNvCxnSpPr>
          <p:nvPr/>
        </p:nvCxnSpPr>
        <p:spPr>
          <a:xfrm>
            <a:off x="894715" y="2052320"/>
            <a:ext cx="1237615" cy="87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1" idx="4"/>
            <a:endCxn id="10" idx="0"/>
          </p:cNvCxnSpPr>
          <p:nvPr/>
        </p:nvCxnSpPr>
        <p:spPr>
          <a:xfrm>
            <a:off x="2417445" y="2082165"/>
            <a:ext cx="926465" cy="429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3" idx="4"/>
            <a:endCxn id="10" idx="0"/>
          </p:cNvCxnSpPr>
          <p:nvPr/>
        </p:nvCxnSpPr>
        <p:spPr>
          <a:xfrm flipH="1">
            <a:off x="3343910" y="2146300"/>
            <a:ext cx="69469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3343910" y="2093595"/>
            <a:ext cx="2454275" cy="410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2" idx="1"/>
            <a:endCxn id="10" idx="3"/>
          </p:cNvCxnSpPr>
          <p:nvPr/>
        </p:nvCxnSpPr>
        <p:spPr>
          <a:xfrm flipH="1">
            <a:off x="4554855" y="2929255"/>
            <a:ext cx="9359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5" idx="1"/>
          </p:cNvCxnSpPr>
          <p:nvPr/>
        </p:nvCxnSpPr>
        <p:spPr>
          <a:xfrm flipH="1" flipV="1">
            <a:off x="6679565" y="2901315"/>
            <a:ext cx="958215" cy="27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1" idx="3"/>
            <a:endCxn id="7" idx="1"/>
          </p:cNvCxnSpPr>
          <p:nvPr/>
        </p:nvCxnSpPr>
        <p:spPr>
          <a:xfrm>
            <a:off x="1607185" y="4885055"/>
            <a:ext cx="556895" cy="695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5" idx="3"/>
            <a:endCxn id="7" idx="1"/>
          </p:cNvCxnSpPr>
          <p:nvPr/>
        </p:nvCxnSpPr>
        <p:spPr>
          <a:xfrm flipV="1">
            <a:off x="1635125" y="5581015"/>
            <a:ext cx="528955" cy="84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7" idx="3"/>
            <a:endCxn id="40" idx="2"/>
          </p:cNvCxnSpPr>
          <p:nvPr/>
        </p:nvCxnSpPr>
        <p:spPr>
          <a:xfrm flipV="1">
            <a:off x="10001250" y="4885055"/>
            <a:ext cx="592455" cy="630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42" idx="2"/>
          </p:cNvCxnSpPr>
          <p:nvPr/>
        </p:nvCxnSpPr>
        <p:spPr>
          <a:xfrm>
            <a:off x="10046335" y="5481320"/>
            <a:ext cx="500380" cy="237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0" idx="4"/>
            <a:endCxn id="5" idx="0"/>
          </p:cNvCxnSpPr>
          <p:nvPr/>
        </p:nvCxnSpPr>
        <p:spPr>
          <a:xfrm flipH="1">
            <a:off x="8802370" y="2200910"/>
            <a:ext cx="2211705" cy="389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8" idx="4"/>
            <a:endCxn id="5" idx="0"/>
          </p:cNvCxnSpPr>
          <p:nvPr/>
        </p:nvCxnSpPr>
        <p:spPr>
          <a:xfrm flipH="1">
            <a:off x="8802370" y="2138045"/>
            <a:ext cx="590550" cy="452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 idx="0"/>
            <a:endCxn id="26" idx="4"/>
          </p:cNvCxnSpPr>
          <p:nvPr/>
        </p:nvCxnSpPr>
        <p:spPr>
          <a:xfrm flipH="1" flipV="1">
            <a:off x="7771765" y="2138045"/>
            <a:ext cx="1030605" cy="452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2" idx="0"/>
            <a:endCxn id="10" idx="2"/>
          </p:cNvCxnSpPr>
          <p:nvPr/>
        </p:nvCxnSpPr>
        <p:spPr>
          <a:xfrm flipV="1">
            <a:off x="3343910" y="3345815"/>
            <a:ext cx="0" cy="429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 idx="0"/>
            <a:endCxn id="22" idx="2"/>
          </p:cNvCxnSpPr>
          <p:nvPr/>
        </p:nvCxnSpPr>
        <p:spPr>
          <a:xfrm flipH="1" flipV="1">
            <a:off x="3343910" y="4782820"/>
            <a:ext cx="24130" cy="357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34" idx="0"/>
            <a:endCxn id="5" idx="2"/>
          </p:cNvCxnSpPr>
          <p:nvPr/>
        </p:nvCxnSpPr>
        <p:spPr>
          <a:xfrm flipV="1">
            <a:off x="8797925" y="3267710"/>
            <a:ext cx="4445" cy="521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7" idx="0"/>
            <a:endCxn id="34" idx="2"/>
          </p:cNvCxnSpPr>
          <p:nvPr/>
        </p:nvCxnSpPr>
        <p:spPr>
          <a:xfrm flipV="1">
            <a:off x="8797925" y="4796790"/>
            <a:ext cx="0" cy="278130"/>
          </a:xfrm>
          <a:prstGeom prst="line">
            <a:avLst/>
          </a:prstGeom>
        </p:spPr>
        <p:style>
          <a:lnRef idx="1">
            <a:schemeClr val="accent1"/>
          </a:lnRef>
          <a:fillRef idx="0">
            <a:schemeClr val="accent1"/>
          </a:fillRef>
          <a:effectRef idx="0">
            <a:schemeClr val="accent1"/>
          </a:effectRef>
          <a:fontRef idx="minor">
            <a:schemeClr val="tx1"/>
          </a:fontRef>
        </p:style>
      </p:cxnSp>
      <p:sp>
        <p:nvSpPr>
          <p:cNvPr id="61" name="Diamond 60"/>
          <p:cNvSpPr/>
          <p:nvPr/>
        </p:nvSpPr>
        <p:spPr>
          <a:xfrm>
            <a:off x="5498465" y="3894455"/>
            <a:ext cx="1210945" cy="1007110"/>
          </a:xfrm>
          <a:prstGeom prst="diamond">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2" name="Text Box 61"/>
          <p:cNvSpPr txBox="1"/>
          <p:nvPr/>
        </p:nvSpPr>
        <p:spPr>
          <a:xfrm>
            <a:off x="5781675" y="4213860"/>
            <a:ext cx="692785" cy="368300"/>
          </a:xfrm>
          <a:prstGeom prst="rect">
            <a:avLst/>
          </a:prstGeom>
          <a:noFill/>
        </p:spPr>
        <p:txBody>
          <a:bodyPr wrap="square" rtlCol="0">
            <a:spAutoFit/>
          </a:bodyPr>
          <a:p>
            <a:r>
              <a:rPr lang="en-US"/>
              <a:t>cart</a:t>
            </a:r>
            <a:endParaRPr lang="en-US"/>
          </a:p>
        </p:txBody>
      </p:sp>
      <p:sp>
        <p:nvSpPr>
          <p:cNvPr id="63" name="Oval 62"/>
          <p:cNvSpPr/>
          <p:nvPr/>
        </p:nvSpPr>
        <p:spPr>
          <a:xfrm>
            <a:off x="5314315" y="5383530"/>
            <a:ext cx="1588770" cy="76390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4" name="Text Box 63"/>
          <p:cNvSpPr txBox="1"/>
          <p:nvPr/>
        </p:nvSpPr>
        <p:spPr>
          <a:xfrm>
            <a:off x="5416550" y="5581015"/>
            <a:ext cx="1422400" cy="368300"/>
          </a:xfrm>
          <a:prstGeom prst="rect">
            <a:avLst/>
          </a:prstGeom>
          <a:noFill/>
        </p:spPr>
        <p:txBody>
          <a:bodyPr wrap="square" rtlCol="0">
            <a:spAutoFit/>
          </a:bodyPr>
          <a:p>
            <a:pPr algn="ctr"/>
            <a:r>
              <a:rPr lang="en-US"/>
              <a:t>order details</a:t>
            </a:r>
            <a:endParaRPr lang="en-US"/>
          </a:p>
        </p:txBody>
      </p:sp>
      <p:cxnSp>
        <p:nvCxnSpPr>
          <p:cNvPr id="65" name="Straight Connector 64"/>
          <p:cNvCxnSpPr>
            <a:stCxn id="61" idx="0"/>
            <a:endCxn id="32" idx="2"/>
          </p:cNvCxnSpPr>
          <p:nvPr/>
        </p:nvCxnSpPr>
        <p:spPr>
          <a:xfrm flipH="1" flipV="1">
            <a:off x="6096635" y="3432810"/>
            <a:ext cx="7620" cy="461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0"/>
            <a:endCxn id="61" idx="2"/>
          </p:cNvCxnSpPr>
          <p:nvPr/>
        </p:nvCxnSpPr>
        <p:spPr>
          <a:xfrm flipH="1" flipV="1">
            <a:off x="6104255" y="4901565"/>
            <a:ext cx="4445" cy="481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5035550" y="2590800"/>
            <a:ext cx="8890" cy="755015"/>
          </a:xfrm>
          <a:prstGeom prst="line">
            <a:avLst/>
          </a:prstGeom>
        </p:spPr>
        <p:style>
          <a:lnRef idx="1">
            <a:schemeClr val="accent2"/>
          </a:lnRef>
          <a:fillRef idx="0">
            <a:schemeClr val="accent2"/>
          </a:fillRef>
          <a:effectRef idx="0">
            <a:schemeClr val="accent2"/>
          </a:effectRef>
          <a:fontRef idx="minor">
            <a:schemeClr val="tx1"/>
          </a:fontRef>
        </p:style>
      </p:cxnSp>
      <p:cxnSp>
        <p:nvCxnSpPr>
          <p:cNvPr id="3" name="Straight Connector 2"/>
          <p:cNvCxnSpPr/>
          <p:nvPr/>
        </p:nvCxnSpPr>
        <p:spPr>
          <a:xfrm flipH="1" flipV="1">
            <a:off x="7153910" y="2590800"/>
            <a:ext cx="8890" cy="755015"/>
          </a:xfrm>
          <a:prstGeom prst="line">
            <a:avLst/>
          </a:prstGeom>
        </p:spPr>
        <p:style>
          <a:lnRef idx="1">
            <a:schemeClr val="accent2"/>
          </a:lnRef>
          <a:fillRef idx="0">
            <a:schemeClr val="accent2"/>
          </a:fillRef>
          <a:effectRef idx="0">
            <a:schemeClr val="accent2"/>
          </a:effectRef>
          <a:fontRef idx="minor">
            <a:schemeClr val="tx1"/>
          </a:fontRef>
        </p:style>
      </p:cxnSp>
      <p:cxnSp>
        <p:nvCxnSpPr>
          <p:cNvPr id="4" name="Straight Connector 3"/>
          <p:cNvCxnSpPr/>
          <p:nvPr/>
        </p:nvCxnSpPr>
        <p:spPr>
          <a:xfrm flipH="1" flipV="1">
            <a:off x="7254875" y="2595245"/>
            <a:ext cx="8890" cy="755015"/>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flipV="1">
            <a:off x="11155680" y="4968240"/>
            <a:ext cx="226695" cy="15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2061210" y="1881505"/>
            <a:ext cx="668020" cy="2476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409" y="163286"/>
            <a:ext cx="9659295" cy="762000"/>
          </a:xfrm>
        </p:spPr>
        <p:txBody>
          <a:bodyPr/>
          <a:lstStyle/>
          <a:p>
            <a:r>
              <a:rPr lang="en-US" dirty="0" smtClean="0"/>
              <a:t>USECASE DIAGRAM</a:t>
            </a:r>
            <a:endParaRPr lang="en-IN" dirty="0"/>
          </a:p>
        </p:txBody>
      </p:sp>
      <p:sp>
        <p:nvSpPr>
          <p:cNvPr id="5" name="Oval 4"/>
          <p:cNvSpPr/>
          <p:nvPr/>
        </p:nvSpPr>
        <p:spPr>
          <a:xfrm>
            <a:off x="1692910" y="2019935"/>
            <a:ext cx="1164590" cy="10706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endParaRPr lang="en-US"/>
          </a:p>
        </p:txBody>
      </p:sp>
      <p:cxnSp>
        <p:nvCxnSpPr>
          <p:cNvPr id="6" name="Straight Connector 5"/>
          <p:cNvCxnSpPr>
            <a:stCxn id="5" idx="4"/>
          </p:cNvCxnSpPr>
          <p:nvPr/>
        </p:nvCxnSpPr>
        <p:spPr>
          <a:xfrm>
            <a:off x="2275205" y="3090545"/>
            <a:ext cx="0" cy="157226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a:stCxn id="5" idx="4"/>
          </p:cNvCxnSpPr>
          <p:nvPr/>
        </p:nvCxnSpPr>
        <p:spPr>
          <a:xfrm>
            <a:off x="2275205" y="3090545"/>
            <a:ext cx="660400" cy="691515"/>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5" idx="4"/>
          </p:cNvCxnSpPr>
          <p:nvPr/>
        </p:nvCxnSpPr>
        <p:spPr>
          <a:xfrm flipH="1">
            <a:off x="1677035" y="3090545"/>
            <a:ext cx="598170" cy="659765"/>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275205" y="4662805"/>
            <a:ext cx="660400" cy="69151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a:off x="1598295" y="4662805"/>
            <a:ext cx="676910" cy="676275"/>
          </a:xfrm>
          <a:prstGeom prst="line">
            <a:avLst/>
          </a:prstGeom>
        </p:spPr>
        <p:style>
          <a:lnRef idx="1">
            <a:schemeClr val="dk1"/>
          </a:lnRef>
          <a:fillRef idx="0">
            <a:schemeClr val="dk1"/>
          </a:fillRef>
          <a:effectRef idx="0">
            <a:schemeClr val="dk1"/>
          </a:effectRef>
          <a:fontRef idx="minor">
            <a:schemeClr val="tx1"/>
          </a:fontRef>
        </p:style>
      </p:cxnSp>
      <p:sp>
        <p:nvSpPr>
          <p:cNvPr id="11" name="Oval 10"/>
          <p:cNvSpPr/>
          <p:nvPr/>
        </p:nvSpPr>
        <p:spPr>
          <a:xfrm>
            <a:off x="8490585" y="2019935"/>
            <a:ext cx="1164590" cy="10706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endParaRPr lang="en-US"/>
          </a:p>
        </p:txBody>
      </p:sp>
      <p:cxnSp>
        <p:nvCxnSpPr>
          <p:cNvPr id="12" name="Straight Connector 11"/>
          <p:cNvCxnSpPr>
            <a:stCxn id="11" idx="4"/>
          </p:cNvCxnSpPr>
          <p:nvPr/>
        </p:nvCxnSpPr>
        <p:spPr>
          <a:xfrm>
            <a:off x="9072880" y="3090545"/>
            <a:ext cx="0" cy="157226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11" idx="4"/>
          </p:cNvCxnSpPr>
          <p:nvPr/>
        </p:nvCxnSpPr>
        <p:spPr>
          <a:xfrm>
            <a:off x="9072880" y="3090545"/>
            <a:ext cx="660400" cy="69151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11" idx="4"/>
          </p:cNvCxnSpPr>
          <p:nvPr/>
        </p:nvCxnSpPr>
        <p:spPr>
          <a:xfrm flipH="1">
            <a:off x="8474710" y="3090545"/>
            <a:ext cx="598170" cy="65976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9072880" y="4662805"/>
            <a:ext cx="660400" cy="69151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a:off x="8395970" y="4662805"/>
            <a:ext cx="676910" cy="676275"/>
          </a:xfrm>
          <a:prstGeom prst="line">
            <a:avLst/>
          </a:prstGeom>
        </p:spPr>
        <p:style>
          <a:lnRef idx="1">
            <a:schemeClr val="dk1"/>
          </a:lnRef>
          <a:fillRef idx="0">
            <a:schemeClr val="dk1"/>
          </a:fillRef>
          <a:effectRef idx="0">
            <a:schemeClr val="dk1"/>
          </a:effectRef>
          <a:fontRef idx="minor">
            <a:schemeClr val="tx1"/>
          </a:fontRef>
        </p:style>
      </p:cxnSp>
      <p:sp>
        <p:nvSpPr>
          <p:cNvPr id="17" name="Rectangles 16"/>
          <p:cNvSpPr/>
          <p:nvPr/>
        </p:nvSpPr>
        <p:spPr>
          <a:xfrm>
            <a:off x="3651885" y="1076325"/>
            <a:ext cx="3885565" cy="47199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9" name="Oval 18"/>
          <p:cNvSpPr/>
          <p:nvPr/>
        </p:nvSpPr>
        <p:spPr>
          <a:xfrm>
            <a:off x="4462145" y="1671320"/>
            <a:ext cx="2297430" cy="504190"/>
          </a:xfrm>
          <a:prstGeom prst="ellipse">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a:p>
        </p:txBody>
      </p:sp>
      <p:sp>
        <p:nvSpPr>
          <p:cNvPr id="20" name="Text Box 19"/>
          <p:cNvSpPr txBox="1"/>
          <p:nvPr/>
        </p:nvSpPr>
        <p:spPr>
          <a:xfrm>
            <a:off x="4899025" y="1739265"/>
            <a:ext cx="1550035" cy="368300"/>
          </a:xfrm>
          <a:prstGeom prst="rect">
            <a:avLst/>
          </a:prstGeom>
          <a:noFill/>
        </p:spPr>
        <p:txBody>
          <a:bodyPr wrap="square" rtlCol="0">
            <a:spAutoFit/>
          </a:bodyPr>
          <a:p>
            <a:pPr algn="ctr"/>
            <a:r>
              <a:rPr lang="en-US"/>
              <a:t>Login</a:t>
            </a:r>
            <a:endParaRPr lang="en-US"/>
          </a:p>
        </p:txBody>
      </p:sp>
      <p:sp>
        <p:nvSpPr>
          <p:cNvPr id="21" name="Oval 20"/>
          <p:cNvSpPr/>
          <p:nvPr/>
        </p:nvSpPr>
        <p:spPr>
          <a:xfrm>
            <a:off x="4469130" y="2626360"/>
            <a:ext cx="2376805" cy="488315"/>
          </a:xfrm>
          <a:prstGeom prst="ellipse">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a:p>
        </p:txBody>
      </p:sp>
      <p:sp>
        <p:nvSpPr>
          <p:cNvPr id="22" name="Text Box 21"/>
          <p:cNvSpPr txBox="1"/>
          <p:nvPr/>
        </p:nvSpPr>
        <p:spPr>
          <a:xfrm>
            <a:off x="4872355" y="2722245"/>
            <a:ext cx="1602740" cy="368300"/>
          </a:xfrm>
          <a:prstGeom prst="rect">
            <a:avLst/>
          </a:prstGeom>
          <a:noFill/>
        </p:spPr>
        <p:txBody>
          <a:bodyPr wrap="square" rtlCol="0">
            <a:spAutoFit/>
          </a:bodyPr>
          <a:p>
            <a:pPr algn="ctr"/>
            <a:r>
              <a:rPr lang="en-US"/>
              <a:t>View Products</a:t>
            </a:r>
            <a:endParaRPr lang="en-US"/>
          </a:p>
        </p:txBody>
      </p:sp>
      <p:sp>
        <p:nvSpPr>
          <p:cNvPr id="23" name="Oval 22"/>
          <p:cNvSpPr/>
          <p:nvPr/>
        </p:nvSpPr>
        <p:spPr>
          <a:xfrm>
            <a:off x="4455160" y="3514725"/>
            <a:ext cx="2399665" cy="542290"/>
          </a:xfrm>
          <a:prstGeom prst="ellipse">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a:p>
        </p:txBody>
      </p:sp>
      <p:sp>
        <p:nvSpPr>
          <p:cNvPr id="24" name="Text Box 23"/>
          <p:cNvSpPr txBox="1"/>
          <p:nvPr/>
        </p:nvSpPr>
        <p:spPr>
          <a:xfrm>
            <a:off x="4819015" y="3637280"/>
            <a:ext cx="1772285" cy="368300"/>
          </a:xfrm>
          <a:prstGeom prst="rect">
            <a:avLst/>
          </a:prstGeom>
          <a:noFill/>
        </p:spPr>
        <p:txBody>
          <a:bodyPr wrap="square" rtlCol="0">
            <a:spAutoFit/>
          </a:bodyPr>
          <a:p>
            <a:pPr algn="ctr"/>
            <a:r>
              <a:rPr lang="en-US"/>
              <a:t>Buy Products</a:t>
            </a:r>
            <a:endParaRPr lang="en-US"/>
          </a:p>
        </p:txBody>
      </p:sp>
      <p:sp>
        <p:nvSpPr>
          <p:cNvPr id="25" name="Oval 24"/>
          <p:cNvSpPr/>
          <p:nvPr/>
        </p:nvSpPr>
        <p:spPr>
          <a:xfrm>
            <a:off x="4470400" y="4367530"/>
            <a:ext cx="2407920" cy="502285"/>
          </a:xfrm>
          <a:prstGeom prst="ellipse">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a:p>
        </p:txBody>
      </p:sp>
      <p:sp>
        <p:nvSpPr>
          <p:cNvPr id="26" name="Text Box 25"/>
          <p:cNvSpPr txBox="1"/>
          <p:nvPr/>
        </p:nvSpPr>
        <p:spPr>
          <a:xfrm>
            <a:off x="4819015" y="4418330"/>
            <a:ext cx="1882775" cy="368300"/>
          </a:xfrm>
          <a:prstGeom prst="rect">
            <a:avLst/>
          </a:prstGeom>
          <a:noFill/>
        </p:spPr>
        <p:txBody>
          <a:bodyPr wrap="square" rtlCol="0">
            <a:spAutoFit/>
          </a:bodyPr>
          <a:p>
            <a:pPr algn="ctr"/>
            <a:r>
              <a:rPr lang="en-US"/>
              <a:t>Manage Products</a:t>
            </a:r>
            <a:endParaRPr lang="en-US"/>
          </a:p>
        </p:txBody>
      </p:sp>
      <p:sp>
        <p:nvSpPr>
          <p:cNvPr id="28" name="Oval 27"/>
          <p:cNvSpPr/>
          <p:nvPr/>
        </p:nvSpPr>
        <p:spPr>
          <a:xfrm>
            <a:off x="4548505" y="5080000"/>
            <a:ext cx="2297430" cy="504190"/>
          </a:xfrm>
          <a:prstGeom prst="ellipse">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a:p>
        </p:txBody>
      </p:sp>
      <p:sp>
        <p:nvSpPr>
          <p:cNvPr id="29" name="Text Box 28"/>
          <p:cNvSpPr txBox="1"/>
          <p:nvPr/>
        </p:nvSpPr>
        <p:spPr>
          <a:xfrm>
            <a:off x="4985385" y="5147945"/>
            <a:ext cx="1550035" cy="368300"/>
          </a:xfrm>
          <a:prstGeom prst="rect">
            <a:avLst/>
          </a:prstGeom>
          <a:noFill/>
        </p:spPr>
        <p:txBody>
          <a:bodyPr wrap="square" rtlCol="0">
            <a:spAutoFit/>
          </a:bodyPr>
          <a:p>
            <a:pPr algn="ctr"/>
            <a:r>
              <a:rPr lang="en-US"/>
              <a:t>Logout</a:t>
            </a:r>
            <a:endParaRPr lang="en-US"/>
          </a:p>
        </p:txBody>
      </p:sp>
      <p:cxnSp>
        <p:nvCxnSpPr>
          <p:cNvPr id="30" name="Straight Connector 29"/>
          <p:cNvCxnSpPr/>
          <p:nvPr/>
        </p:nvCxnSpPr>
        <p:spPr>
          <a:xfrm flipV="1">
            <a:off x="2935605" y="2870835"/>
            <a:ext cx="1549400" cy="880110"/>
          </a:xfrm>
          <a:prstGeom prst="line">
            <a:avLst/>
          </a:prstGeom>
        </p:spPr>
        <p:style>
          <a:lnRef idx="1">
            <a:schemeClr val="accent2"/>
          </a:lnRef>
          <a:fillRef idx="0">
            <a:schemeClr val="accent2"/>
          </a:fillRef>
          <a:effectRef idx="0">
            <a:schemeClr val="accent2"/>
          </a:effectRef>
          <a:fontRef idx="minor">
            <a:schemeClr val="tx1"/>
          </a:fontRef>
        </p:style>
      </p:cxnSp>
      <p:cxnSp>
        <p:nvCxnSpPr>
          <p:cNvPr id="31" name="Straight Connector 30"/>
          <p:cNvCxnSpPr>
            <a:endCxn id="23" idx="2"/>
          </p:cNvCxnSpPr>
          <p:nvPr/>
        </p:nvCxnSpPr>
        <p:spPr>
          <a:xfrm>
            <a:off x="2904490" y="3750945"/>
            <a:ext cx="1550670" cy="34925"/>
          </a:xfrm>
          <a:prstGeom prst="line">
            <a:avLst/>
          </a:prstGeom>
        </p:spPr>
        <p:style>
          <a:lnRef idx="1">
            <a:schemeClr val="accent2"/>
          </a:lnRef>
          <a:fillRef idx="0">
            <a:schemeClr val="accent2"/>
          </a:fillRef>
          <a:effectRef idx="0">
            <a:schemeClr val="accent2"/>
          </a:effectRef>
          <a:fontRef idx="minor">
            <a:schemeClr val="tx1"/>
          </a:fontRef>
        </p:style>
      </p:cxnSp>
      <p:cxnSp>
        <p:nvCxnSpPr>
          <p:cNvPr id="34" name="Straight Connector 33"/>
          <p:cNvCxnSpPr>
            <a:stCxn id="19" idx="6"/>
          </p:cNvCxnSpPr>
          <p:nvPr/>
        </p:nvCxnSpPr>
        <p:spPr>
          <a:xfrm>
            <a:off x="6759575" y="1923415"/>
            <a:ext cx="1713865" cy="1795780"/>
          </a:xfrm>
          <a:prstGeom prst="line">
            <a:avLst/>
          </a:prstGeom>
        </p:spPr>
        <p:style>
          <a:lnRef idx="1">
            <a:schemeClr val="accent2"/>
          </a:lnRef>
          <a:fillRef idx="0">
            <a:schemeClr val="accent2"/>
          </a:fillRef>
          <a:effectRef idx="0">
            <a:schemeClr val="accent2"/>
          </a:effectRef>
          <a:fontRef idx="minor">
            <a:schemeClr val="tx1"/>
          </a:fontRef>
        </p:style>
      </p:cxnSp>
      <p:cxnSp>
        <p:nvCxnSpPr>
          <p:cNvPr id="35" name="Straight Connector 34"/>
          <p:cNvCxnSpPr>
            <a:stCxn id="21" idx="6"/>
          </p:cNvCxnSpPr>
          <p:nvPr/>
        </p:nvCxnSpPr>
        <p:spPr>
          <a:xfrm>
            <a:off x="6845935" y="2870835"/>
            <a:ext cx="1642745" cy="864235"/>
          </a:xfrm>
          <a:prstGeom prst="line">
            <a:avLst/>
          </a:prstGeom>
        </p:spPr>
        <p:style>
          <a:lnRef idx="1">
            <a:schemeClr val="accent2"/>
          </a:lnRef>
          <a:fillRef idx="0">
            <a:schemeClr val="accent2"/>
          </a:fillRef>
          <a:effectRef idx="0">
            <a:schemeClr val="accent2"/>
          </a:effectRef>
          <a:fontRef idx="minor">
            <a:schemeClr val="tx1"/>
          </a:fontRef>
        </p:style>
      </p:cxnSp>
      <p:cxnSp>
        <p:nvCxnSpPr>
          <p:cNvPr id="36" name="Straight Connector 35"/>
          <p:cNvCxnSpPr>
            <a:stCxn id="25" idx="6"/>
          </p:cNvCxnSpPr>
          <p:nvPr/>
        </p:nvCxnSpPr>
        <p:spPr>
          <a:xfrm flipV="1">
            <a:off x="6878320" y="3735070"/>
            <a:ext cx="1610360" cy="883920"/>
          </a:xfrm>
          <a:prstGeom prst="line">
            <a:avLst/>
          </a:prstGeom>
        </p:spPr>
        <p:style>
          <a:lnRef idx="1">
            <a:schemeClr val="accent2"/>
          </a:lnRef>
          <a:fillRef idx="0">
            <a:schemeClr val="accent2"/>
          </a:fillRef>
          <a:effectRef idx="0">
            <a:schemeClr val="accent2"/>
          </a:effectRef>
          <a:fontRef idx="minor">
            <a:schemeClr val="tx1"/>
          </a:fontRef>
        </p:style>
      </p:cxnSp>
      <p:cxnSp>
        <p:nvCxnSpPr>
          <p:cNvPr id="37" name="Straight Connector 36"/>
          <p:cNvCxnSpPr>
            <a:stCxn id="28" idx="6"/>
          </p:cNvCxnSpPr>
          <p:nvPr/>
        </p:nvCxnSpPr>
        <p:spPr>
          <a:xfrm flipV="1">
            <a:off x="6845935" y="3766185"/>
            <a:ext cx="1642745" cy="1565910"/>
          </a:xfrm>
          <a:prstGeom prst="line">
            <a:avLst/>
          </a:prstGeom>
        </p:spPr>
        <p:style>
          <a:lnRef idx="1">
            <a:schemeClr val="accent2"/>
          </a:lnRef>
          <a:fillRef idx="0">
            <a:schemeClr val="accent2"/>
          </a:fillRef>
          <a:effectRef idx="0">
            <a:schemeClr val="accent2"/>
          </a:effectRef>
          <a:fontRef idx="minor">
            <a:schemeClr val="tx1"/>
          </a:fontRef>
        </p:style>
      </p:cxnSp>
      <p:sp>
        <p:nvSpPr>
          <p:cNvPr id="38" name="Text Box 37"/>
          <p:cNvSpPr txBox="1"/>
          <p:nvPr/>
        </p:nvSpPr>
        <p:spPr>
          <a:xfrm>
            <a:off x="1356995" y="5780405"/>
            <a:ext cx="1836420" cy="368300"/>
          </a:xfrm>
          <a:prstGeom prst="rect">
            <a:avLst/>
          </a:prstGeom>
          <a:noFill/>
        </p:spPr>
        <p:txBody>
          <a:bodyPr wrap="square" rtlCol="0">
            <a:spAutoFit/>
          </a:bodyPr>
          <a:p>
            <a:pPr algn="ctr"/>
            <a:r>
              <a:rPr lang="en-US"/>
              <a:t>USER</a:t>
            </a:r>
            <a:endParaRPr lang="en-US"/>
          </a:p>
        </p:txBody>
      </p:sp>
      <p:sp>
        <p:nvSpPr>
          <p:cNvPr id="39" name="Text Box 38"/>
          <p:cNvSpPr txBox="1"/>
          <p:nvPr/>
        </p:nvSpPr>
        <p:spPr>
          <a:xfrm>
            <a:off x="8154670" y="5765800"/>
            <a:ext cx="1836420" cy="368300"/>
          </a:xfrm>
          <a:prstGeom prst="rect">
            <a:avLst/>
          </a:prstGeom>
          <a:noFill/>
        </p:spPr>
        <p:txBody>
          <a:bodyPr wrap="square" rtlCol="0">
            <a:spAutoFit/>
          </a:bodyPr>
          <a:p>
            <a:pPr algn="ctr"/>
            <a:r>
              <a:rPr lang="en-US"/>
              <a:t>ADMIN</a:t>
            </a:r>
            <a:endParaRPr lang="en-US"/>
          </a:p>
        </p:txBody>
      </p:sp>
      <p:cxnSp>
        <p:nvCxnSpPr>
          <p:cNvPr id="18" name="Straight Connector 17"/>
          <p:cNvCxnSpPr/>
          <p:nvPr/>
        </p:nvCxnSpPr>
        <p:spPr>
          <a:xfrm flipV="1">
            <a:off x="3665220" y="1506220"/>
            <a:ext cx="3862705" cy="14605"/>
          </a:xfrm>
          <a:prstGeom prst="line">
            <a:avLst/>
          </a:prstGeom>
        </p:spPr>
        <p:style>
          <a:lnRef idx="2">
            <a:schemeClr val="accent6"/>
          </a:lnRef>
          <a:fillRef idx="0">
            <a:schemeClr val="accent6"/>
          </a:fillRef>
          <a:effectRef idx="1">
            <a:schemeClr val="accent6"/>
          </a:effectRef>
          <a:fontRef idx="minor">
            <a:schemeClr val="tx1"/>
          </a:fontRef>
        </p:style>
      </p:cxnSp>
      <p:sp>
        <p:nvSpPr>
          <p:cNvPr id="27" name="Text Box 26"/>
          <p:cNvSpPr txBox="1"/>
          <p:nvPr/>
        </p:nvSpPr>
        <p:spPr>
          <a:xfrm>
            <a:off x="3773805" y="1113790"/>
            <a:ext cx="3662680" cy="368300"/>
          </a:xfrm>
          <a:prstGeom prst="rect">
            <a:avLst/>
          </a:prstGeom>
          <a:noFill/>
        </p:spPr>
        <p:txBody>
          <a:bodyPr wrap="square" rtlCol="0">
            <a:spAutoFit/>
          </a:bodyPr>
          <a:p>
            <a:pPr algn="ctr"/>
            <a:r>
              <a:rPr lang="en-US"/>
              <a:t>GRAPHIC DESIGN PORTFOLIO</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6294" y="334101"/>
            <a:ext cx="9659295" cy="762000"/>
          </a:xfrm>
        </p:spPr>
        <p:txBody>
          <a:bodyPr/>
          <a:p>
            <a:r>
              <a:rPr lang="en-US"/>
              <a:t>DATABASE DESIGN</a:t>
            </a:r>
            <a:endParaRPr lang="en-US"/>
          </a:p>
        </p:txBody>
      </p:sp>
      <p:sp>
        <p:nvSpPr>
          <p:cNvPr id="5" name="Text Box 4"/>
          <p:cNvSpPr txBox="1"/>
          <p:nvPr/>
        </p:nvSpPr>
        <p:spPr>
          <a:xfrm>
            <a:off x="509905" y="1351915"/>
            <a:ext cx="1553210" cy="398780"/>
          </a:xfrm>
          <a:prstGeom prst="rect">
            <a:avLst/>
          </a:prstGeom>
          <a:noFill/>
        </p:spPr>
        <p:txBody>
          <a:bodyPr wrap="square" rtlCol="0">
            <a:spAutoFit/>
          </a:bodyPr>
          <a:p>
            <a:r>
              <a:rPr lang="en-US" sz="2000" b="1"/>
              <a:t>ADMIN</a:t>
            </a:r>
            <a:endParaRPr lang="en-US" sz="2000" b="1"/>
          </a:p>
        </p:txBody>
      </p:sp>
      <p:sp>
        <p:nvSpPr>
          <p:cNvPr id="6" name="Text Box 5"/>
          <p:cNvSpPr txBox="1"/>
          <p:nvPr/>
        </p:nvSpPr>
        <p:spPr>
          <a:xfrm>
            <a:off x="1442720" y="2006600"/>
            <a:ext cx="6762750" cy="829945"/>
          </a:xfrm>
          <a:prstGeom prst="rect">
            <a:avLst/>
          </a:prstGeom>
          <a:noFill/>
        </p:spPr>
        <p:txBody>
          <a:bodyPr wrap="square" rtlCol="0">
            <a:spAutoFit/>
          </a:bodyPr>
          <a:p>
            <a:r>
              <a:rPr lang="en-US" sz="1600" b="1"/>
              <a:t>Table Name :  </a:t>
            </a:r>
            <a:r>
              <a:rPr lang="en-US" sz="1600"/>
              <a:t>Admin</a:t>
            </a:r>
            <a:endParaRPr lang="en-US" sz="1600" b="1"/>
          </a:p>
          <a:p>
            <a:r>
              <a:rPr lang="en-US" sz="1600" b="1"/>
              <a:t>Primary key:  </a:t>
            </a:r>
            <a:r>
              <a:rPr lang="en-US" sz="1600"/>
              <a:t>Email-Id</a:t>
            </a:r>
            <a:endParaRPr lang="en-US" sz="1600" b="1"/>
          </a:p>
          <a:p>
            <a:r>
              <a:rPr lang="en-US" sz="1600" b="1"/>
              <a:t>Description :  </a:t>
            </a:r>
            <a:r>
              <a:rPr lang="en-US" sz="1600"/>
              <a:t>This table is store the user login details.</a:t>
            </a:r>
            <a:endParaRPr lang="en-US" sz="1600" b="1">
              <a:sym typeface="+mn-ea"/>
            </a:endParaRPr>
          </a:p>
        </p:txBody>
      </p:sp>
      <p:graphicFrame>
        <p:nvGraphicFramePr>
          <p:cNvPr id="7" name="Table 6"/>
          <p:cNvGraphicFramePr/>
          <p:nvPr/>
        </p:nvGraphicFramePr>
        <p:xfrm>
          <a:off x="1548765" y="3091815"/>
          <a:ext cx="9391650" cy="2613660"/>
        </p:xfrm>
        <a:graphic>
          <a:graphicData uri="http://schemas.openxmlformats.org/drawingml/2006/table">
            <a:tbl>
              <a:tblPr firstRow="1" bandRow="1">
                <a:tableStyleId>{5C22544A-7EE6-4342-B048-85BDC9FD1C3A}</a:tableStyleId>
              </a:tblPr>
              <a:tblGrid>
                <a:gridCol w="1565275"/>
                <a:gridCol w="1565275"/>
                <a:gridCol w="1565275"/>
                <a:gridCol w="1565275"/>
                <a:gridCol w="1565275"/>
                <a:gridCol w="1565275"/>
              </a:tblGrid>
              <a:tr h="871220">
                <a:tc>
                  <a:txBody>
                    <a:bodyPr/>
                    <a:p>
                      <a:pPr algn="ctr">
                        <a:lnSpc>
                          <a:spcPct val="90000"/>
                        </a:lnSpc>
                        <a:buNone/>
                      </a:pPr>
                      <a:r>
                        <a:rPr lang="en-US" sz="1800" b="1"/>
                        <a:t>S.No</a:t>
                      </a:r>
                      <a:endParaRPr lang="en-US" sz="1800" b="1"/>
                    </a:p>
                  </a:txBody>
                  <a:tcPr anchor="ctr" anchorCtr="0"/>
                </a:tc>
                <a:tc>
                  <a:txBody>
                    <a:bodyPr/>
                    <a:p>
                      <a:pPr algn="ctr">
                        <a:lnSpc>
                          <a:spcPct val="90000"/>
                        </a:lnSpc>
                        <a:buNone/>
                      </a:pPr>
                      <a:r>
                        <a:rPr lang="en-US" sz="1800" b="1"/>
                        <a:t>Field Name</a:t>
                      </a:r>
                      <a:endParaRPr lang="en-US" sz="1800" b="1"/>
                    </a:p>
                  </a:txBody>
                  <a:tcPr anchor="ctr" anchorCtr="0"/>
                </a:tc>
                <a:tc>
                  <a:txBody>
                    <a:bodyPr/>
                    <a:p>
                      <a:pPr algn="ctr">
                        <a:lnSpc>
                          <a:spcPct val="90000"/>
                        </a:lnSpc>
                        <a:buNone/>
                      </a:pPr>
                      <a:r>
                        <a:rPr lang="en-US" sz="1800" b="1"/>
                        <a:t>Field Type</a:t>
                      </a:r>
                      <a:endParaRPr lang="en-US" sz="1800" b="1"/>
                    </a:p>
                  </a:txBody>
                  <a:tcPr anchor="ctr" anchorCtr="0"/>
                </a:tc>
                <a:tc>
                  <a:txBody>
                    <a:bodyPr/>
                    <a:p>
                      <a:pPr algn="ctr">
                        <a:lnSpc>
                          <a:spcPct val="90000"/>
                        </a:lnSpc>
                        <a:buNone/>
                      </a:pPr>
                      <a:r>
                        <a:rPr lang="en-US" sz="1800" b="1"/>
                        <a:t>Size</a:t>
                      </a:r>
                      <a:endParaRPr lang="en-US" sz="1800" b="1"/>
                    </a:p>
                  </a:txBody>
                  <a:tcPr anchor="ctr" anchorCtr="0"/>
                </a:tc>
                <a:tc>
                  <a:txBody>
                    <a:bodyPr/>
                    <a:p>
                      <a:pPr algn="ctr">
                        <a:lnSpc>
                          <a:spcPct val="90000"/>
                        </a:lnSpc>
                        <a:buNone/>
                      </a:pPr>
                      <a:r>
                        <a:rPr lang="en-US" sz="1800" b="1"/>
                        <a:t>Constraints</a:t>
                      </a:r>
                      <a:endParaRPr lang="en-US" sz="1800" b="1"/>
                    </a:p>
                  </a:txBody>
                  <a:tcPr anchor="ctr" anchorCtr="0"/>
                </a:tc>
                <a:tc>
                  <a:txBody>
                    <a:bodyPr/>
                    <a:p>
                      <a:pPr algn="ctr">
                        <a:lnSpc>
                          <a:spcPct val="90000"/>
                        </a:lnSpc>
                        <a:buNone/>
                      </a:pPr>
                      <a:r>
                        <a:rPr lang="en-US" sz="1800" b="1"/>
                        <a:t>Description</a:t>
                      </a:r>
                      <a:endParaRPr lang="en-US" sz="1800" b="1"/>
                    </a:p>
                  </a:txBody>
                  <a:tcPr anchor="ctr" anchorCtr="0"/>
                </a:tc>
              </a:tr>
              <a:tr h="871220">
                <a:tc>
                  <a:txBody>
                    <a:bodyPr/>
                    <a:p>
                      <a:pPr algn="ctr">
                        <a:lnSpc>
                          <a:spcPct val="90000"/>
                        </a:lnSpc>
                        <a:buNone/>
                      </a:pPr>
                      <a:r>
                        <a:rPr lang="en-US" sz="1800" b="0"/>
                        <a:t>1.</a:t>
                      </a:r>
                      <a:endParaRPr lang="en-US" sz="1800" b="0"/>
                    </a:p>
                  </a:txBody>
                  <a:tcPr anchor="ctr" anchorCtr="0"/>
                </a:tc>
                <a:tc>
                  <a:txBody>
                    <a:bodyPr/>
                    <a:p>
                      <a:pPr algn="ctr">
                        <a:lnSpc>
                          <a:spcPct val="90000"/>
                        </a:lnSpc>
                        <a:buNone/>
                      </a:pPr>
                      <a:r>
                        <a:rPr lang="en-US" sz="1800" b="0"/>
                        <a:t>id</a:t>
                      </a:r>
                      <a:endParaRPr lang="en-US" sz="1800" b="0"/>
                    </a:p>
                  </a:txBody>
                  <a:tcPr anchor="ctr" anchorCtr="0"/>
                </a:tc>
                <a:tc>
                  <a:txBody>
                    <a:bodyPr/>
                    <a:p>
                      <a:pPr algn="ctr">
                        <a:lnSpc>
                          <a:spcPct val="90000"/>
                        </a:lnSpc>
                        <a:buNone/>
                      </a:pPr>
                      <a:r>
                        <a:rPr lang="en-US" sz="1800" b="0"/>
                        <a:t>varchar</a:t>
                      </a:r>
                      <a:endParaRPr lang="en-US" sz="1800" b="0"/>
                    </a:p>
                  </a:txBody>
                  <a:tcPr anchor="ctr" anchorCtr="0"/>
                </a:tc>
                <a:tc>
                  <a:txBody>
                    <a:bodyPr/>
                    <a:p>
                      <a:pPr algn="ctr">
                        <a:lnSpc>
                          <a:spcPct val="90000"/>
                        </a:lnSpc>
                        <a:buNone/>
                      </a:pPr>
                      <a:r>
                        <a:rPr lang="en-US" sz="1800" b="0"/>
                        <a:t>40</a:t>
                      </a:r>
                      <a:endParaRPr lang="en-US" sz="1800" b="0"/>
                    </a:p>
                  </a:txBody>
                  <a:tcPr anchor="ctr" anchorCtr="0"/>
                </a:tc>
                <a:tc>
                  <a:txBody>
                    <a:bodyPr/>
                    <a:p>
                      <a:pPr algn="ctr">
                        <a:lnSpc>
                          <a:spcPct val="90000"/>
                        </a:lnSpc>
                        <a:buNone/>
                      </a:pPr>
                      <a:r>
                        <a:rPr lang="en-US" sz="1800" b="0"/>
                        <a:t>Primary Key</a:t>
                      </a:r>
                      <a:endParaRPr lang="en-US" sz="1800" b="0"/>
                    </a:p>
                  </a:txBody>
                  <a:tcPr anchor="ctr" anchorCtr="0"/>
                </a:tc>
                <a:tc>
                  <a:txBody>
                    <a:bodyPr/>
                    <a:p>
                      <a:pPr algn="ctr">
                        <a:lnSpc>
                          <a:spcPct val="90000"/>
                        </a:lnSpc>
                        <a:buNone/>
                      </a:pPr>
                      <a:r>
                        <a:rPr lang="en-US" sz="1800" b="0"/>
                        <a:t>Admin id</a:t>
                      </a:r>
                      <a:endParaRPr lang="en-US" sz="1800" b="0"/>
                    </a:p>
                  </a:txBody>
                  <a:tcPr anchor="ctr" anchorCtr="0"/>
                </a:tc>
              </a:tr>
              <a:tr h="871220">
                <a:tc>
                  <a:txBody>
                    <a:bodyPr/>
                    <a:p>
                      <a:pPr algn="ctr">
                        <a:lnSpc>
                          <a:spcPct val="90000"/>
                        </a:lnSpc>
                        <a:buNone/>
                      </a:pPr>
                      <a:r>
                        <a:rPr lang="en-US" sz="1800" b="1"/>
                        <a:t>2.</a:t>
                      </a:r>
                      <a:endParaRPr lang="en-US" sz="1800" b="1"/>
                    </a:p>
                  </a:txBody>
                  <a:tcPr anchor="ctr" anchorCtr="0"/>
                </a:tc>
                <a:tc>
                  <a:txBody>
                    <a:bodyPr/>
                    <a:p>
                      <a:pPr algn="ctr">
                        <a:lnSpc>
                          <a:spcPct val="90000"/>
                        </a:lnSpc>
                        <a:buNone/>
                      </a:pPr>
                      <a:r>
                        <a:rPr lang="en-US" sz="1800" b="0"/>
                        <a:t>Password</a:t>
                      </a:r>
                      <a:endParaRPr lang="en-US" sz="1800" b="0"/>
                    </a:p>
                  </a:txBody>
                  <a:tcPr anchor="ctr" anchorCtr="0"/>
                </a:tc>
                <a:tc>
                  <a:txBody>
                    <a:bodyPr/>
                    <a:p>
                      <a:pPr algn="ctr">
                        <a:lnSpc>
                          <a:spcPct val="90000"/>
                        </a:lnSpc>
                        <a:buNone/>
                      </a:pPr>
                      <a:r>
                        <a:rPr lang="en-US" sz="1800" b="0"/>
                        <a:t>varchar</a:t>
                      </a:r>
                      <a:endParaRPr lang="en-US" sz="1800" b="0"/>
                    </a:p>
                  </a:txBody>
                  <a:tcPr anchor="ctr" anchorCtr="0"/>
                </a:tc>
                <a:tc>
                  <a:txBody>
                    <a:bodyPr/>
                    <a:p>
                      <a:pPr algn="ctr">
                        <a:lnSpc>
                          <a:spcPct val="90000"/>
                        </a:lnSpc>
                        <a:buNone/>
                      </a:pPr>
                      <a:r>
                        <a:rPr lang="en-US" sz="1800" b="0"/>
                        <a:t>24</a:t>
                      </a:r>
                      <a:endParaRPr lang="en-US" sz="1800" b="0"/>
                    </a:p>
                  </a:txBody>
                  <a:tcPr anchor="ctr" anchorCtr="0"/>
                </a:tc>
                <a:tc>
                  <a:txBody>
                    <a:bodyPr/>
                    <a:p>
                      <a:pPr algn="ctr">
                        <a:lnSpc>
                          <a:spcPct val="90000"/>
                        </a:lnSpc>
                        <a:buNone/>
                      </a:pPr>
                      <a:r>
                        <a:rPr lang="en-US" sz="1800" b="0"/>
                        <a:t>Not null</a:t>
                      </a:r>
                      <a:endParaRPr lang="en-US" sz="1800" b="0"/>
                    </a:p>
                  </a:txBody>
                  <a:tcPr anchor="ctr" anchorCtr="0"/>
                </a:tc>
                <a:tc>
                  <a:txBody>
                    <a:bodyPr/>
                    <a:p>
                      <a:pPr algn="ctr">
                        <a:lnSpc>
                          <a:spcPct val="90000"/>
                        </a:lnSpc>
                        <a:buNone/>
                      </a:pPr>
                      <a:r>
                        <a:rPr lang="en-US" sz="1800" b="0"/>
                        <a:t>Password</a:t>
                      </a:r>
                      <a:endParaRPr lang="en-US" sz="1800" b="0"/>
                    </a:p>
                  </a:txBody>
                  <a:tcPr anchor="ctr" anchorCtr="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6294" y="334101"/>
            <a:ext cx="9659295" cy="762000"/>
          </a:xfrm>
        </p:spPr>
        <p:txBody>
          <a:bodyPr/>
          <a:p>
            <a:r>
              <a:rPr lang="en-US"/>
              <a:t>DATABASE DESIGN</a:t>
            </a:r>
            <a:endParaRPr lang="en-US"/>
          </a:p>
        </p:txBody>
      </p:sp>
      <p:sp>
        <p:nvSpPr>
          <p:cNvPr id="5" name="Text Box 4"/>
          <p:cNvSpPr txBox="1"/>
          <p:nvPr/>
        </p:nvSpPr>
        <p:spPr>
          <a:xfrm>
            <a:off x="509905" y="1351915"/>
            <a:ext cx="1553210" cy="398780"/>
          </a:xfrm>
          <a:prstGeom prst="rect">
            <a:avLst/>
          </a:prstGeom>
          <a:noFill/>
        </p:spPr>
        <p:txBody>
          <a:bodyPr wrap="square" rtlCol="0">
            <a:spAutoFit/>
          </a:bodyPr>
          <a:p>
            <a:r>
              <a:rPr lang="en-US" sz="2000" b="1"/>
              <a:t>USER</a:t>
            </a:r>
            <a:endParaRPr lang="en-US" sz="2000" b="1"/>
          </a:p>
        </p:txBody>
      </p:sp>
      <p:sp>
        <p:nvSpPr>
          <p:cNvPr id="6" name="Text Box 5"/>
          <p:cNvSpPr txBox="1"/>
          <p:nvPr/>
        </p:nvSpPr>
        <p:spPr>
          <a:xfrm>
            <a:off x="1442720" y="2006600"/>
            <a:ext cx="6762750" cy="829945"/>
          </a:xfrm>
          <a:prstGeom prst="rect">
            <a:avLst/>
          </a:prstGeom>
          <a:noFill/>
        </p:spPr>
        <p:txBody>
          <a:bodyPr wrap="square" rtlCol="0">
            <a:spAutoFit/>
          </a:bodyPr>
          <a:p>
            <a:r>
              <a:rPr lang="en-US" sz="1600" b="1"/>
              <a:t>Table Name :  User</a:t>
            </a:r>
            <a:endParaRPr lang="en-US" sz="1600" b="1"/>
          </a:p>
          <a:p>
            <a:r>
              <a:rPr lang="en-US" sz="1600" b="1"/>
              <a:t>Primary key:  </a:t>
            </a:r>
            <a:r>
              <a:rPr lang="en-US" sz="1600"/>
              <a:t>Email-Id</a:t>
            </a:r>
            <a:endParaRPr lang="en-US" sz="1600" b="1"/>
          </a:p>
          <a:p>
            <a:r>
              <a:rPr lang="en-US" sz="1600" b="1"/>
              <a:t>Description :  </a:t>
            </a:r>
            <a:r>
              <a:rPr lang="en-US" sz="1600"/>
              <a:t>This table is store the user details.</a:t>
            </a:r>
            <a:endParaRPr lang="en-US" sz="1600" b="1">
              <a:sym typeface="+mn-ea"/>
            </a:endParaRPr>
          </a:p>
        </p:txBody>
      </p:sp>
      <p:graphicFrame>
        <p:nvGraphicFramePr>
          <p:cNvPr id="7" name="Table 6"/>
          <p:cNvGraphicFramePr/>
          <p:nvPr/>
        </p:nvGraphicFramePr>
        <p:xfrm>
          <a:off x="1548765" y="3091815"/>
          <a:ext cx="9391650" cy="2613660"/>
        </p:xfrm>
        <a:graphic>
          <a:graphicData uri="http://schemas.openxmlformats.org/drawingml/2006/table">
            <a:tbl>
              <a:tblPr firstRow="1" bandRow="1">
                <a:tableStyleId>{5C22544A-7EE6-4342-B048-85BDC9FD1C3A}</a:tableStyleId>
              </a:tblPr>
              <a:tblGrid>
                <a:gridCol w="1565275"/>
                <a:gridCol w="1565275"/>
                <a:gridCol w="1565275"/>
                <a:gridCol w="1565275"/>
                <a:gridCol w="1459865"/>
                <a:gridCol w="1670685"/>
              </a:tblGrid>
              <a:tr h="871220">
                <a:tc>
                  <a:txBody>
                    <a:bodyPr/>
                    <a:p>
                      <a:pPr algn="ctr">
                        <a:lnSpc>
                          <a:spcPct val="90000"/>
                        </a:lnSpc>
                        <a:buNone/>
                      </a:pPr>
                      <a:r>
                        <a:rPr lang="en-US" sz="1800" b="1"/>
                        <a:t>S.No</a:t>
                      </a:r>
                      <a:endParaRPr lang="en-US" sz="1800" b="1"/>
                    </a:p>
                  </a:txBody>
                  <a:tcPr anchor="ctr" anchorCtr="0"/>
                </a:tc>
                <a:tc>
                  <a:txBody>
                    <a:bodyPr/>
                    <a:p>
                      <a:pPr algn="ctr">
                        <a:lnSpc>
                          <a:spcPct val="90000"/>
                        </a:lnSpc>
                        <a:buNone/>
                      </a:pPr>
                      <a:r>
                        <a:rPr lang="en-US" sz="1800" b="1"/>
                        <a:t>Field Name</a:t>
                      </a:r>
                      <a:endParaRPr lang="en-US" sz="1800" b="1"/>
                    </a:p>
                  </a:txBody>
                  <a:tcPr anchor="ctr" anchorCtr="0"/>
                </a:tc>
                <a:tc>
                  <a:txBody>
                    <a:bodyPr/>
                    <a:p>
                      <a:pPr algn="ctr">
                        <a:lnSpc>
                          <a:spcPct val="90000"/>
                        </a:lnSpc>
                        <a:buNone/>
                      </a:pPr>
                      <a:r>
                        <a:rPr lang="en-US" sz="1800" b="1"/>
                        <a:t>Field Type</a:t>
                      </a:r>
                      <a:endParaRPr lang="en-US" sz="1800" b="1"/>
                    </a:p>
                  </a:txBody>
                  <a:tcPr anchor="ctr" anchorCtr="0"/>
                </a:tc>
                <a:tc>
                  <a:txBody>
                    <a:bodyPr/>
                    <a:p>
                      <a:pPr algn="ctr">
                        <a:lnSpc>
                          <a:spcPct val="90000"/>
                        </a:lnSpc>
                        <a:buNone/>
                      </a:pPr>
                      <a:r>
                        <a:rPr lang="en-US" sz="1800" b="1"/>
                        <a:t>Size</a:t>
                      </a:r>
                      <a:endParaRPr lang="en-US" sz="1800" b="1"/>
                    </a:p>
                  </a:txBody>
                  <a:tcPr anchor="ctr" anchorCtr="0"/>
                </a:tc>
                <a:tc>
                  <a:txBody>
                    <a:bodyPr/>
                    <a:p>
                      <a:pPr algn="ctr">
                        <a:lnSpc>
                          <a:spcPct val="90000"/>
                        </a:lnSpc>
                        <a:buNone/>
                      </a:pPr>
                      <a:r>
                        <a:rPr lang="en-US" sz="1800" b="1"/>
                        <a:t>Constraints</a:t>
                      </a:r>
                      <a:endParaRPr lang="en-US" sz="1800" b="1"/>
                    </a:p>
                  </a:txBody>
                  <a:tcPr anchor="ctr" anchorCtr="0"/>
                </a:tc>
                <a:tc>
                  <a:txBody>
                    <a:bodyPr/>
                    <a:p>
                      <a:pPr algn="ctr">
                        <a:lnSpc>
                          <a:spcPct val="90000"/>
                        </a:lnSpc>
                        <a:buNone/>
                      </a:pPr>
                      <a:r>
                        <a:rPr lang="en-US" sz="1800" b="1"/>
                        <a:t>Description</a:t>
                      </a:r>
                      <a:endParaRPr lang="en-US" sz="1800" b="1"/>
                    </a:p>
                  </a:txBody>
                  <a:tcPr anchor="ctr" anchorCtr="0"/>
                </a:tc>
              </a:tr>
              <a:tr h="871220">
                <a:tc>
                  <a:txBody>
                    <a:bodyPr/>
                    <a:p>
                      <a:pPr algn="ctr">
                        <a:lnSpc>
                          <a:spcPct val="90000"/>
                        </a:lnSpc>
                        <a:buNone/>
                      </a:pPr>
                      <a:r>
                        <a:rPr lang="en-US" sz="1800" b="0"/>
                        <a:t>1.</a:t>
                      </a:r>
                      <a:endParaRPr lang="en-US" sz="1800" b="0"/>
                    </a:p>
                  </a:txBody>
                  <a:tcPr anchor="ctr" anchorCtr="0"/>
                </a:tc>
                <a:tc>
                  <a:txBody>
                    <a:bodyPr/>
                    <a:p>
                      <a:pPr algn="ctr">
                        <a:lnSpc>
                          <a:spcPct val="90000"/>
                        </a:lnSpc>
                        <a:buNone/>
                      </a:pPr>
                      <a:r>
                        <a:rPr lang="en-US" sz="1800" b="0"/>
                        <a:t>email_id</a:t>
                      </a:r>
                      <a:endParaRPr lang="en-US" sz="1800" b="0"/>
                    </a:p>
                  </a:txBody>
                  <a:tcPr anchor="ctr" anchorCtr="0"/>
                </a:tc>
                <a:tc>
                  <a:txBody>
                    <a:bodyPr/>
                    <a:p>
                      <a:pPr algn="ctr">
                        <a:lnSpc>
                          <a:spcPct val="90000"/>
                        </a:lnSpc>
                        <a:buNone/>
                      </a:pPr>
                      <a:r>
                        <a:rPr lang="en-US" sz="1800" b="0"/>
                        <a:t>varchar</a:t>
                      </a:r>
                      <a:endParaRPr lang="en-US" sz="1800" b="0"/>
                    </a:p>
                  </a:txBody>
                  <a:tcPr anchor="ctr" anchorCtr="0"/>
                </a:tc>
                <a:tc>
                  <a:txBody>
                    <a:bodyPr/>
                    <a:p>
                      <a:pPr algn="ctr">
                        <a:lnSpc>
                          <a:spcPct val="90000"/>
                        </a:lnSpc>
                        <a:buNone/>
                      </a:pPr>
                      <a:r>
                        <a:rPr lang="en-US" sz="1800" b="0"/>
                        <a:t>40</a:t>
                      </a:r>
                      <a:endParaRPr lang="en-US" sz="1800" b="0"/>
                    </a:p>
                  </a:txBody>
                  <a:tcPr anchor="ctr" anchorCtr="0"/>
                </a:tc>
                <a:tc>
                  <a:txBody>
                    <a:bodyPr/>
                    <a:p>
                      <a:pPr algn="ctr">
                        <a:lnSpc>
                          <a:spcPct val="90000"/>
                        </a:lnSpc>
                        <a:buNone/>
                      </a:pPr>
                      <a:r>
                        <a:rPr lang="en-US" sz="1800" b="0"/>
                        <a:t>Primary Key</a:t>
                      </a:r>
                      <a:endParaRPr lang="en-US" sz="1800" b="0"/>
                    </a:p>
                  </a:txBody>
                  <a:tcPr anchor="ctr" anchorCtr="0"/>
                </a:tc>
                <a:tc>
                  <a:txBody>
                    <a:bodyPr/>
                    <a:p>
                      <a:pPr algn="ctr">
                        <a:lnSpc>
                          <a:spcPct val="90000"/>
                        </a:lnSpc>
                        <a:buNone/>
                      </a:pPr>
                      <a:r>
                        <a:rPr lang="en-US" sz="1800" b="0"/>
                        <a:t>user email</a:t>
                      </a:r>
                      <a:endParaRPr lang="en-US" sz="1800" b="0"/>
                    </a:p>
                  </a:txBody>
                  <a:tcPr anchor="ctr" anchorCtr="0"/>
                </a:tc>
              </a:tr>
              <a:tr h="871220">
                <a:tc>
                  <a:txBody>
                    <a:bodyPr/>
                    <a:p>
                      <a:pPr algn="ctr">
                        <a:lnSpc>
                          <a:spcPct val="90000"/>
                        </a:lnSpc>
                        <a:buNone/>
                      </a:pPr>
                      <a:r>
                        <a:rPr lang="en-US" sz="1800" b="1"/>
                        <a:t>2.</a:t>
                      </a:r>
                      <a:endParaRPr lang="en-US" sz="1800" b="1"/>
                    </a:p>
                  </a:txBody>
                  <a:tcPr anchor="ctr" anchorCtr="0"/>
                </a:tc>
                <a:tc>
                  <a:txBody>
                    <a:bodyPr/>
                    <a:p>
                      <a:pPr algn="ctr">
                        <a:lnSpc>
                          <a:spcPct val="90000"/>
                        </a:lnSpc>
                        <a:buNone/>
                      </a:pPr>
                      <a:r>
                        <a:rPr lang="en-US" sz="1800" b="0"/>
                        <a:t>m_num</a:t>
                      </a:r>
                      <a:endParaRPr lang="en-US" sz="1800" b="0"/>
                    </a:p>
                  </a:txBody>
                  <a:tcPr anchor="ctr" anchorCtr="0"/>
                </a:tc>
                <a:tc>
                  <a:txBody>
                    <a:bodyPr/>
                    <a:p>
                      <a:pPr algn="ctr">
                        <a:lnSpc>
                          <a:spcPct val="90000"/>
                        </a:lnSpc>
                        <a:buNone/>
                      </a:pPr>
                      <a:r>
                        <a:rPr lang="en-US" sz="1800" b="0"/>
                        <a:t>varchar</a:t>
                      </a:r>
                      <a:endParaRPr lang="en-US" sz="1800" b="0"/>
                    </a:p>
                  </a:txBody>
                  <a:tcPr anchor="ctr" anchorCtr="0"/>
                </a:tc>
                <a:tc>
                  <a:txBody>
                    <a:bodyPr/>
                    <a:p>
                      <a:pPr algn="ctr">
                        <a:lnSpc>
                          <a:spcPct val="90000"/>
                        </a:lnSpc>
                        <a:buNone/>
                      </a:pPr>
                      <a:r>
                        <a:rPr lang="en-US" sz="1800" b="0"/>
                        <a:t>15</a:t>
                      </a:r>
                      <a:endParaRPr lang="en-US" sz="1800" b="0"/>
                    </a:p>
                  </a:txBody>
                  <a:tcPr anchor="ctr" anchorCtr="0"/>
                </a:tc>
                <a:tc>
                  <a:txBody>
                    <a:bodyPr/>
                    <a:p>
                      <a:pPr algn="ctr">
                        <a:lnSpc>
                          <a:spcPct val="90000"/>
                        </a:lnSpc>
                        <a:buNone/>
                      </a:pPr>
                      <a:r>
                        <a:rPr lang="en-US" sz="1800" b="0"/>
                        <a:t>Not null</a:t>
                      </a:r>
                      <a:endParaRPr lang="en-US" sz="1800" b="0"/>
                    </a:p>
                  </a:txBody>
                  <a:tcPr anchor="ctr" anchorCtr="0"/>
                </a:tc>
                <a:tc>
                  <a:txBody>
                    <a:bodyPr/>
                    <a:p>
                      <a:pPr algn="ctr">
                        <a:lnSpc>
                          <a:spcPct val="90000"/>
                        </a:lnSpc>
                        <a:buNone/>
                      </a:pPr>
                      <a:r>
                        <a:rPr lang="en-US" sz="1800" b="0"/>
                        <a:t>user</a:t>
                      </a:r>
                      <a:endParaRPr lang="en-US" sz="1800" b="0"/>
                    </a:p>
                    <a:p>
                      <a:pPr algn="ctr">
                        <a:lnSpc>
                          <a:spcPct val="90000"/>
                        </a:lnSpc>
                        <a:buNone/>
                      </a:pPr>
                      <a:r>
                        <a:rPr lang="en-US" sz="1800" b="0"/>
                        <a:t>mobile number</a:t>
                      </a:r>
                      <a:endParaRPr lang="en-US" sz="1800" b="0"/>
                    </a:p>
                  </a:txBody>
                  <a:tcPr anchor="ctr" anchorCtr="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MODULE DESCRIPTION</a:t>
            </a:r>
            <a:endParaRPr lang="en-US"/>
          </a:p>
        </p:txBody>
      </p:sp>
      <p:sp>
        <p:nvSpPr>
          <p:cNvPr id="3" name="Content Placeholder 2"/>
          <p:cNvSpPr>
            <a:spLocks noGrp="1"/>
          </p:cNvSpPr>
          <p:nvPr>
            <p:ph idx="1"/>
          </p:nvPr>
        </p:nvSpPr>
        <p:spPr/>
        <p:txBody>
          <a:bodyPr/>
          <a:p>
            <a:pPr marL="0" indent="0">
              <a:buNone/>
            </a:pPr>
            <a:r>
              <a:rPr lang="en-US"/>
              <a:t>ADMIN</a:t>
            </a:r>
            <a:endParaRPr lang="en-US"/>
          </a:p>
          <a:p>
            <a:pPr marL="0" indent="0">
              <a:buNone/>
            </a:pPr>
            <a:r>
              <a:rPr lang="en-US"/>
              <a:t>Manage User.	</a:t>
            </a:r>
            <a:endParaRPr lang="en-US"/>
          </a:p>
          <a:p>
            <a:pPr marL="0" indent="0">
              <a:buNone/>
            </a:pPr>
            <a:r>
              <a:rPr lang="en-US"/>
              <a:t>USER</a:t>
            </a:r>
            <a:endParaRPr lang="en-US"/>
          </a:p>
          <a:p>
            <a:pPr marL="0" indent="0">
              <a:buNone/>
            </a:pPr>
            <a:r>
              <a:rPr lang="en-US"/>
              <a:t>View Image Stocks,</a:t>
            </a:r>
            <a:endParaRPr lang="en-US"/>
          </a:p>
          <a:p>
            <a:pPr marL="0" indent="0">
              <a:buNone/>
            </a:pPr>
            <a:r>
              <a:rPr lang="en-US"/>
              <a:t>Contact Us,</a:t>
            </a:r>
            <a:endParaRPr lang="en-US"/>
          </a:p>
          <a:p>
            <a:pPr marL="0" indent="0">
              <a:buNone/>
            </a:pPr>
            <a:r>
              <a:rPr lang="en-US"/>
              <a:t>Buy the products.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47345" y="680720"/>
            <a:ext cx="11176000" cy="3957955"/>
          </a:xfrm>
        </p:spPr>
        <p:txBody>
          <a:bodyPr/>
          <a:p>
            <a:pPr marL="0" indent="0">
              <a:buNone/>
            </a:pPr>
            <a:r>
              <a:rPr lang="en-US"/>
              <a:t>ADMIN:</a:t>
            </a:r>
            <a:endParaRPr lang="en-US"/>
          </a:p>
          <a:p>
            <a:pPr marL="0" indent="0">
              <a:buNone/>
            </a:pPr>
            <a:r>
              <a:rPr lang="en-US" sz="2000" b="1"/>
              <a:t>MANAGE USER</a:t>
            </a:r>
            <a:endParaRPr lang="en-US" sz="2000" b="1"/>
          </a:p>
          <a:p>
            <a:pPr marL="0" indent="0">
              <a:buNone/>
            </a:pPr>
            <a:r>
              <a:rPr lang="en-US"/>
              <a:t>	User management describes the ability for administrators to manage user access to various IT resources like systems, devices, applications, storage systems, networks, and more.User management enables admins to control user access and on-board and off-board users to and from IT resources.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62585" y="1088390"/>
            <a:ext cx="11176000" cy="4846955"/>
          </a:xfrm>
        </p:spPr>
        <p:txBody>
          <a:bodyPr/>
          <a:p>
            <a:pPr marL="0" indent="0">
              <a:buNone/>
            </a:pPr>
            <a:r>
              <a:rPr lang="en-US"/>
              <a:t>USER:</a:t>
            </a:r>
            <a:endParaRPr lang="en-US"/>
          </a:p>
          <a:p>
            <a:pPr marL="0" indent="0">
              <a:buNone/>
            </a:pPr>
            <a:r>
              <a:rPr lang="en-US"/>
              <a:t>	A user is a person who utilizes a computer or network service.User can buy my designs using portfolio website. User can update their contact information for information processing.  It’s providing them with information on how they can get in touch with you.</a:t>
            </a:r>
            <a:endParaRPr lang="en-US"/>
          </a:p>
          <a:p>
            <a:pPr marL="0" indent="0">
              <a:buNone/>
            </a:pPr>
            <a:r>
              <a:rPr lang="en-US"/>
              <a:t>CONTACT US</a:t>
            </a:r>
            <a:endParaRPr lang="en-US"/>
          </a:p>
          <a:p>
            <a:pPr marL="0" indent="0">
              <a:buNone/>
            </a:pPr>
            <a:r>
              <a:rPr lang="en-US"/>
              <a:t>	The contact us link should lead to complete contact details and communication options.</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 Interface Design</a:t>
            </a:r>
            <a:endParaRPr lang="en-US"/>
          </a:p>
        </p:txBody>
      </p:sp>
      <p:sp>
        <p:nvSpPr>
          <p:cNvPr id="6" name="Text Box 5"/>
          <p:cNvSpPr txBox="1"/>
          <p:nvPr/>
        </p:nvSpPr>
        <p:spPr>
          <a:xfrm>
            <a:off x="491490" y="1112520"/>
            <a:ext cx="3515995" cy="368300"/>
          </a:xfrm>
          <a:prstGeom prst="rect">
            <a:avLst/>
          </a:prstGeom>
          <a:noFill/>
        </p:spPr>
        <p:txBody>
          <a:bodyPr wrap="square" rtlCol="0">
            <a:spAutoFit/>
          </a:bodyPr>
          <a:p>
            <a:r>
              <a:rPr lang="en-US"/>
              <a:t>HOME PAGE</a:t>
            </a:r>
            <a:endParaRPr lang="en-US"/>
          </a:p>
        </p:txBody>
      </p:sp>
      <p:pic>
        <p:nvPicPr>
          <p:cNvPr id="7" name="Content Placeholder 6" descr="home"/>
          <p:cNvPicPr>
            <a:picLocks noChangeAspect="1"/>
          </p:cNvPicPr>
          <p:nvPr>
            <p:ph idx="1"/>
          </p:nvPr>
        </p:nvPicPr>
        <p:blipFill>
          <a:blip r:embed="rId1"/>
          <a:stretch>
            <a:fillRect/>
          </a:stretch>
        </p:blipFill>
        <p:spPr>
          <a:xfrm>
            <a:off x="908685" y="1520825"/>
            <a:ext cx="9735820" cy="43764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91490" y="1036955"/>
            <a:ext cx="3515995" cy="368300"/>
          </a:xfrm>
          <a:prstGeom prst="rect">
            <a:avLst/>
          </a:prstGeom>
          <a:noFill/>
        </p:spPr>
        <p:txBody>
          <a:bodyPr wrap="square" rtlCol="0">
            <a:spAutoFit/>
          </a:bodyPr>
          <a:p>
            <a:r>
              <a:rPr lang="en-US"/>
              <a:t> ABOUT</a:t>
            </a:r>
            <a:endParaRPr lang="en-US"/>
          </a:p>
        </p:txBody>
      </p:sp>
      <p:pic>
        <p:nvPicPr>
          <p:cNvPr id="5" name="Content Placeholder 4" descr="about"/>
          <p:cNvPicPr>
            <a:picLocks noChangeAspect="1"/>
          </p:cNvPicPr>
          <p:nvPr>
            <p:ph idx="1"/>
          </p:nvPr>
        </p:nvPicPr>
        <p:blipFill>
          <a:blip r:embed="rId1"/>
          <a:stretch>
            <a:fillRect/>
          </a:stretch>
        </p:blipFill>
        <p:spPr>
          <a:xfrm>
            <a:off x="890270" y="1517015"/>
            <a:ext cx="10029190" cy="44932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ABSTRACT</a:t>
            </a:r>
            <a:endParaRPr lang="en-US"/>
          </a:p>
        </p:txBody>
      </p:sp>
      <p:sp>
        <p:nvSpPr>
          <p:cNvPr id="3" name="Content Placeholder 2"/>
          <p:cNvSpPr>
            <a:spLocks noGrp="1"/>
          </p:cNvSpPr>
          <p:nvPr>
            <p:ph idx="1"/>
          </p:nvPr>
        </p:nvSpPr>
        <p:spPr/>
        <p:txBody>
          <a:bodyPr/>
          <a:p>
            <a:pPr marL="0" indent="0">
              <a:buNone/>
            </a:pPr>
            <a:r>
              <a:rPr lang="en-US"/>
              <a:t>This project based on web page is a sort of "Graphic Design Portfolio". A graphic design portfolio is a well curated presentation of work to the world. This web page contains some common features that can be found in some popular portfolio sites , which are the show my works, freelance work, course, etc. User can buy my products and sale , and learning graphic design courses. Admin can post their works in that page, sale of our products and manage activity.</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91490" y="599440"/>
            <a:ext cx="3515995" cy="368300"/>
          </a:xfrm>
          <a:prstGeom prst="rect">
            <a:avLst/>
          </a:prstGeom>
          <a:noFill/>
        </p:spPr>
        <p:txBody>
          <a:bodyPr wrap="square" rtlCol="0">
            <a:spAutoFit/>
          </a:bodyPr>
          <a:p>
            <a:r>
              <a:rPr lang="en-US" b="1"/>
              <a:t>SERVICES</a:t>
            </a:r>
            <a:endParaRPr lang="en-US" b="1"/>
          </a:p>
        </p:txBody>
      </p:sp>
      <p:sp>
        <p:nvSpPr>
          <p:cNvPr id="5" name="Text Box 4"/>
          <p:cNvSpPr txBox="1"/>
          <p:nvPr/>
        </p:nvSpPr>
        <p:spPr>
          <a:xfrm>
            <a:off x="491490" y="967740"/>
            <a:ext cx="3515995" cy="368300"/>
          </a:xfrm>
          <a:prstGeom prst="rect">
            <a:avLst/>
          </a:prstGeom>
          <a:noFill/>
        </p:spPr>
        <p:txBody>
          <a:bodyPr wrap="square" rtlCol="0">
            <a:spAutoFit/>
          </a:bodyPr>
          <a:p>
            <a:r>
              <a:rPr lang="en-US"/>
              <a:t>POSTER DESIGN</a:t>
            </a:r>
            <a:endParaRPr lang="en-US"/>
          </a:p>
        </p:txBody>
      </p:sp>
      <p:pic>
        <p:nvPicPr>
          <p:cNvPr id="7" name="Content Placeholder 6" descr="poster"/>
          <p:cNvPicPr>
            <a:picLocks noChangeAspect="1"/>
          </p:cNvPicPr>
          <p:nvPr>
            <p:ph idx="1"/>
          </p:nvPr>
        </p:nvPicPr>
        <p:blipFill>
          <a:blip r:embed="rId1"/>
          <a:stretch>
            <a:fillRect/>
          </a:stretch>
        </p:blipFill>
        <p:spPr>
          <a:xfrm>
            <a:off x="1060450" y="1812290"/>
            <a:ext cx="9688195" cy="44437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91490" y="967740"/>
            <a:ext cx="3515995" cy="368300"/>
          </a:xfrm>
          <a:prstGeom prst="rect">
            <a:avLst/>
          </a:prstGeom>
          <a:noFill/>
        </p:spPr>
        <p:txBody>
          <a:bodyPr wrap="square" rtlCol="0">
            <a:spAutoFit/>
          </a:bodyPr>
          <a:p>
            <a:r>
              <a:rPr lang="en-US"/>
              <a:t>PRODUCT DESIGN</a:t>
            </a:r>
            <a:endParaRPr lang="en-US"/>
          </a:p>
        </p:txBody>
      </p:sp>
      <p:pic>
        <p:nvPicPr>
          <p:cNvPr id="58" name="Picture 58" descr="mock"/>
          <p:cNvPicPr>
            <a:picLocks noChangeAspect="1"/>
          </p:cNvPicPr>
          <p:nvPr>
            <p:ph idx="1"/>
          </p:nvPr>
        </p:nvPicPr>
        <p:blipFill>
          <a:blip r:embed="rId1"/>
          <a:stretch>
            <a:fillRect/>
          </a:stretch>
        </p:blipFill>
        <p:spPr>
          <a:xfrm>
            <a:off x="975995" y="1509395"/>
            <a:ext cx="9754235" cy="44081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91490" y="967740"/>
            <a:ext cx="3515995" cy="368300"/>
          </a:xfrm>
          <a:prstGeom prst="rect">
            <a:avLst/>
          </a:prstGeom>
          <a:noFill/>
        </p:spPr>
        <p:txBody>
          <a:bodyPr wrap="square" rtlCol="0">
            <a:spAutoFit/>
          </a:bodyPr>
          <a:p>
            <a:r>
              <a:rPr lang="en-US"/>
              <a:t>PHOTOGRAPHY</a:t>
            </a:r>
            <a:endParaRPr lang="en-US"/>
          </a:p>
        </p:txBody>
      </p:sp>
      <p:pic>
        <p:nvPicPr>
          <p:cNvPr id="59" name="Picture 59" descr="photo"/>
          <p:cNvPicPr>
            <a:picLocks noChangeAspect="1"/>
          </p:cNvPicPr>
          <p:nvPr>
            <p:ph idx="1"/>
          </p:nvPr>
        </p:nvPicPr>
        <p:blipFill>
          <a:blip r:embed="rId1"/>
          <a:stretch>
            <a:fillRect/>
          </a:stretch>
        </p:blipFill>
        <p:spPr>
          <a:xfrm>
            <a:off x="1172210" y="1461770"/>
            <a:ext cx="9326245" cy="42322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91490" y="967740"/>
            <a:ext cx="3515995" cy="368300"/>
          </a:xfrm>
          <a:prstGeom prst="rect">
            <a:avLst/>
          </a:prstGeom>
          <a:noFill/>
        </p:spPr>
        <p:txBody>
          <a:bodyPr wrap="square" rtlCol="0">
            <a:spAutoFit/>
          </a:bodyPr>
          <a:p>
            <a:r>
              <a:rPr lang="en-US"/>
              <a:t>CONTACT PAGE</a:t>
            </a:r>
            <a:endParaRPr lang="en-US"/>
          </a:p>
        </p:txBody>
      </p:sp>
      <p:pic>
        <p:nvPicPr>
          <p:cNvPr id="60" name="Picture 60" descr="contact"/>
          <p:cNvPicPr>
            <a:picLocks noChangeAspect="1"/>
          </p:cNvPicPr>
          <p:nvPr>
            <p:ph idx="1"/>
          </p:nvPr>
        </p:nvPicPr>
        <p:blipFill>
          <a:blip r:embed="rId1"/>
          <a:stretch>
            <a:fillRect/>
          </a:stretch>
        </p:blipFill>
        <p:spPr>
          <a:xfrm>
            <a:off x="705485" y="1384300"/>
            <a:ext cx="10064750" cy="47739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91490" y="967740"/>
            <a:ext cx="3515995" cy="368300"/>
          </a:xfrm>
          <a:prstGeom prst="rect">
            <a:avLst/>
          </a:prstGeom>
          <a:noFill/>
        </p:spPr>
        <p:txBody>
          <a:bodyPr wrap="square" rtlCol="0">
            <a:spAutoFit/>
          </a:bodyPr>
          <a:p>
            <a:r>
              <a:rPr lang="en-US"/>
              <a:t>REGISTRATION</a:t>
            </a:r>
            <a:endParaRPr lang="en-US"/>
          </a:p>
        </p:txBody>
      </p:sp>
      <p:pic>
        <p:nvPicPr>
          <p:cNvPr id="39" name="Picture 39" descr="registration"/>
          <p:cNvPicPr>
            <a:picLocks noChangeAspect="1"/>
          </p:cNvPicPr>
          <p:nvPr>
            <p:ph idx="1"/>
          </p:nvPr>
        </p:nvPicPr>
        <p:blipFill>
          <a:blip r:embed="rId1"/>
          <a:stretch>
            <a:fillRect/>
          </a:stretch>
        </p:blipFill>
        <p:spPr>
          <a:xfrm>
            <a:off x="1685925" y="1378585"/>
            <a:ext cx="8819515" cy="48221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91490" y="520065"/>
            <a:ext cx="3515995" cy="521970"/>
          </a:xfrm>
          <a:prstGeom prst="rect">
            <a:avLst/>
          </a:prstGeom>
          <a:noFill/>
        </p:spPr>
        <p:txBody>
          <a:bodyPr wrap="square" rtlCol="0">
            <a:spAutoFit/>
          </a:bodyPr>
          <a:p>
            <a:r>
              <a:rPr lang="en-US" sz="2800" b="1"/>
              <a:t>TEST CASE</a:t>
            </a:r>
            <a:endParaRPr lang="en-US" sz="2800" b="1"/>
          </a:p>
        </p:txBody>
      </p:sp>
      <p:graphicFrame>
        <p:nvGraphicFramePr>
          <p:cNvPr id="5" name="Content Placeholder 4"/>
          <p:cNvGraphicFramePr/>
          <p:nvPr>
            <p:ph idx="1"/>
          </p:nvPr>
        </p:nvGraphicFramePr>
        <p:xfrm>
          <a:off x="508272" y="1248591"/>
          <a:ext cx="11176000" cy="3879850"/>
        </p:xfrm>
        <a:graphic>
          <a:graphicData uri="http://schemas.openxmlformats.org/drawingml/2006/table">
            <a:tbl>
              <a:tblPr firstRow="1" bandRow="1">
                <a:tableStyleId>{5940675A-B579-460E-94D1-54222C63F5DA}</a:tableStyleId>
              </a:tblPr>
              <a:tblGrid>
                <a:gridCol w="1450340"/>
                <a:gridCol w="1916430"/>
                <a:gridCol w="2106930"/>
                <a:gridCol w="2021840"/>
                <a:gridCol w="2106930"/>
                <a:gridCol w="1573530"/>
              </a:tblGrid>
              <a:tr h="532130">
                <a:tc rowSpan="2">
                  <a:txBody>
                    <a:bodyPr/>
                    <a:p>
                      <a:pPr indent="0" algn="ctr">
                        <a:buNone/>
                      </a:pPr>
                      <a:r>
                        <a:rPr lang="en-US" sz="2400" b="1">
                          <a:solidFill>
                            <a:srgbClr val="000000"/>
                          </a:solidFill>
                          <a:latin typeface="Times New Roman Bold" charset="0"/>
                          <a:cs typeface="Times New Roman Bold" charset="0"/>
                        </a:rPr>
                        <a:t>TESTCASE ID</a:t>
                      </a:r>
                      <a:endParaRPr lang="en-US" sz="2400" b="1">
                        <a:solidFill>
                          <a:srgbClr val="000000"/>
                        </a:solidFill>
                        <a:latin typeface="Times New Roman Bold" charset="0"/>
                        <a:ea typeface="Times New Roman Bold" charset="0"/>
                        <a:cs typeface="Times New Roman Bold"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sz="2400" b="1">
                          <a:solidFill>
                            <a:srgbClr val="000000"/>
                          </a:solidFill>
                          <a:latin typeface="Times New Roman Bold" charset="0"/>
                          <a:cs typeface="Times New Roman Bold" charset="0"/>
                        </a:rPr>
                        <a:t>TEST CASENAME</a:t>
                      </a:r>
                      <a:endParaRPr lang="en-US" sz="2400" b="1">
                        <a:solidFill>
                          <a:srgbClr val="000000"/>
                        </a:solidFill>
                        <a:latin typeface="Times New Roman Bold" charset="0"/>
                        <a:ea typeface="Times New Roman Bold" charset="0"/>
                        <a:cs typeface="Times New Roman Bold"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sz="2400" b="1">
                          <a:solidFill>
                            <a:srgbClr val="000000"/>
                          </a:solidFill>
                          <a:latin typeface="Times New Roman Bold" charset="0"/>
                          <a:cs typeface="Times New Roman Bold" charset="0"/>
                        </a:rPr>
                        <a:t>TEST CASEDESC</a:t>
                      </a:r>
                      <a:endParaRPr lang="en-US" sz="2400" b="1">
                        <a:solidFill>
                          <a:srgbClr val="000000"/>
                        </a:solidFill>
                        <a:latin typeface="Times New Roman Bold" charset="0"/>
                        <a:ea typeface="Times New Roman Bold" charset="0"/>
                        <a:cs typeface="Times New Roman Bold"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sz="2400" b="1">
                          <a:solidFill>
                            <a:srgbClr val="000000"/>
                          </a:solidFill>
                          <a:latin typeface="Times New Roman Bold" charset="0"/>
                          <a:cs typeface="Times New Roman Bold" charset="0"/>
                        </a:rPr>
                        <a:t>TEST PRIORITY</a:t>
                      </a:r>
                      <a:endParaRPr lang="en-US" sz="2400" b="1">
                        <a:solidFill>
                          <a:srgbClr val="000000"/>
                        </a:solidFill>
                        <a:latin typeface="Times New Roman Bold" charset="0"/>
                        <a:ea typeface="Times New Roman Bold" charset="0"/>
                        <a:cs typeface="Times New Roman Bold"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rowSpan="2">
                  <a:txBody>
                    <a:bodyPr/>
                    <a:p>
                      <a:pPr indent="0" algn="ctr">
                        <a:buNone/>
                      </a:pPr>
                      <a:r>
                        <a:rPr lang="en-US" sz="2400" b="1">
                          <a:solidFill>
                            <a:srgbClr val="000000"/>
                          </a:solidFill>
                          <a:latin typeface="Times New Roman Bold" charset="0"/>
                          <a:cs typeface="Times New Roman Bold" charset="0"/>
                        </a:rPr>
                        <a:t>RESULT</a:t>
                      </a:r>
                      <a:endParaRPr lang="en-US" sz="2400" b="1">
                        <a:solidFill>
                          <a:srgbClr val="000000"/>
                        </a:solidFill>
                        <a:latin typeface="Times New Roman Bold" charset="0"/>
                        <a:ea typeface="Times New Roman Bold" charset="0"/>
                        <a:cs typeface="Times New Roman Bold"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2400" b="0">
                          <a:solidFill>
                            <a:srgbClr val="000000"/>
                          </a:solidFill>
                          <a:latin typeface="Times New Roman Bold" charset="0"/>
                          <a:cs typeface="Times New Roman Bold" charset="0"/>
                        </a:rPr>
                        <a:t>STEP</a:t>
                      </a:r>
                      <a:endParaRPr lang="en-US" sz="2400" b="0">
                        <a:solidFill>
                          <a:srgbClr val="000000"/>
                        </a:solidFill>
                        <a:latin typeface="Times New Roman Bold" charset="0"/>
                        <a:ea typeface="Times New Roman Bold" charset="0"/>
                        <a:cs typeface="Times New Roman Bold"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Bold" charset="0"/>
                          <a:cs typeface="Times New Roman Bold" charset="0"/>
                        </a:rPr>
                        <a:t>RESULT</a:t>
                      </a:r>
                      <a:endParaRPr lang="en-US" sz="2400" b="0">
                        <a:solidFill>
                          <a:srgbClr val="000000"/>
                        </a:solidFill>
                        <a:latin typeface="Times New Roman Bold" charset="0"/>
                        <a:ea typeface="Times New Roman Bold" charset="0"/>
                        <a:cs typeface="Times New Roman Bold"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698500">
                <a:tc>
                  <a:txBody>
                    <a:bodyPr/>
                    <a:p>
                      <a:pPr indent="0" algn="ctr">
                        <a:buNone/>
                      </a:pPr>
                      <a:r>
                        <a:rPr lang="en-US" sz="2400" b="0">
                          <a:solidFill>
                            <a:srgbClr val="000000"/>
                          </a:solidFill>
                          <a:latin typeface="Times New Roman" panose="02020603050405020304" charset="0"/>
                          <a:cs typeface="Times New Roman" panose="02020603050405020304" charset="0"/>
                        </a:rPr>
                        <a:t>1</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cs typeface="Times New Roman" panose="02020603050405020304" charset="0"/>
                        </a:rPr>
                        <a:t>Username</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cs typeface="Times New Roman" panose="02020603050405020304" charset="0"/>
                        </a:rPr>
                        <a:t>To verify theuser name if it is unique</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cs typeface="Times New Roman" panose="02020603050405020304" charset="0"/>
                        </a:rPr>
                        <a:t>Nothing enters and focus on next control</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cs typeface="Times New Roman" panose="02020603050405020304" charset="0"/>
                        </a:rPr>
                        <a:t>An error message shows username is required</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ea typeface="Times New Roman" panose="02020603050405020304" charset="0"/>
                          <a:cs typeface="Times New Roman" panose="02020603050405020304" charset="0"/>
                        </a:rPr>
                        <a:t>Fail</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7400">
                <a:tc>
                  <a:txBody>
                    <a:bodyPr/>
                    <a:p>
                      <a:pPr indent="0" algn="ctr">
                        <a:buNone/>
                      </a:pPr>
                      <a:r>
                        <a:rPr lang="en-US" sz="2400" b="0">
                          <a:solidFill>
                            <a:srgbClr val="000000"/>
                          </a:solidFill>
                          <a:latin typeface="Times New Roman" panose="02020603050405020304" charset="0"/>
                          <a:cs typeface="Times New Roman" panose="02020603050405020304" charset="0"/>
                        </a:rPr>
                        <a:t>2</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cs typeface="Times New Roman" panose="02020603050405020304" charset="0"/>
                        </a:rPr>
                        <a:t>Password</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cs typeface="Times New Roman" panose="02020603050405020304" charset="0"/>
                        </a:rPr>
                        <a:t>To verify thepassword if it is unique</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cs typeface="Times New Roman" panose="02020603050405020304" charset="0"/>
                        </a:rPr>
                        <a:t>When username &amp; password is correct.</a:t>
                      </a:r>
                      <a:endParaRPr lang="en-US" sz="2400" b="0">
                        <a:solidFill>
                          <a:srgbClr val="000000"/>
                        </a:solidFill>
                        <a:latin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cs typeface="Times New Roman" panose="02020603050405020304" charset="0"/>
                        </a:rPr>
                        <a:t>Accepted</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cs typeface="Times New Roman" panose="02020603050405020304" charset="0"/>
                        </a:rPr>
                        <a:t>Pass</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97280">
                <a:tc>
                  <a:txBody>
                    <a:bodyPr/>
                    <a:p>
                      <a:pPr indent="0" algn="ctr">
                        <a:buNone/>
                      </a:pPr>
                      <a:r>
                        <a:rPr lang="en-US" sz="2400" b="0">
                          <a:solidFill>
                            <a:srgbClr val="000000"/>
                          </a:solidFill>
                          <a:latin typeface="Times New Roman" panose="02020603050405020304" charset="0"/>
                          <a:ea typeface="Times New Roman" panose="02020603050405020304" charset="0"/>
                          <a:cs typeface="Times New Roman" panose="02020603050405020304" charset="0"/>
                        </a:rPr>
                        <a:t>3</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ea typeface="Times New Roman" panose="02020603050405020304" charset="0"/>
                          <a:cs typeface="Times New Roman" panose="02020603050405020304" charset="0"/>
                        </a:rPr>
                        <a:t>Valid Contact</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p>
                      <a:pPr indent="0" algn="ctr">
                        <a:buNone/>
                      </a:pPr>
                      <a:r>
                        <a:rPr lang="en-US" sz="2400" b="0">
                          <a:solidFill>
                            <a:srgbClr val="000000"/>
                          </a:solidFill>
                          <a:latin typeface="Times New Roman" panose="02020603050405020304" charset="0"/>
                          <a:ea typeface="Times New Roman" panose="02020603050405020304" charset="0"/>
                          <a:cs typeface="Times New Roman" panose="02020603050405020304" charset="0"/>
                        </a:rPr>
                        <a:t>&amp; email</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ea typeface="Times New Roman" panose="02020603050405020304" charset="0"/>
                          <a:cs typeface="Times New Roman" panose="02020603050405020304" charset="0"/>
                        </a:rPr>
                        <a:t>for adding valid</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p>
                      <a:pPr indent="0" algn="ctr">
                        <a:buNone/>
                      </a:pPr>
                      <a:r>
                        <a:rPr lang="en-US" sz="2400" b="0">
                          <a:solidFill>
                            <a:srgbClr val="000000"/>
                          </a:solidFill>
                          <a:latin typeface="Times New Roman" panose="02020603050405020304" charset="0"/>
                          <a:ea typeface="Times New Roman" panose="02020603050405020304" charset="0"/>
                          <a:cs typeface="Times New Roman" panose="02020603050405020304" charset="0"/>
                        </a:rPr>
                        <a:t>contact &amp; email</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ea typeface="Times New Roman" panose="02020603050405020304" charset="0"/>
                          <a:cs typeface="Times New Roman" panose="02020603050405020304" charset="0"/>
                        </a:rPr>
                        <a:t>valid mobile number and email</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ea typeface="Times New Roman" panose="02020603050405020304" charset="0"/>
                          <a:cs typeface="Times New Roman" panose="02020603050405020304" charset="0"/>
                        </a:rPr>
                        <a:t>Uploaded</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p>
                      <a:pPr indent="0" algn="ctr">
                        <a:buNone/>
                      </a:pPr>
                      <a:r>
                        <a:rPr lang="en-US" sz="2400" b="0">
                          <a:solidFill>
                            <a:srgbClr val="000000"/>
                          </a:solidFill>
                          <a:latin typeface="Times New Roman" panose="02020603050405020304" charset="0"/>
                          <a:ea typeface="Times New Roman" panose="02020603050405020304" charset="0"/>
                          <a:cs typeface="Times New Roman" panose="02020603050405020304" charset="0"/>
                        </a:rPr>
                        <a:t>Successfully</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ea typeface="Times New Roman" panose="02020603050405020304" charset="0"/>
                          <a:cs typeface="Times New Roman" panose="02020603050405020304" charset="0"/>
                        </a:rPr>
                        <a:t>Pass</a:t>
                      </a:r>
                      <a:endParaRPr lang="en-US" sz="2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TESTING STRATEGIES</a:t>
            </a:r>
            <a:endParaRPr lang="en-US"/>
          </a:p>
        </p:txBody>
      </p:sp>
      <p:sp>
        <p:nvSpPr>
          <p:cNvPr id="3" name="Content Placeholder 2"/>
          <p:cNvSpPr>
            <a:spLocks noGrp="1"/>
          </p:cNvSpPr>
          <p:nvPr>
            <p:ph idx="1"/>
          </p:nvPr>
        </p:nvSpPr>
        <p:spPr/>
        <p:txBody>
          <a:bodyPr>
            <a:normAutofit fontScale="80000"/>
          </a:bodyPr>
          <a:p>
            <a:pPr>
              <a:buNone/>
            </a:pPr>
            <a:r>
              <a:rPr lang="en-US" sz="4500" b="1" dirty="0" smtClean="0">
                <a:sym typeface="+mn-ea"/>
              </a:rPr>
              <a:t>Functional Testing</a:t>
            </a:r>
            <a:endParaRPr lang="en-US" sz="4500" dirty="0" smtClean="0"/>
          </a:p>
          <a:p>
            <a:pPr algn="just">
              <a:lnSpc>
                <a:spcPct val="170000"/>
              </a:lnSpc>
              <a:buNone/>
            </a:pPr>
            <a:r>
              <a:rPr lang="en-US" dirty="0" smtClean="0">
                <a:sym typeface="+mn-ea"/>
              </a:rPr>
              <a:t>    This feature is tested by providing a valid and invalid mobile number and also by providing a valid and invalid combination of country code with the mobile number. For instance, an invalid country code with a valid mobile number or vise Versa. We ensure that correct error messages are provided in all the negative scenarios of the registration feature. Some other negative scenario is to verify the correct error message is displayed when the user enters less than or more than the required digits in the mobile number field.</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lnSpcReduction="10000"/>
          </a:bodyPr>
          <a:p>
            <a:pPr marL="0" indent="0">
              <a:buNone/>
            </a:pPr>
            <a:r>
              <a:rPr lang="en-US" sz="3600" b="1"/>
              <a:t>Unit Testing</a:t>
            </a:r>
            <a:endParaRPr lang="en-US" sz="3600" b="1"/>
          </a:p>
          <a:p>
            <a:pPr marL="0" indent="0">
              <a:buNone/>
            </a:pPr>
            <a:r>
              <a:rPr lang="en-US" sz="2400"/>
              <a:t>In Unit testing, test each module individually and integrate the overall system. Unit testing focuses verification effort even in the smallest unit of software development in each module. This is also known as module testing. The modules of the system is tested separately. Testing includes the process of checking Email Id and password, validating that the associate can move to respective module” sub modules. And also checking that this system is adaptable for all browsers. The modules events, coaches, rules and regulation Details, in forms and tested individually.</a:t>
            </a:r>
            <a:endParaRPr 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62585" y="1088390"/>
            <a:ext cx="11176000" cy="5210175"/>
          </a:xfrm>
        </p:spPr>
        <p:txBody>
          <a:bodyPr>
            <a:normAutofit lnSpcReduction="20000"/>
          </a:bodyPr>
          <a:p>
            <a:pPr marL="0" indent="0">
              <a:buNone/>
            </a:pPr>
            <a:r>
              <a:rPr lang="en-US" sz="3600" b="1"/>
              <a:t>Validation Testing</a:t>
            </a:r>
            <a:endParaRPr lang="en-US" sz="3600" b="1"/>
          </a:p>
          <a:p>
            <a:pPr marL="0" indent="0">
              <a:buNone/>
            </a:pPr>
            <a:r>
              <a:rPr lang="en-US" sz="2400"/>
              <a:t>Validation testing refers to a different set of activities that ensure that the system that has been traceable to customer requirements. Data entered by the user should be validated properly and finally moved to the server. Validation testing has been applied from the login page. Phone number can be validated.</a:t>
            </a:r>
            <a:endParaRPr lang="en-US" sz="2400"/>
          </a:p>
          <a:p>
            <a:pPr marL="0" indent="0">
              <a:buNone/>
            </a:pPr>
            <a:r>
              <a:rPr lang="en-US" sz="2400"/>
              <a:t>The username and Password is wrong the system should alert to the user that</a:t>
            </a:r>
            <a:endParaRPr lang="en-US" sz="2400"/>
          </a:p>
          <a:p>
            <a:pPr marL="0" indent="0">
              <a:buNone/>
            </a:pPr>
            <a:r>
              <a:rPr lang="en-US" sz="2400"/>
              <a:t>            “Enter the Valid Credentials”. Passwords are also validated.</a:t>
            </a:r>
            <a:endParaRPr lang="en-US" sz="2400"/>
          </a:p>
          <a:p>
            <a:pPr marL="0" indent="0">
              <a:buNone/>
            </a:pPr>
            <a:r>
              <a:rPr lang="en-US" sz="2400"/>
              <a:t>	  Based on the category the sub category should be loaded.</a:t>
            </a:r>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pPr marL="0" indent="0">
              <a:buNone/>
            </a:pPr>
            <a:r>
              <a:rPr lang="en-US"/>
              <a:t>	To conclude, “Graphic Design Portfolio” is a simple web based application basically suitable stack holder. It has very basic items which are used for the better usage of their user. It is very successful in making this application were we can view user and view and register activity in that web page.</a:t>
            </a:r>
            <a:endParaRPr lang="en-US"/>
          </a:p>
          <a:p>
            <a:pPr marL="0" indent="0">
              <a:buNone/>
            </a:pPr>
            <a:r>
              <a:rPr lang="en-US"/>
              <a:t>	This entire application is documented and can be easily understood by the users. The forms are very user friendly and also easy to handle even by the beginners with very little effort and guidance.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EXISTING SYSTEM</a:t>
            </a:r>
            <a:endParaRPr lang="en-US"/>
          </a:p>
        </p:txBody>
      </p:sp>
      <p:sp>
        <p:nvSpPr>
          <p:cNvPr id="3" name="Content Placeholder 2"/>
          <p:cNvSpPr>
            <a:spLocks noGrp="1"/>
          </p:cNvSpPr>
          <p:nvPr>
            <p:ph idx="1"/>
          </p:nvPr>
        </p:nvSpPr>
        <p:spPr/>
        <p:txBody>
          <a:bodyPr/>
          <a:p>
            <a:pPr marL="0" indent="0">
              <a:buNone/>
            </a:pPr>
            <a:r>
              <a:rPr lang="en-US"/>
              <a:t>In all work done manually, the processing of all the users details of who has saw the task, who all registered was not an easy to perform manually.</a:t>
            </a:r>
            <a:endParaRPr lang="en-US"/>
          </a:p>
          <a:p>
            <a:pPr marL="0" indent="0">
              <a:buNone/>
            </a:pPr>
            <a:r>
              <a:rPr lang="en-US"/>
              <a:t>DRAWBACKS OF EXISTING SYSTEM</a:t>
            </a:r>
            <a:endParaRPr lang="en-US"/>
          </a:p>
          <a:p>
            <a:pPr marL="0" indent="0">
              <a:buNone/>
            </a:pPr>
            <a:r>
              <a:rPr lang="en-US"/>
              <a:t>Registrations are sometimes blocked,</a:t>
            </a:r>
            <a:endParaRPr lang="en-US"/>
          </a:p>
          <a:p>
            <a:pPr marL="0" indent="0">
              <a:buNone/>
            </a:pPr>
            <a:r>
              <a:rPr lang="en-US"/>
              <a:t>Security issues,</a:t>
            </a:r>
            <a:endParaRPr lang="en-US"/>
          </a:p>
          <a:p>
            <a:pPr marL="0" indent="0">
              <a:buNone/>
            </a:pPr>
            <a:r>
              <a:rPr lang="en-US"/>
              <a:t>Photos sometimes blocked.</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53" y="2880728"/>
            <a:ext cx="9659295" cy="762000"/>
          </a:xfrm>
        </p:spPr>
        <p:txBody>
          <a:bodyPr/>
          <a:lstStyle/>
          <a:p>
            <a:pPr algn="ctr"/>
            <a:r>
              <a:rPr lang="en-US" dirty="0" smtClean="0"/>
              <a:t>THANK YOU!</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PROPOSED SYSTEM</a:t>
            </a:r>
            <a:endParaRPr lang="en-US"/>
          </a:p>
        </p:txBody>
      </p:sp>
      <p:sp>
        <p:nvSpPr>
          <p:cNvPr id="3" name="Content Placeholder 2"/>
          <p:cNvSpPr>
            <a:spLocks noGrp="1"/>
          </p:cNvSpPr>
          <p:nvPr>
            <p:ph idx="1"/>
          </p:nvPr>
        </p:nvSpPr>
        <p:spPr/>
        <p:txBody>
          <a:bodyPr/>
          <a:p>
            <a:pPr marL="0" indent="0">
              <a:buNone/>
            </a:pPr>
            <a:r>
              <a:rPr lang="en-US"/>
              <a:t>This reduces the workload of the user and it is also a easy to buy products in one website.Graphic design portfolio management is typically carried out by portfolio managers.The key focus of GDP is to make sure that all the outcomes in the portfolio support the strategic goals and business objectives of the organization.The system maintains all records easy. The proposed system consists of different packages in terms of cost range for each category of activity.</a:t>
            </a:r>
            <a:endParaRPr lang="en-US"/>
          </a:p>
          <a:p>
            <a:pPr marL="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a:t>Benefits of the proposed system</a:t>
            </a:r>
            <a:endParaRPr lang="en-US"/>
          </a:p>
          <a:p>
            <a:pPr marL="0" indent="0">
              <a:buNone/>
            </a:pPr>
            <a:r>
              <a:rPr lang="en-US"/>
              <a:t>Gain Visibility,</a:t>
            </a:r>
            <a:endParaRPr lang="en-US"/>
          </a:p>
          <a:p>
            <a:pPr marL="0" indent="0">
              <a:buNone/>
            </a:pPr>
            <a:r>
              <a:rPr lang="en-US"/>
              <a:t>Productivity,</a:t>
            </a:r>
            <a:endParaRPr lang="en-US"/>
          </a:p>
          <a:p>
            <a:pPr marL="0" indent="0">
              <a:buNone/>
            </a:pPr>
            <a:r>
              <a:rPr lang="en-US"/>
              <a:t>Greater efficiency,</a:t>
            </a:r>
            <a:endParaRPr lang="en-US"/>
          </a:p>
          <a:p>
            <a:pPr marL="0" indent="0">
              <a:buNone/>
            </a:pPr>
            <a:r>
              <a:rPr lang="en-US"/>
              <a:t>Better service,</a:t>
            </a:r>
            <a:endParaRPr lang="en-US"/>
          </a:p>
          <a:p>
            <a:pPr marL="0" indent="0">
              <a:buNone/>
            </a:pPr>
            <a:r>
              <a:rPr lang="en-US"/>
              <a:t>    User and friendliness interactive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SYSTEM SPECIFICATION</a:t>
            </a:r>
            <a:endParaRPr lang="en-US"/>
          </a:p>
        </p:txBody>
      </p:sp>
      <p:sp>
        <p:nvSpPr>
          <p:cNvPr id="3" name="Content Placeholder 2"/>
          <p:cNvSpPr>
            <a:spLocks noGrp="1"/>
          </p:cNvSpPr>
          <p:nvPr>
            <p:ph idx="1"/>
          </p:nvPr>
        </p:nvSpPr>
        <p:spPr/>
        <p:txBody>
          <a:bodyPr/>
          <a:p>
            <a:pPr marL="0" indent="0">
              <a:buNone/>
            </a:pPr>
            <a:r>
              <a:rPr lang="en-US"/>
              <a:t>HARDWARE REQUIREMENTS</a:t>
            </a:r>
            <a:endParaRPr lang="en-US"/>
          </a:p>
          <a:p>
            <a:pPr marL="0" indent="0">
              <a:buNone/>
            </a:pPr>
            <a:r>
              <a:rPr lang="en-US"/>
              <a:t>•Processor	: 	Intel i3 or any equivalent processor</a:t>
            </a:r>
            <a:endParaRPr lang="en-US"/>
          </a:p>
          <a:p>
            <a:pPr marL="0" indent="0">
              <a:buNone/>
            </a:pPr>
            <a:r>
              <a:rPr lang="en-US"/>
              <a:t>•Memory	: 	4GB RAM</a:t>
            </a:r>
            <a:endParaRPr lang="en-US"/>
          </a:p>
          <a:p>
            <a:pPr marL="0" indent="0">
              <a:buNone/>
            </a:pPr>
            <a:r>
              <a:rPr lang="en-US"/>
              <a:t>•Processor speed     : 	2.00 GHz</a:t>
            </a:r>
            <a:endParaRPr lang="en-US"/>
          </a:p>
          <a:p>
            <a:pPr marL="0" indent="0">
              <a:buNone/>
            </a:pPr>
            <a:r>
              <a:rPr lang="en-US"/>
              <a:t>Hard Disk	: 	40GB</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a:t>SOFTWARE REQUIREMENTS</a:t>
            </a:r>
            <a:endParaRPr lang="en-US"/>
          </a:p>
          <a:p>
            <a:pPr marL="0" indent="0">
              <a:buNone/>
            </a:pPr>
            <a:r>
              <a:rPr lang="en-US"/>
              <a:t>•Operating System	:	Windows 7/8/10</a:t>
            </a:r>
            <a:endParaRPr lang="en-US"/>
          </a:p>
          <a:p>
            <a:pPr marL="0" indent="0">
              <a:buNone/>
            </a:pPr>
            <a:r>
              <a:rPr lang="en-US"/>
              <a:t>•Front End	:		PYTHON</a:t>
            </a:r>
            <a:endParaRPr lang="en-US"/>
          </a:p>
          <a:p>
            <a:pPr marL="0" indent="0">
              <a:buNone/>
            </a:pPr>
            <a:r>
              <a:rPr lang="en-US"/>
              <a:t>•Database	:		My SQL</a:t>
            </a:r>
            <a:endParaRPr lang="en-US"/>
          </a:p>
          <a:p>
            <a:pPr marL="0" indent="0">
              <a:buNone/>
            </a:pPr>
            <a:r>
              <a:rPr lang="en-US"/>
              <a:t>•Web Server	:		XAMPP 10.4.21</a:t>
            </a:r>
            <a:endParaRPr lang="en-US"/>
          </a:p>
          <a:p>
            <a:pPr marL="0" indent="0">
              <a:buNone/>
            </a:pPr>
            <a:r>
              <a:rPr lang="en-US"/>
              <a:t>•Designing	:		HTML, CSS</a:t>
            </a:r>
            <a:endParaRPr lang="en-US"/>
          </a:p>
          <a:p>
            <a:pPr marL="0" indent="0">
              <a:buNone/>
            </a:pPr>
            <a:r>
              <a:rPr lang="en-US"/>
              <a:t>Validation	:		JavaScript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DATAFLOW DIAGRAM</a:t>
            </a:r>
            <a:endParaRPr lang="en-US"/>
          </a:p>
        </p:txBody>
      </p:sp>
      <p:sp>
        <p:nvSpPr>
          <p:cNvPr id="5" name="Text Box 4"/>
          <p:cNvSpPr txBox="1"/>
          <p:nvPr/>
        </p:nvSpPr>
        <p:spPr>
          <a:xfrm>
            <a:off x="454025" y="1359535"/>
            <a:ext cx="2701290" cy="398780"/>
          </a:xfrm>
          <a:prstGeom prst="rect">
            <a:avLst/>
          </a:prstGeom>
          <a:noFill/>
        </p:spPr>
        <p:txBody>
          <a:bodyPr wrap="square" rtlCol="0">
            <a:spAutoFit/>
          </a:bodyPr>
          <a:p>
            <a:r>
              <a:rPr lang="en-US" sz="2000"/>
              <a:t>LEVEL - 0</a:t>
            </a:r>
            <a:endParaRPr lang="en-US" sz="2000"/>
          </a:p>
        </p:txBody>
      </p:sp>
      <p:sp>
        <p:nvSpPr>
          <p:cNvPr id="6" name="Rectangles 5"/>
          <p:cNvSpPr/>
          <p:nvPr/>
        </p:nvSpPr>
        <p:spPr>
          <a:xfrm>
            <a:off x="1047115" y="2098675"/>
            <a:ext cx="2108200" cy="77089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
        <p:nvSpPr>
          <p:cNvPr id="7" name="Rectangles 6"/>
          <p:cNvSpPr/>
          <p:nvPr/>
        </p:nvSpPr>
        <p:spPr>
          <a:xfrm>
            <a:off x="8636000" y="2098675"/>
            <a:ext cx="2108200" cy="77089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
        <p:nvSpPr>
          <p:cNvPr id="8" name="Flowchart: Preparation 7"/>
          <p:cNvSpPr/>
          <p:nvPr/>
        </p:nvSpPr>
        <p:spPr>
          <a:xfrm>
            <a:off x="4345305" y="2012315"/>
            <a:ext cx="2863215" cy="944245"/>
          </a:xfrm>
          <a:prstGeom prst="flowChartPreparation">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en-US"/>
          </a:p>
        </p:txBody>
      </p:sp>
      <p:cxnSp>
        <p:nvCxnSpPr>
          <p:cNvPr id="9" name="Straight Arrow Connector 8"/>
          <p:cNvCxnSpPr>
            <a:stCxn id="6" idx="3"/>
            <a:endCxn id="8" idx="1"/>
          </p:cNvCxnSpPr>
          <p:nvPr/>
        </p:nvCxnSpPr>
        <p:spPr>
          <a:xfrm>
            <a:off x="3155315" y="2484120"/>
            <a:ext cx="1189990" cy="63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a:stCxn id="8" idx="3"/>
            <a:endCxn id="7" idx="1"/>
          </p:cNvCxnSpPr>
          <p:nvPr/>
        </p:nvCxnSpPr>
        <p:spPr>
          <a:xfrm flipV="1">
            <a:off x="7208520" y="2484120"/>
            <a:ext cx="1427480" cy="63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11" name="Rectangles 10"/>
          <p:cNvSpPr/>
          <p:nvPr/>
        </p:nvSpPr>
        <p:spPr>
          <a:xfrm>
            <a:off x="1047115" y="4327525"/>
            <a:ext cx="2108200" cy="770890"/>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en-US"/>
          </a:p>
        </p:txBody>
      </p:sp>
      <p:sp>
        <p:nvSpPr>
          <p:cNvPr id="12" name="Oval 11"/>
          <p:cNvSpPr/>
          <p:nvPr/>
        </p:nvSpPr>
        <p:spPr>
          <a:xfrm>
            <a:off x="3657600" y="4304665"/>
            <a:ext cx="2032635" cy="793750"/>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
        <p:nvSpPr>
          <p:cNvPr id="13" name="Oval 12"/>
          <p:cNvSpPr/>
          <p:nvPr/>
        </p:nvSpPr>
        <p:spPr>
          <a:xfrm>
            <a:off x="6186170" y="4309745"/>
            <a:ext cx="2047875" cy="793750"/>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en-US"/>
          </a:p>
        </p:txBody>
      </p:sp>
      <p:sp>
        <p:nvSpPr>
          <p:cNvPr id="14" name="Rectangles 13"/>
          <p:cNvSpPr/>
          <p:nvPr/>
        </p:nvSpPr>
        <p:spPr>
          <a:xfrm>
            <a:off x="8729980" y="4332605"/>
            <a:ext cx="2108200" cy="770890"/>
          </a:xfrm>
          <a:prstGeom prst="rect">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en-US"/>
          </a:p>
        </p:txBody>
      </p:sp>
      <p:cxnSp>
        <p:nvCxnSpPr>
          <p:cNvPr id="15" name="Straight Arrow Connector 14"/>
          <p:cNvCxnSpPr>
            <a:stCxn id="11" idx="3"/>
            <a:endCxn id="12" idx="2"/>
          </p:cNvCxnSpPr>
          <p:nvPr/>
        </p:nvCxnSpPr>
        <p:spPr>
          <a:xfrm flipV="1">
            <a:off x="3155315" y="4701540"/>
            <a:ext cx="502285" cy="1143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a:stCxn id="12" idx="6"/>
            <a:endCxn id="13" idx="2"/>
          </p:cNvCxnSpPr>
          <p:nvPr/>
        </p:nvCxnSpPr>
        <p:spPr>
          <a:xfrm>
            <a:off x="5690235" y="4701540"/>
            <a:ext cx="495935" cy="508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a:stCxn id="13" idx="6"/>
            <a:endCxn id="14" idx="1"/>
          </p:cNvCxnSpPr>
          <p:nvPr/>
        </p:nvCxnSpPr>
        <p:spPr>
          <a:xfrm>
            <a:off x="8234045" y="4706620"/>
            <a:ext cx="495935" cy="1143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18" name="Text Box 17"/>
          <p:cNvSpPr txBox="1"/>
          <p:nvPr/>
        </p:nvSpPr>
        <p:spPr>
          <a:xfrm>
            <a:off x="1490980" y="2300605"/>
            <a:ext cx="1220470" cy="368300"/>
          </a:xfrm>
          <a:prstGeom prst="rect">
            <a:avLst/>
          </a:prstGeom>
          <a:noFill/>
        </p:spPr>
        <p:txBody>
          <a:bodyPr wrap="square" rtlCol="0">
            <a:spAutoFit/>
          </a:bodyPr>
          <a:p>
            <a:pPr algn="ctr"/>
            <a:r>
              <a:rPr lang="en-US"/>
              <a:t>Admin</a:t>
            </a:r>
            <a:endParaRPr lang="en-US"/>
          </a:p>
        </p:txBody>
      </p:sp>
      <p:sp>
        <p:nvSpPr>
          <p:cNvPr id="19" name="Text Box 18"/>
          <p:cNvSpPr txBox="1"/>
          <p:nvPr/>
        </p:nvSpPr>
        <p:spPr>
          <a:xfrm>
            <a:off x="1490980" y="4533900"/>
            <a:ext cx="1220470" cy="368300"/>
          </a:xfrm>
          <a:prstGeom prst="rect">
            <a:avLst/>
          </a:prstGeom>
          <a:noFill/>
        </p:spPr>
        <p:txBody>
          <a:bodyPr wrap="square" rtlCol="0">
            <a:spAutoFit/>
          </a:bodyPr>
          <a:p>
            <a:pPr algn="ctr"/>
            <a:r>
              <a:rPr lang="en-US"/>
              <a:t>User</a:t>
            </a:r>
            <a:endParaRPr lang="en-US"/>
          </a:p>
        </p:txBody>
      </p:sp>
      <p:sp>
        <p:nvSpPr>
          <p:cNvPr id="20" name="Text Box 19"/>
          <p:cNvSpPr txBox="1"/>
          <p:nvPr/>
        </p:nvSpPr>
        <p:spPr>
          <a:xfrm>
            <a:off x="5166995" y="2161540"/>
            <a:ext cx="1220470" cy="645160"/>
          </a:xfrm>
          <a:prstGeom prst="rect">
            <a:avLst/>
          </a:prstGeom>
          <a:noFill/>
        </p:spPr>
        <p:txBody>
          <a:bodyPr wrap="square" rtlCol="0">
            <a:spAutoFit/>
          </a:bodyPr>
          <a:p>
            <a:pPr algn="ctr"/>
            <a:r>
              <a:rPr lang="en-US"/>
              <a:t>Sale Products</a:t>
            </a:r>
            <a:endParaRPr lang="en-US"/>
          </a:p>
        </p:txBody>
      </p:sp>
      <p:sp>
        <p:nvSpPr>
          <p:cNvPr id="21" name="Text Box 20"/>
          <p:cNvSpPr txBox="1"/>
          <p:nvPr/>
        </p:nvSpPr>
        <p:spPr>
          <a:xfrm>
            <a:off x="9173845" y="2299970"/>
            <a:ext cx="1220470" cy="368300"/>
          </a:xfrm>
          <a:prstGeom prst="rect">
            <a:avLst/>
          </a:prstGeom>
          <a:noFill/>
        </p:spPr>
        <p:txBody>
          <a:bodyPr wrap="square" rtlCol="0">
            <a:spAutoFit/>
          </a:bodyPr>
          <a:p>
            <a:pPr algn="ctr"/>
            <a:r>
              <a:rPr lang="en-US"/>
              <a:t>Dashboard</a:t>
            </a:r>
            <a:endParaRPr lang="en-US"/>
          </a:p>
        </p:txBody>
      </p:sp>
      <p:sp>
        <p:nvSpPr>
          <p:cNvPr id="22" name="Text Box 21"/>
          <p:cNvSpPr txBox="1"/>
          <p:nvPr/>
        </p:nvSpPr>
        <p:spPr>
          <a:xfrm>
            <a:off x="4060190" y="4540250"/>
            <a:ext cx="1220470" cy="368300"/>
          </a:xfrm>
          <a:prstGeom prst="rect">
            <a:avLst/>
          </a:prstGeom>
          <a:noFill/>
        </p:spPr>
        <p:txBody>
          <a:bodyPr wrap="square" rtlCol="0">
            <a:spAutoFit/>
          </a:bodyPr>
          <a:p>
            <a:pPr algn="ctr"/>
            <a:r>
              <a:rPr lang="en-US"/>
              <a:t>View</a:t>
            </a:r>
            <a:endParaRPr lang="en-US"/>
          </a:p>
        </p:txBody>
      </p:sp>
      <p:sp>
        <p:nvSpPr>
          <p:cNvPr id="23" name="Text Box 22"/>
          <p:cNvSpPr txBox="1"/>
          <p:nvPr/>
        </p:nvSpPr>
        <p:spPr>
          <a:xfrm>
            <a:off x="6600190" y="4540250"/>
            <a:ext cx="1220470" cy="368300"/>
          </a:xfrm>
          <a:prstGeom prst="rect">
            <a:avLst/>
          </a:prstGeom>
          <a:noFill/>
        </p:spPr>
        <p:txBody>
          <a:bodyPr wrap="square" rtlCol="0">
            <a:spAutoFit/>
          </a:bodyPr>
          <a:p>
            <a:pPr algn="ctr"/>
            <a:r>
              <a:rPr lang="en-US"/>
              <a:t>Add</a:t>
            </a:r>
            <a:endParaRPr lang="en-US"/>
          </a:p>
        </p:txBody>
      </p:sp>
      <p:sp>
        <p:nvSpPr>
          <p:cNvPr id="24" name="Text Box 23"/>
          <p:cNvSpPr txBox="1"/>
          <p:nvPr/>
        </p:nvSpPr>
        <p:spPr>
          <a:xfrm>
            <a:off x="9070975" y="4540250"/>
            <a:ext cx="1220470" cy="368300"/>
          </a:xfrm>
          <a:prstGeom prst="rect">
            <a:avLst/>
          </a:prstGeom>
          <a:noFill/>
        </p:spPr>
        <p:txBody>
          <a:bodyPr wrap="square" rtlCol="0">
            <a:spAutoFit/>
          </a:bodyPr>
          <a:p>
            <a:pPr algn="ctr"/>
            <a:r>
              <a:rPr lang="en-US"/>
              <a:t>Buy</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56590" y="525780"/>
            <a:ext cx="2590800" cy="368300"/>
          </a:xfrm>
          <a:prstGeom prst="rect">
            <a:avLst/>
          </a:prstGeom>
          <a:noFill/>
        </p:spPr>
        <p:txBody>
          <a:bodyPr wrap="square" rtlCol="0">
            <a:spAutoFit/>
          </a:bodyPr>
          <a:p>
            <a:r>
              <a:rPr lang="en-US"/>
              <a:t>LEVEL - 1</a:t>
            </a:r>
            <a:endParaRPr lang="en-US"/>
          </a:p>
        </p:txBody>
      </p:sp>
      <p:sp>
        <p:nvSpPr>
          <p:cNvPr id="6" name="Rectangles 5"/>
          <p:cNvSpPr/>
          <p:nvPr/>
        </p:nvSpPr>
        <p:spPr>
          <a:xfrm>
            <a:off x="656590" y="1651000"/>
            <a:ext cx="2343785" cy="35560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Rectangles 6"/>
          <p:cNvSpPr/>
          <p:nvPr/>
        </p:nvSpPr>
        <p:spPr>
          <a:xfrm>
            <a:off x="9153525" y="1650365"/>
            <a:ext cx="2343785" cy="355663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Text Box 7"/>
          <p:cNvSpPr txBox="1"/>
          <p:nvPr/>
        </p:nvSpPr>
        <p:spPr>
          <a:xfrm>
            <a:off x="831850" y="3105150"/>
            <a:ext cx="1993265" cy="521970"/>
          </a:xfrm>
          <a:prstGeom prst="rect">
            <a:avLst/>
          </a:prstGeom>
          <a:noFill/>
        </p:spPr>
        <p:txBody>
          <a:bodyPr wrap="square" rtlCol="0">
            <a:spAutoFit/>
          </a:bodyPr>
          <a:p>
            <a:pPr algn="ctr"/>
            <a:r>
              <a:rPr lang="en-US" sz="2800" b="1"/>
              <a:t>User</a:t>
            </a:r>
            <a:endParaRPr lang="en-US" sz="2800" b="1"/>
          </a:p>
        </p:txBody>
      </p:sp>
      <p:sp>
        <p:nvSpPr>
          <p:cNvPr id="9" name="Text Box 8"/>
          <p:cNvSpPr txBox="1"/>
          <p:nvPr/>
        </p:nvSpPr>
        <p:spPr>
          <a:xfrm>
            <a:off x="9280525" y="3166745"/>
            <a:ext cx="2090420" cy="521970"/>
          </a:xfrm>
          <a:prstGeom prst="rect">
            <a:avLst/>
          </a:prstGeom>
          <a:noFill/>
        </p:spPr>
        <p:txBody>
          <a:bodyPr wrap="square" rtlCol="0">
            <a:spAutoFit/>
          </a:bodyPr>
          <a:p>
            <a:pPr algn="ctr"/>
            <a:r>
              <a:rPr lang="en-US" sz="2800" b="1"/>
              <a:t>Admin</a:t>
            </a:r>
            <a:endParaRPr lang="en-US" sz="2800" b="1"/>
          </a:p>
        </p:txBody>
      </p:sp>
      <p:sp>
        <p:nvSpPr>
          <p:cNvPr id="10" name="Oval 9"/>
          <p:cNvSpPr/>
          <p:nvPr/>
        </p:nvSpPr>
        <p:spPr>
          <a:xfrm>
            <a:off x="4463415" y="2004695"/>
            <a:ext cx="3051810" cy="2847340"/>
          </a:xfrm>
          <a:prstGeom prst="ellipse">
            <a:avLst/>
          </a:prstGeom>
        </p:spPr>
        <p:style>
          <a:lnRef idx="2">
            <a:schemeClr val="accent4"/>
          </a:lnRef>
          <a:fillRef idx="1">
            <a:schemeClr val="lt1"/>
          </a:fillRef>
          <a:effectRef idx="0">
            <a:schemeClr val="accent4"/>
          </a:effectRef>
          <a:fontRef idx="minor">
            <a:schemeClr val="dk1"/>
          </a:fontRef>
        </p:style>
        <p:txBody>
          <a:bodyPr rtlCol="0" anchor="ctr"/>
          <a:p>
            <a:pPr algn="ctr"/>
            <a:endParaRPr lang="en-US"/>
          </a:p>
        </p:txBody>
      </p:sp>
      <p:sp>
        <p:nvSpPr>
          <p:cNvPr id="11" name="Text Box 10"/>
          <p:cNvSpPr txBox="1"/>
          <p:nvPr/>
        </p:nvSpPr>
        <p:spPr>
          <a:xfrm>
            <a:off x="4913630" y="3105150"/>
            <a:ext cx="2151380" cy="645160"/>
          </a:xfrm>
          <a:prstGeom prst="rect">
            <a:avLst/>
          </a:prstGeom>
          <a:noFill/>
        </p:spPr>
        <p:txBody>
          <a:bodyPr wrap="square" rtlCol="0">
            <a:spAutoFit/>
          </a:bodyPr>
          <a:p>
            <a:pPr algn="ctr"/>
            <a:r>
              <a:rPr lang="en-US"/>
              <a:t>GRAPHIC DESIGN</a:t>
            </a:r>
            <a:endParaRPr lang="en-US"/>
          </a:p>
          <a:p>
            <a:pPr algn="ctr"/>
            <a:r>
              <a:rPr lang="en-US"/>
              <a:t>PORTFOLIO</a:t>
            </a:r>
            <a:endParaRPr lang="en-US"/>
          </a:p>
        </p:txBody>
      </p:sp>
      <p:cxnSp>
        <p:nvCxnSpPr>
          <p:cNvPr id="12" name="Straight Arrow Connector 11"/>
          <p:cNvCxnSpPr>
            <a:stCxn id="10" idx="1"/>
          </p:cNvCxnSpPr>
          <p:nvPr/>
        </p:nvCxnSpPr>
        <p:spPr>
          <a:xfrm flipH="1" flipV="1">
            <a:off x="3018155" y="2413635"/>
            <a:ext cx="1892300"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3"/>
          </p:cNvCxnSpPr>
          <p:nvPr/>
        </p:nvCxnSpPr>
        <p:spPr>
          <a:xfrm flipH="1">
            <a:off x="3002280" y="4434840"/>
            <a:ext cx="1908175"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a:off x="2912745" y="1969770"/>
            <a:ext cx="2134870" cy="337185"/>
          </a:xfrm>
          <a:prstGeom prst="rect">
            <a:avLst/>
          </a:prstGeom>
          <a:noFill/>
        </p:spPr>
        <p:txBody>
          <a:bodyPr wrap="square" rtlCol="0">
            <a:spAutoFit/>
          </a:bodyPr>
          <a:p>
            <a:r>
              <a:rPr lang="en-US" sz="1600" b="1"/>
              <a:t>Product and Category</a:t>
            </a:r>
            <a:endParaRPr lang="en-US" sz="1600" b="1"/>
          </a:p>
        </p:txBody>
      </p:sp>
      <p:sp>
        <p:nvSpPr>
          <p:cNvPr id="15" name="Text Box 14"/>
          <p:cNvSpPr txBox="1"/>
          <p:nvPr/>
        </p:nvSpPr>
        <p:spPr>
          <a:xfrm>
            <a:off x="3133090" y="4434840"/>
            <a:ext cx="1914525" cy="337185"/>
          </a:xfrm>
          <a:prstGeom prst="rect">
            <a:avLst/>
          </a:prstGeom>
          <a:noFill/>
        </p:spPr>
        <p:txBody>
          <a:bodyPr wrap="square" rtlCol="0">
            <a:spAutoFit/>
          </a:bodyPr>
          <a:p>
            <a:r>
              <a:rPr lang="en-US" sz="1600" b="1"/>
              <a:t>Order Invoice</a:t>
            </a:r>
            <a:endParaRPr lang="en-US" sz="1600" b="1"/>
          </a:p>
        </p:txBody>
      </p:sp>
      <p:cxnSp>
        <p:nvCxnSpPr>
          <p:cNvPr id="16" name="Straight Arrow Connector 15"/>
          <p:cNvCxnSpPr>
            <a:stCxn id="6" idx="3"/>
            <a:endCxn id="10" idx="2"/>
          </p:cNvCxnSpPr>
          <p:nvPr/>
        </p:nvCxnSpPr>
        <p:spPr>
          <a:xfrm flipV="1">
            <a:off x="3000375" y="3428365"/>
            <a:ext cx="146304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 Box 16"/>
          <p:cNvSpPr txBox="1"/>
          <p:nvPr/>
        </p:nvSpPr>
        <p:spPr>
          <a:xfrm>
            <a:off x="2912110" y="2988945"/>
            <a:ext cx="1914525" cy="337185"/>
          </a:xfrm>
          <a:prstGeom prst="rect">
            <a:avLst/>
          </a:prstGeom>
          <a:noFill/>
        </p:spPr>
        <p:txBody>
          <a:bodyPr wrap="square" rtlCol="0">
            <a:spAutoFit/>
          </a:bodyPr>
          <a:p>
            <a:r>
              <a:rPr lang="en-US" sz="1600" b="1"/>
              <a:t>Customer Detail</a:t>
            </a:r>
            <a:endParaRPr lang="en-US" sz="1600" b="1"/>
          </a:p>
        </p:txBody>
      </p:sp>
      <p:cxnSp>
        <p:nvCxnSpPr>
          <p:cNvPr id="18" name="Straight Arrow Connector 17"/>
          <p:cNvCxnSpPr>
            <a:stCxn id="10" idx="6"/>
            <a:endCxn id="7" idx="1"/>
          </p:cNvCxnSpPr>
          <p:nvPr/>
        </p:nvCxnSpPr>
        <p:spPr>
          <a:xfrm>
            <a:off x="7515225" y="3428365"/>
            <a:ext cx="163830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5"/>
          </p:cNvCxnSpPr>
          <p:nvPr/>
        </p:nvCxnSpPr>
        <p:spPr>
          <a:xfrm flipH="1" flipV="1">
            <a:off x="7068185" y="4434840"/>
            <a:ext cx="2069465"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7515225" y="2988945"/>
            <a:ext cx="1914525" cy="337185"/>
          </a:xfrm>
          <a:prstGeom prst="rect">
            <a:avLst/>
          </a:prstGeom>
          <a:noFill/>
        </p:spPr>
        <p:txBody>
          <a:bodyPr wrap="square" rtlCol="0">
            <a:spAutoFit/>
          </a:bodyPr>
          <a:p>
            <a:r>
              <a:rPr lang="en-US" sz="1600" b="1"/>
              <a:t>Customer Detail</a:t>
            </a:r>
            <a:endParaRPr lang="en-US" sz="1600" b="1"/>
          </a:p>
        </p:txBody>
      </p:sp>
      <p:sp>
        <p:nvSpPr>
          <p:cNvPr id="21" name="Text Box 20"/>
          <p:cNvSpPr txBox="1"/>
          <p:nvPr/>
        </p:nvSpPr>
        <p:spPr>
          <a:xfrm>
            <a:off x="7239000" y="4434840"/>
            <a:ext cx="1914525" cy="337185"/>
          </a:xfrm>
          <a:prstGeom prst="rect">
            <a:avLst/>
          </a:prstGeom>
          <a:noFill/>
        </p:spPr>
        <p:txBody>
          <a:bodyPr wrap="square" rtlCol="0">
            <a:spAutoFit/>
          </a:bodyPr>
          <a:p>
            <a:r>
              <a:rPr lang="en-US" sz="1600" b="1"/>
              <a:t>Confirm order</a:t>
            </a:r>
            <a:endParaRPr lang="en-US" sz="1600" b="1"/>
          </a:p>
        </p:txBody>
      </p:sp>
      <p:cxnSp>
        <p:nvCxnSpPr>
          <p:cNvPr id="22" name="Straight Arrow Connector 21"/>
          <p:cNvCxnSpPr>
            <a:endCxn id="10" idx="7"/>
          </p:cNvCxnSpPr>
          <p:nvPr/>
        </p:nvCxnSpPr>
        <p:spPr>
          <a:xfrm flipH="1">
            <a:off x="7068185" y="2413635"/>
            <a:ext cx="2069465"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 Box 22"/>
          <p:cNvSpPr txBox="1"/>
          <p:nvPr/>
        </p:nvSpPr>
        <p:spPr>
          <a:xfrm>
            <a:off x="7161530" y="2017395"/>
            <a:ext cx="2069465" cy="368300"/>
          </a:xfrm>
          <a:prstGeom prst="rect">
            <a:avLst/>
          </a:prstGeom>
          <a:noFill/>
        </p:spPr>
        <p:txBody>
          <a:bodyPr wrap="square" rtlCol="0">
            <a:spAutoFit/>
          </a:bodyPr>
          <a:p>
            <a:r>
              <a:rPr lang="en-US"/>
              <a:t>Update Products</a:t>
            </a:r>
            <a:endParaRPr lang="en-US"/>
          </a:p>
        </p:txBody>
      </p:sp>
    </p:spTree>
  </p:cSld>
  <p:clrMapOvr>
    <a:masterClrMapping/>
  </p:clrMapOvr>
</p:sld>
</file>

<file path=ppt/theme/theme1.xml><?xml version="1.0" encoding="utf-8"?>
<a:theme xmlns:a="http://schemas.openxmlformats.org/drawingml/2006/main" name="1_Office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6347</Words>
  <Application>WPS Presentation</Application>
  <PresentationFormat>Widescreen</PresentationFormat>
  <Paragraphs>379</Paragraphs>
  <Slides>30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Arial</vt:lpstr>
      <vt:lpstr>SimSun</vt:lpstr>
      <vt:lpstr>Wingdings</vt:lpstr>
      <vt:lpstr>Arial</vt:lpstr>
      <vt:lpstr>Times New Roman</vt:lpstr>
      <vt:lpstr>Microsoft YaHei</vt:lpstr>
      <vt:lpstr>Arial Unicode MS</vt:lpstr>
      <vt:lpstr>Calibri</vt:lpstr>
      <vt:lpstr>Times New Roman Bold</vt:lpstr>
      <vt:lpstr>Times New Roman</vt:lpstr>
      <vt:lpstr>1_Office Theme</vt:lpstr>
      <vt:lpstr>PowerPoint 演示文稿</vt:lpstr>
      <vt:lpstr>ABSTRACT</vt:lpstr>
      <vt:lpstr> EXISTING SYSTEM</vt:lpstr>
      <vt:lpstr>PROPOSED SYSTEM</vt:lpstr>
      <vt:lpstr>PowerPoint 演示文稿</vt:lpstr>
      <vt:lpstr>SYSTEM SPECIFICATION</vt:lpstr>
      <vt:lpstr>PowerPoint 演示文稿</vt:lpstr>
      <vt:lpstr>DATAFLOW DIAGRAM</vt:lpstr>
      <vt:lpstr>PowerPoint 演示文稿</vt:lpstr>
      <vt:lpstr>SYSTEM FLOW DIAGRAM</vt:lpstr>
      <vt:lpstr>ER DIAGRAM</vt:lpstr>
      <vt:lpstr>USECASE DIAGRAM</vt:lpstr>
      <vt:lpstr>DATABASE DESIGN</vt:lpstr>
      <vt:lpstr>DATABASE DESIGN</vt:lpstr>
      <vt:lpstr>MODULE DESCRIPTION</vt:lpstr>
      <vt:lpstr>PowerPoint 演示文稿</vt:lpstr>
      <vt:lpstr>PowerPoint 演示文稿</vt:lpstr>
      <vt:lpstr>User Interface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TESTING STRATEGIES</vt:lpstr>
      <vt:lpstr>PowerPoint 演示文稿</vt:lpstr>
      <vt:lpstr>PowerPoint 演示文稿</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S</dc:creator>
  <cp:lastModifiedBy>My</cp:lastModifiedBy>
  <cp:revision>118</cp:revision>
  <dcterms:created xsi:type="dcterms:W3CDTF">2022-06-10T05:57:00Z</dcterms:created>
  <dcterms:modified xsi:type="dcterms:W3CDTF">2022-08-26T04:29:11Z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B81044630B0D40ED95D9D1047A4B1FCC</vt:lpwstr>
  </property>
  <property fmtid="{D5CDD505-2E9C-101B-9397-08002B2CF9AE}" pid="3" name="KSOProductBuildVer">
    <vt:lpwstr>1033-11.2.0.11254</vt:lpwstr>
  </property>
</Properties>
</file>