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sldIdLst>
    <p:sldId id="267" r:id="rId2"/>
    <p:sldId id="256" r:id="rId3"/>
    <p:sldId id="257" r:id="rId4"/>
    <p:sldId id="258" r:id="rId5"/>
    <p:sldId id="259" r:id="rId6"/>
    <p:sldId id="260" r:id="rId7"/>
    <p:sldId id="261" r:id="rId8"/>
    <p:sldId id="262" r:id="rId9"/>
    <p:sldId id="266" r:id="rId10"/>
    <p:sldId id="263" r:id="rId11"/>
    <p:sldId id="264" r:id="rId12"/>
    <p:sldId id="265" r:id="rId13"/>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72" d="100"/>
          <a:sy n="72" d="100"/>
        </p:scale>
        <p:origin x="43"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646679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15.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hyperlink" Target="https://www.ingentaconnect.com/content/asp/jmihi" TargetMode="External"/><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hyperlink" Target="https://www.ieee.org/publications/transactions/medical-imaging.html" TargetMode="External"/><Relationship Id="rId4" Type="http://schemas.openxmlformats.org/officeDocument/2006/relationships/hyperlink" Target="https://www.nature.com/nm"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1">
            <a:extLst>
              <a:ext uri="{FF2B5EF4-FFF2-40B4-BE49-F238E27FC236}">
                <a16:creationId xmlns:a16="http://schemas.microsoft.com/office/drawing/2014/main" id="{4CB6391E-EB06-4291-301D-A30369A0499D}"/>
              </a:ext>
            </a:extLst>
          </p:cNvPr>
          <p:cNvSpPr/>
          <p:nvPr/>
        </p:nvSpPr>
        <p:spPr>
          <a:xfrm>
            <a:off x="0" y="0"/>
            <a:ext cx="14630400" cy="8229600"/>
          </a:xfrm>
          <a:prstGeom prst="rect">
            <a:avLst/>
          </a:prstGeom>
          <a:solidFill>
            <a:srgbClr val="464342"/>
          </a:solidFill>
          <a:ln/>
        </p:spPr>
        <p:txBody>
          <a:bodyPr/>
          <a:lstStyle/>
          <a:p>
            <a:endParaRPr lang="en-US" dirty="0"/>
          </a:p>
        </p:txBody>
      </p:sp>
      <p:sp>
        <p:nvSpPr>
          <p:cNvPr id="5" name="TextBox 4">
            <a:extLst>
              <a:ext uri="{FF2B5EF4-FFF2-40B4-BE49-F238E27FC236}">
                <a16:creationId xmlns:a16="http://schemas.microsoft.com/office/drawing/2014/main" id="{1F96A76D-7647-06CA-00CF-40CC89325976}"/>
              </a:ext>
            </a:extLst>
          </p:cNvPr>
          <p:cNvSpPr txBox="1"/>
          <p:nvPr/>
        </p:nvSpPr>
        <p:spPr>
          <a:xfrm>
            <a:off x="428625" y="166255"/>
            <a:ext cx="13773149" cy="2308324"/>
          </a:xfrm>
          <a:prstGeom prst="rect">
            <a:avLst/>
          </a:prstGeom>
          <a:noFill/>
        </p:spPr>
        <p:txBody>
          <a:bodyPr wrap="square">
            <a:spAutoFit/>
          </a:bodyPr>
          <a:lstStyle/>
          <a:p>
            <a:pPr algn="ctr"/>
            <a:r>
              <a:rPr lang="en-US" sz="7200" dirty="0">
                <a:solidFill>
                  <a:schemeClr val="accent2">
                    <a:lumMod val="60000"/>
                    <a:lumOff val="40000"/>
                  </a:schemeClr>
                </a:solidFill>
                <a:latin typeface="Gelasio"/>
                <a:cs typeface="Times New Roman" panose="02020603050405020304" pitchFamily="18" charset="0"/>
              </a:rPr>
              <a:t>CANCER PREDICTION USING DEEP LEARNING</a:t>
            </a:r>
          </a:p>
        </p:txBody>
      </p:sp>
      <p:sp>
        <p:nvSpPr>
          <p:cNvPr id="7" name="TextBox 6">
            <a:extLst>
              <a:ext uri="{FF2B5EF4-FFF2-40B4-BE49-F238E27FC236}">
                <a16:creationId xmlns:a16="http://schemas.microsoft.com/office/drawing/2014/main" id="{68261590-4846-5CB6-153F-98E8FC6E92E4}"/>
              </a:ext>
            </a:extLst>
          </p:cNvPr>
          <p:cNvSpPr txBox="1"/>
          <p:nvPr/>
        </p:nvSpPr>
        <p:spPr>
          <a:xfrm>
            <a:off x="5186363" y="5530334"/>
            <a:ext cx="9344025" cy="2554545"/>
          </a:xfrm>
          <a:prstGeom prst="rect">
            <a:avLst/>
          </a:prstGeom>
          <a:noFill/>
        </p:spPr>
        <p:txBody>
          <a:bodyPr wrap="square">
            <a:spAutoFit/>
          </a:bodyPr>
          <a:lstStyle/>
          <a:p>
            <a:pPr algn="r"/>
            <a:r>
              <a:rPr lang="en-US" sz="4000" dirty="0">
                <a:latin typeface="Gelasio"/>
                <a:cs typeface="Times New Roman" panose="02020603050405020304" pitchFamily="18" charset="0"/>
              </a:rPr>
              <a:t>Presented by: PRAVEEN P                      </a:t>
            </a:r>
          </a:p>
          <a:p>
            <a:pPr algn="r"/>
            <a:r>
              <a:rPr lang="en-US" sz="4000" dirty="0">
                <a:latin typeface="Gelasio"/>
                <a:cs typeface="Times New Roman" panose="02020603050405020304" pitchFamily="18" charset="0"/>
              </a:rPr>
              <a:t> III </a:t>
            </a:r>
            <a:r>
              <a:rPr lang="en-US" sz="4000" dirty="0" err="1">
                <a:latin typeface="Gelasio"/>
                <a:cs typeface="Times New Roman" panose="02020603050405020304" pitchFamily="18" charset="0"/>
              </a:rPr>
              <a:t>year,KVCET</a:t>
            </a:r>
            <a:r>
              <a:rPr lang="en-US" sz="4000" dirty="0">
                <a:latin typeface="Gelasio"/>
                <a:cs typeface="Times New Roman" panose="02020603050405020304" pitchFamily="18" charset="0"/>
              </a:rPr>
              <a:t>  </a:t>
            </a:r>
          </a:p>
          <a:p>
            <a:pPr algn="r"/>
            <a:r>
              <a:rPr lang="en-US" sz="4000" dirty="0">
                <a:latin typeface="Gelasio"/>
                <a:cs typeface="Times New Roman" panose="02020603050405020304" pitchFamily="18" charset="0"/>
              </a:rPr>
              <a:t>     NM ID-au421221243029                     Email ID-balajibalaji20586@gmail.com </a:t>
            </a:r>
          </a:p>
        </p:txBody>
      </p:sp>
    </p:spTree>
    <p:extLst>
      <p:ext uri="{BB962C8B-B14F-4D97-AF65-F5344CB8AC3E}">
        <p14:creationId xmlns:p14="http://schemas.microsoft.com/office/powerpoint/2010/main" val="36158891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302D2C"/>
          </a:solidFill>
          <a:ln/>
        </p:spPr>
      </p:sp>
      <p:sp>
        <p:nvSpPr>
          <p:cNvPr id="3" name="Shape 1"/>
          <p:cNvSpPr/>
          <p:nvPr/>
        </p:nvSpPr>
        <p:spPr>
          <a:xfrm>
            <a:off x="0" y="0"/>
            <a:ext cx="14630400" cy="8229600"/>
          </a:xfrm>
          <a:prstGeom prst="rect">
            <a:avLst/>
          </a:prstGeom>
          <a:solidFill>
            <a:srgbClr val="464342"/>
          </a:solidFill>
          <a:ln/>
        </p:spPr>
      </p:sp>
      <p:sp>
        <p:nvSpPr>
          <p:cNvPr id="4" name="Text 2"/>
          <p:cNvSpPr/>
          <p:nvPr/>
        </p:nvSpPr>
        <p:spPr>
          <a:xfrm>
            <a:off x="2037993" y="1282422"/>
            <a:ext cx="5554980" cy="694373"/>
          </a:xfrm>
          <a:prstGeom prst="rect">
            <a:avLst/>
          </a:prstGeom>
          <a:noFill/>
          <a:ln/>
        </p:spPr>
        <p:txBody>
          <a:bodyPr wrap="none" rtlCol="0" anchor="t"/>
          <a:lstStyle/>
          <a:p>
            <a:pPr marL="0" indent="0">
              <a:lnSpc>
                <a:spcPts val="5468"/>
              </a:lnSpc>
              <a:buNone/>
            </a:pPr>
            <a:r>
              <a:rPr lang="en-US" sz="4374" dirty="0">
                <a:solidFill>
                  <a:srgbClr val="EBCCBB"/>
                </a:solidFill>
                <a:latin typeface="Gelasio" pitchFamily="34" charset="0"/>
                <a:ea typeface="Gelasio" pitchFamily="34" charset="-122"/>
                <a:cs typeface="Gelasio" pitchFamily="34" charset="-120"/>
              </a:rPr>
              <a:t>Result &amp; Conclusion</a:t>
            </a:r>
            <a:endParaRPr lang="en-US" sz="4374" dirty="0"/>
          </a:p>
        </p:txBody>
      </p:sp>
      <p:sp>
        <p:nvSpPr>
          <p:cNvPr id="5" name="Shape 3"/>
          <p:cNvSpPr/>
          <p:nvPr/>
        </p:nvSpPr>
        <p:spPr>
          <a:xfrm>
            <a:off x="2037993" y="2650331"/>
            <a:ext cx="388739" cy="388739"/>
          </a:xfrm>
          <a:prstGeom prst="roundRect">
            <a:avLst>
              <a:gd name="adj" fmla="val 34295"/>
            </a:avLst>
          </a:prstGeom>
          <a:solidFill>
            <a:srgbClr val="343131"/>
          </a:solidFill>
          <a:ln/>
        </p:spPr>
      </p:sp>
      <p:sp>
        <p:nvSpPr>
          <p:cNvPr id="6" name="Text 4"/>
          <p:cNvSpPr/>
          <p:nvPr/>
        </p:nvSpPr>
        <p:spPr>
          <a:xfrm>
            <a:off x="2648903" y="2671048"/>
            <a:ext cx="2777490" cy="347186"/>
          </a:xfrm>
          <a:prstGeom prst="rect">
            <a:avLst/>
          </a:prstGeom>
          <a:noFill/>
          <a:ln/>
        </p:spPr>
        <p:txBody>
          <a:bodyPr wrap="none" rtlCol="0" anchor="t"/>
          <a:lstStyle/>
          <a:p>
            <a:pPr marL="0" indent="0">
              <a:lnSpc>
                <a:spcPts val="2734"/>
              </a:lnSpc>
              <a:buNone/>
            </a:pPr>
            <a:r>
              <a:rPr lang="en-US" sz="2187" dirty="0">
                <a:solidFill>
                  <a:srgbClr val="EBCCBB"/>
                </a:solidFill>
                <a:latin typeface="Gelasio" pitchFamily="34" charset="0"/>
                <a:ea typeface="Gelasio" pitchFamily="34" charset="-122"/>
                <a:cs typeface="Gelasio" pitchFamily="34" charset="-120"/>
              </a:rPr>
              <a:t>High Accuracy</a:t>
            </a:r>
            <a:endParaRPr lang="en-US" sz="2187" dirty="0"/>
          </a:p>
        </p:txBody>
      </p:sp>
      <p:sp>
        <p:nvSpPr>
          <p:cNvPr id="7" name="Text 5"/>
          <p:cNvSpPr/>
          <p:nvPr/>
        </p:nvSpPr>
        <p:spPr>
          <a:xfrm>
            <a:off x="2648903" y="3151465"/>
            <a:ext cx="4555212" cy="1421606"/>
          </a:xfrm>
          <a:prstGeom prst="rect">
            <a:avLst/>
          </a:prstGeom>
          <a:noFill/>
          <a:ln/>
        </p:spPr>
        <p:txBody>
          <a:bodyPr wrap="square" rtlCol="0" anchor="t"/>
          <a:lstStyle/>
          <a:p>
            <a:pPr marL="0" indent="0">
              <a:lnSpc>
                <a:spcPts val="2799"/>
              </a:lnSpc>
              <a:buNone/>
            </a:pPr>
            <a:r>
              <a:rPr lang="en-US" sz="1750" dirty="0">
                <a:solidFill>
                  <a:srgbClr val="C9C2C0"/>
                </a:solidFill>
                <a:latin typeface="Gelasio" pitchFamily="34" charset="0"/>
                <a:ea typeface="Gelasio" pitchFamily="34" charset="-122"/>
                <a:cs typeface="Gelasio" pitchFamily="34" charset="-120"/>
              </a:rPr>
              <a:t>The deep learning-based CNN model achieved a remarkable accuracy of over 95% in detecting and classifying cancerous cells from medical images.</a:t>
            </a:r>
            <a:endParaRPr lang="en-US" sz="1750" dirty="0"/>
          </a:p>
        </p:txBody>
      </p:sp>
      <p:sp>
        <p:nvSpPr>
          <p:cNvPr id="8" name="Shape 6"/>
          <p:cNvSpPr/>
          <p:nvPr/>
        </p:nvSpPr>
        <p:spPr>
          <a:xfrm>
            <a:off x="7426285" y="2650331"/>
            <a:ext cx="388739" cy="388739"/>
          </a:xfrm>
          <a:prstGeom prst="roundRect">
            <a:avLst>
              <a:gd name="adj" fmla="val 34295"/>
            </a:avLst>
          </a:prstGeom>
          <a:solidFill>
            <a:srgbClr val="343131"/>
          </a:solidFill>
          <a:ln/>
        </p:spPr>
      </p:sp>
      <p:sp>
        <p:nvSpPr>
          <p:cNvPr id="9" name="Text 7"/>
          <p:cNvSpPr/>
          <p:nvPr/>
        </p:nvSpPr>
        <p:spPr>
          <a:xfrm>
            <a:off x="8037195" y="2671048"/>
            <a:ext cx="2777490" cy="347186"/>
          </a:xfrm>
          <a:prstGeom prst="rect">
            <a:avLst/>
          </a:prstGeom>
          <a:noFill/>
          <a:ln/>
        </p:spPr>
        <p:txBody>
          <a:bodyPr wrap="none" rtlCol="0" anchor="t"/>
          <a:lstStyle/>
          <a:p>
            <a:pPr marL="0" indent="0">
              <a:lnSpc>
                <a:spcPts val="2734"/>
              </a:lnSpc>
              <a:buNone/>
            </a:pPr>
            <a:r>
              <a:rPr lang="en-US" sz="2187" dirty="0">
                <a:solidFill>
                  <a:srgbClr val="EBCCBB"/>
                </a:solidFill>
                <a:latin typeface="Gelasio" pitchFamily="34" charset="0"/>
                <a:ea typeface="Gelasio" pitchFamily="34" charset="-122"/>
                <a:cs typeface="Gelasio" pitchFamily="34" charset="-120"/>
              </a:rPr>
              <a:t>Reliable Diagnosis</a:t>
            </a:r>
            <a:endParaRPr lang="en-US" sz="2187" dirty="0"/>
          </a:p>
        </p:txBody>
      </p:sp>
      <p:sp>
        <p:nvSpPr>
          <p:cNvPr id="10" name="Text 8"/>
          <p:cNvSpPr/>
          <p:nvPr/>
        </p:nvSpPr>
        <p:spPr>
          <a:xfrm>
            <a:off x="8037195" y="3151465"/>
            <a:ext cx="4555212" cy="1421606"/>
          </a:xfrm>
          <a:prstGeom prst="rect">
            <a:avLst/>
          </a:prstGeom>
          <a:noFill/>
          <a:ln/>
        </p:spPr>
        <p:txBody>
          <a:bodyPr wrap="square" rtlCol="0" anchor="t"/>
          <a:lstStyle/>
          <a:p>
            <a:pPr marL="0" indent="0">
              <a:lnSpc>
                <a:spcPts val="2799"/>
              </a:lnSpc>
              <a:buNone/>
            </a:pPr>
            <a:r>
              <a:rPr lang="en-US" sz="1750" dirty="0">
                <a:solidFill>
                  <a:srgbClr val="C9C2C0"/>
                </a:solidFill>
                <a:latin typeface="Gelasio" pitchFamily="34" charset="0"/>
                <a:ea typeface="Gelasio" pitchFamily="34" charset="-122"/>
                <a:cs typeface="Gelasio" pitchFamily="34" charset="-120"/>
              </a:rPr>
              <a:t>The system's ability to provide reliable and consistent cancer detection results has the potential to significantly improve early diagnosis and treatment outcomes.</a:t>
            </a:r>
            <a:endParaRPr lang="en-US" sz="1750" dirty="0"/>
          </a:p>
        </p:txBody>
      </p:sp>
      <p:sp>
        <p:nvSpPr>
          <p:cNvPr id="11" name="Shape 9"/>
          <p:cNvSpPr/>
          <p:nvPr/>
        </p:nvSpPr>
        <p:spPr>
          <a:xfrm>
            <a:off x="2037993" y="5024438"/>
            <a:ext cx="388739" cy="388739"/>
          </a:xfrm>
          <a:prstGeom prst="roundRect">
            <a:avLst>
              <a:gd name="adj" fmla="val 34295"/>
            </a:avLst>
          </a:prstGeom>
          <a:solidFill>
            <a:srgbClr val="343131"/>
          </a:solidFill>
          <a:ln/>
        </p:spPr>
      </p:sp>
      <p:sp>
        <p:nvSpPr>
          <p:cNvPr id="12" name="Text 10"/>
          <p:cNvSpPr/>
          <p:nvPr/>
        </p:nvSpPr>
        <p:spPr>
          <a:xfrm>
            <a:off x="2648903" y="5045154"/>
            <a:ext cx="2777490" cy="347186"/>
          </a:xfrm>
          <a:prstGeom prst="rect">
            <a:avLst/>
          </a:prstGeom>
          <a:noFill/>
          <a:ln/>
        </p:spPr>
        <p:txBody>
          <a:bodyPr wrap="none" rtlCol="0" anchor="t"/>
          <a:lstStyle/>
          <a:p>
            <a:pPr marL="0" indent="0">
              <a:lnSpc>
                <a:spcPts val="2734"/>
              </a:lnSpc>
              <a:buNone/>
            </a:pPr>
            <a:r>
              <a:rPr lang="en-US" sz="2187" dirty="0">
                <a:solidFill>
                  <a:srgbClr val="EBCCBB"/>
                </a:solidFill>
                <a:latin typeface="Gelasio" pitchFamily="34" charset="0"/>
                <a:ea typeface="Gelasio" pitchFamily="34" charset="-122"/>
                <a:cs typeface="Gelasio" pitchFamily="34" charset="-120"/>
              </a:rPr>
              <a:t>Reduced Errors</a:t>
            </a:r>
            <a:endParaRPr lang="en-US" sz="2187" dirty="0"/>
          </a:p>
        </p:txBody>
      </p:sp>
      <p:sp>
        <p:nvSpPr>
          <p:cNvPr id="13" name="Text 11"/>
          <p:cNvSpPr/>
          <p:nvPr/>
        </p:nvSpPr>
        <p:spPr>
          <a:xfrm>
            <a:off x="2648903" y="5525572"/>
            <a:ext cx="4555212" cy="1421606"/>
          </a:xfrm>
          <a:prstGeom prst="rect">
            <a:avLst/>
          </a:prstGeom>
          <a:noFill/>
          <a:ln/>
        </p:spPr>
        <p:txBody>
          <a:bodyPr wrap="square" rtlCol="0" anchor="t"/>
          <a:lstStyle/>
          <a:p>
            <a:pPr marL="0" indent="0">
              <a:lnSpc>
                <a:spcPts val="2799"/>
              </a:lnSpc>
              <a:buNone/>
            </a:pPr>
            <a:r>
              <a:rPr lang="en-US" sz="1750" dirty="0">
                <a:solidFill>
                  <a:srgbClr val="C9C2C0"/>
                </a:solidFill>
                <a:latin typeface="Gelasio" pitchFamily="34" charset="0"/>
                <a:ea typeface="Gelasio" pitchFamily="34" charset="-122"/>
                <a:cs typeface="Gelasio" pitchFamily="34" charset="-120"/>
              </a:rPr>
              <a:t>By automating the detection process, the system minimizes the risk of human errors and biases, leading to more objective and consistent cancer screening.</a:t>
            </a:r>
            <a:endParaRPr lang="en-US" sz="1750" dirty="0"/>
          </a:p>
        </p:txBody>
      </p:sp>
      <p:sp>
        <p:nvSpPr>
          <p:cNvPr id="14" name="Shape 12"/>
          <p:cNvSpPr/>
          <p:nvPr/>
        </p:nvSpPr>
        <p:spPr>
          <a:xfrm>
            <a:off x="7426285" y="5024438"/>
            <a:ext cx="388739" cy="388739"/>
          </a:xfrm>
          <a:prstGeom prst="roundRect">
            <a:avLst>
              <a:gd name="adj" fmla="val 34295"/>
            </a:avLst>
          </a:prstGeom>
          <a:solidFill>
            <a:srgbClr val="343131"/>
          </a:solidFill>
          <a:ln/>
        </p:spPr>
      </p:sp>
      <p:sp>
        <p:nvSpPr>
          <p:cNvPr id="15" name="Text 13"/>
          <p:cNvSpPr/>
          <p:nvPr/>
        </p:nvSpPr>
        <p:spPr>
          <a:xfrm>
            <a:off x="8037195" y="5045154"/>
            <a:ext cx="2821781" cy="347186"/>
          </a:xfrm>
          <a:prstGeom prst="rect">
            <a:avLst/>
          </a:prstGeom>
          <a:noFill/>
          <a:ln/>
        </p:spPr>
        <p:txBody>
          <a:bodyPr wrap="none" rtlCol="0" anchor="t"/>
          <a:lstStyle/>
          <a:p>
            <a:pPr marL="0" indent="0">
              <a:lnSpc>
                <a:spcPts val="2734"/>
              </a:lnSpc>
              <a:buNone/>
            </a:pPr>
            <a:r>
              <a:rPr lang="en-US" sz="2187" dirty="0">
                <a:solidFill>
                  <a:srgbClr val="EBCCBB"/>
                </a:solidFill>
                <a:latin typeface="Gelasio" pitchFamily="34" charset="0"/>
                <a:ea typeface="Gelasio" pitchFamily="34" charset="-122"/>
                <a:cs typeface="Gelasio" pitchFamily="34" charset="-120"/>
              </a:rPr>
              <a:t>Cost-Effective Solution</a:t>
            </a:r>
            <a:endParaRPr lang="en-US" sz="2187" dirty="0"/>
          </a:p>
        </p:txBody>
      </p:sp>
      <p:sp>
        <p:nvSpPr>
          <p:cNvPr id="16" name="Text 14"/>
          <p:cNvSpPr/>
          <p:nvPr/>
        </p:nvSpPr>
        <p:spPr>
          <a:xfrm>
            <a:off x="8037195" y="5525572"/>
            <a:ext cx="4555212" cy="1421606"/>
          </a:xfrm>
          <a:prstGeom prst="rect">
            <a:avLst/>
          </a:prstGeom>
          <a:noFill/>
          <a:ln/>
        </p:spPr>
        <p:txBody>
          <a:bodyPr wrap="square" rtlCol="0" anchor="t"/>
          <a:lstStyle/>
          <a:p>
            <a:pPr marL="0" indent="0">
              <a:lnSpc>
                <a:spcPts val="2799"/>
              </a:lnSpc>
              <a:buNone/>
            </a:pPr>
            <a:r>
              <a:rPr lang="en-US" sz="1750" dirty="0">
                <a:solidFill>
                  <a:srgbClr val="C9C2C0"/>
                </a:solidFill>
                <a:latin typeface="Gelasio" pitchFamily="34" charset="0"/>
                <a:ea typeface="Gelasio" pitchFamily="34" charset="-122"/>
                <a:cs typeface="Gelasio" pitchFamily="34" charset="-120"/>
              </a:rPr>
              <a:t>The deep learning approach is a cost-effective solution compared to traditional cancer detection methods, making it accessible to a wider population.</a:t>
            </a:r>
            <a:endParaRPr lang="en-US" sz="175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302D2C"/>
          </a:solidFill>
          <a:ln/>
        </p:spPr>
      </p:sp>
      <p:sp>
        <p:nvSpPr>
          <p:cNvPr id="3" name="Shape 1"/>
          <p:cNvSpPr/>
          <p:nvPr/>
        </p:nvSpPr>
        <p:spPr>
          <a:xfrm>
            <a:off x="0" y="0"/>
            <a:ext cx="14630400" cy="8230791"/>
          </a:xfrm>
          <a:prstGeom prst="rect">
            <a:avLst/>
          </a:prstGeom>
          <a:solidFill>
            <a:srgbClr val="464342"/>
          </a:solidFill>
          <a:ln/>
        </p:spPr>
      </p:sp>
      <p:sp>
        <p:nvSpPr>
          <p:cNvPr id="4" name="Text 2"/>
          <p:cNvSpPr/>
          <p:nvPr/>
        </p:nvSpPr>
        <p:spPr>
          <a:xfrm>
            <a:off x="2696528" y="534710"/>
            <a:ext cx="4861679" cy="607576"/>
          </a:xfrm>
          <a:prstGeom prst="rect">
            <a:avLst/>
          </a:prstGeom>
          <a:noFill/>
          <a:ln/>
        </p:spPr>
        <p:txBody>
          <a:bodyPr wrap="none" rtlCol="0" anchor="t"/>
          <a:lstStyle/>
          <a:p>
            <a:pPr marL="0" indent="0">
              <a:lnSpc>
                <a:spcPts val="4785"/>
              </a:lnSpc>
              <a:buNone/>
            </a:pPr>
            <a:r>
              <a:rPr lang="en-US" sz="3828" dirty="0">
                <a:solidFill>
                  <a:srgbClr val="EBCCBB"/>
                </a:solidFill>
                <a:latin typeface="Gelasio" pitchFamily="34" charset="0"/>
                <a:ea typeface="Gelasio" pitchFamily="34" charset="-122"/>
                <a:cs typeface="Gelasio" pitchFamily="34" charset="-120"/>
              </a:rPr>
              <a:t>Future Scope</a:t>
            </a:r>
            <a:endParaRPr lang="en-US" sz="3828" dirty="0"/>
          </a:p>
        </p:txBody>
      </p:sp>
      <p:pic>
        <p:nvPicPr>
          <p:cNvPr id="5" name="Image 0" descr="preencoded.png"/>
          <p:cNvPicPr>
            <a:picLocks noChangeAspect="1"/>
          </p:cNvPicPr>
          <p:nvPr/>
        </p:nvPicPr>
        <p:blipFill>
          <a:blip r:embed="rId3"/>
          <a:stretch>
            <a:fillRect/>
          </a:stretch>
        </p:blipFill>
        <p:spPr>
          <a:xfrm>
            <a:off x="4243745" y="1531144"/>
            <a:ext cx="1524119" cy="1431369"/>
          </a:xfrm>
          <a:prstGeom prst="rect">
            <a:avLst/>
          </a:prstGeom>
        </p:spPr>
      </p:pic>
      <p:sp>
        <p:nvSpPr>
          <p:cNvPr id="6" name="Text 3"/>
          <p:cNvSpPr/>
          <p:nvPr/>
        </p:nvSpPr>
        <p:spPr>
          <a:xfrm>
            <a:off x="4953476" y="2237780"/>
            <a:ext cx="104418" cy="388977"/>
          </a:xfrm>
          <a:prstGeom prst="rect">
            <a:avLst/>
          </a:prstGeom>
          <a:noFill/>
          <a:ln/>
        </p:spPr>
        <p:txBody>
          <a:bodyPr wrap="none" rtlCol="0" anchor="t"/>
          <a:lstStyle/>
          <a:p>
            <a:pPr marL="0" indent="0" algn="ctr">
              <a:lnSpc>
                <a:spcPts val="3063"/>
              </a:lnSpc>
              <a:buNone/>
            </a:pPr>
            <a:r>
              <a:rPr lang="en-US" sz="1914" dirty="0">
                <a:solidFill>
                  <a:srgbClr val="EBCCBB"/>
                </a:solidFill>
                <a:latin typeface="Gelasio" pitchFamily="34" charset="0"/>
                <a:ea typeface="Gelasio" pitchFamily="34" charset="-122"/>
                <a:cs typeface="Gelasio" pitchFamily="34" charset="-120"/>
              </a:rPr>
              <a:t>1</a:t>
            </a:r>
            <a:endParaRPr lang="en-US" sz="1914" dirty="0"/>
          </a:p>
        </p:txBody>
      </p:sp>
      <p:sp>
        <p:nvSpPr>
          <p:cNvPr id="7" name="Text 4"/>
          <p:cNvSpPr/>
          <p:nvPr/>
        </p:nvSpPr>
        <p:spPr>
          <a:xfrm>
            <a:off x="5962293" y="1725573"/>
            <a:ext cx="2430780" cy="303848"/>
          </a:xfrm>
          <a:prstGeom prst="rect">
            <a:avLst/>
          </a:prstGeom>
          <a:noFill/>
          <a:ln/>
        </p:spPr>
        <p:txBody>
          <a:bodyPr wrap="none" rtlCol="0" anchor="t"/>
          <a:lstStyle/>
          <a:p>
            <a:pPr marL="0" indent="0" algn="l">
              <a:lnSpc>
                <a:spcPts val="2393"/>
              </a:lnSpc>
              <a:buNone/>
            </a:pPr>
            <a:r>
              <a:rPr lang="en-US" sz="1914" dirty="0">
                <a:solidFill>
                  <a:srgbClr val="EBCCBB"/>
                </a:solidFill>
                <a:latin typeface="Gelasio" pitchFamily="34" charset="0"/>
                <a:ea typeface="Gelasio" pitchFamily="34" charset="-122"/>
                <a:cs typeface="Gelasio" pitchFamily="34" charset="-120"/>
              </a:rPr>
              <a:t>Improved Accuracy</a:t>
            </a:r>
            <a:endParaRPr lang="en-US" sz="1914" dirty="0"/>
          </a:p>
        </p:txBody>
      </p:sp>
      <p:sp>
        <p:nvSpPr>
          <p:cNvPr id="8" name="Text 5"/>
          <p:cNvSpPr/>
          <p:nvPr/>
        </p:nvSpPr>
        <p:spPr>
          <a:xfrm>
            <a:off x="5962293" y="2146102"/>
            <a:ext cx="5777032" cy="621983"/>
          </a:xfrm>
          <a:prstGeom prst="rect">
            <a:avLst/>
          </a:prstGeom>
          <a:noFill/>
          <a:ln/>
        </p:spPr>
        <p:txBody>
          <a:bodyPr wrap="square" rtlCol="0" anchor="t"/>
          <a:lstStyle/>
          <a:p>
            <a:pPr marL="0" indent="0" algn="l">
              <a:lnSpc>
                <a:spcPts val="2450"/>
              </a:lnSpc>
              <a:buNone/>
            </a:pPr>
            <a:r>
              <a:rPr lang="en-US" sz="1531" dirty="0">
                <a:solidFill>
                  <a:srgbClr val="C9C2C0"/>
                </a:solidFill>
                <a:latin typeface="Gelasio" pitchFamily="34" charset="0"/>
                <a:ea typeface="Gelasio" pitchFamily="34" charset="-122"/>
                <a:cs typeface="Gelasio" pitchFamily="34" charset="-120"/>
              </a:rPr>
              <a:t>Continuously enhance the deep learning model for more accurate cancer detection</a:t>
            </a:r>
            <a:endParaRPr lang="en-US" sz="1531" dirty="0"/>
          </a:p>
        </p:txBody>
      </p:sp>
      <p:sp>
        <p:nvSpPr>
          <p:cNvPr id="9" name="Shape 6"/>
          <p:cNvSpPr/>
          <p:nvPr/>
        </p:nvSpPr>
        <p:spPr>
          <a:xfrm>
            <a:off x="5816441" y="2965311"/>
            <a:ext cx="6068735" cy="19407"/>
          </a:xfrm>
          <a:prstGeom prst="rect">
            <a:avLst/>
          </a:prstGeom>
          <a:solidFill>
            <a:srgbClr val="6D5244"/>
          </a:solidFill>
          <a:ln/>
        </p:spPr>
      </p:sp>
      <p:pic>
        <p:nvPicPr>
          <p:cNvPr id="10" name="Image 1" descr="preencoded.png"/>
          <p:cNvPicPr>
            <a:picLocks noChangeAspect="1"/>
          </p:cNvPicPr>
          <p:nvPr/>
        </p:nvPicPr>
        <p:blipFill>
          <a:blip r:embed="rId4"/>
          <a:stretch>
            <a:fillRect/>
          </a:stretch>
        </p:blipFill>
        <p:spPr>
          <a:xfrm>
            <a:off x="3481626" y="3011091"/>
            <a:ext cx="3048238" cy="1431369"/>
          </a:xfrm>
          <a:prstGeom prst="rect">
            <a:avLst/>
          </a:prstGeom>
        </p:spPr>
      </p:pic>
      <p:sp>
        <p:nvSpPr>
          <p:cNvPr id="11" name="Text 7"/>
          <p:cNvSpPr/>
          <p:nvPr/>
        </p:nvSpPr>
        <p:spPr>
          <a:xfrm>
            <a:off x="4937760" y="3532227"/>
            <a:ext cx="135850" cy="388977"/>
          </a:xfrm>
          <a:prstGeom prst="rect">
            <a:avLst/>
          </a:prstGeom>
          <a:noFill/>
          <a:ln/>
        </p:spPr>
        <p:txBody>
          <a:bodyPr wrap="none" rtlCol="0" anchor="t"/>
          <a:lstStyle/>
          <a:p>
            <a:pPr marL="0" indent="0" algn="ctr">
              <a:lnSpc>
                <a:spcPts val="3063"/>
              </a:lnSpc>
              <a:buNone/>
            </a:pPr>
            <a:r>
              <a:rPr lang="en-US" sz="1914" dirty="0">
                <a:solidFill>
                  <a:srgbClr val="EBCCBB"/>
                </a:solidFill>
                <a:latin typeface="Gelasio" pitchFamily="34" charset="0"/>
                <a:ea typeface="Gelasio" pitchFamily="34" charset="-122"/>
                <a:cs typeface="Gelasio" pitchFamily="34" charset="-120"/>
              </a:rPr>
              <a:t>2</a:t>
            </a:r>
            <a:endParaRPr lang="en-US" sz="1914" dirty="0"/>
          </a:p>
        </p:txBody>
      </p:sp>
      <p:sp>
        <p:nvSpPr>
          <p:cNvPr id="12" name="Text 8"/>
          <p:cNvSpPr/>
          <p:nvPr/>
        </p:nvSpPr>
        <p:spPr>
          <a:xfrm>
            <a:off x="6724293" y="3205520"/>
            <a:ext cx="2430780" cy="303848"/>
          </a:xfrm>
          <a:prstGeom prst="rect">
            <a:avLst/>
          </a:prstGeom>
          <a:noFill/>
          <a:ln/>
        </p:spPr>
        <p:txBody>
          <a:bodyPr wrap="none" rtlCol="0" anchor="t"/>
          <a:lstStyle/>
          <a:p>
            <a:pPr marL="0" indent="0" algn="l">
              <a:lnSpc>
                <a:spcPts val="2393"/>
              </a:lnSpc>
              <a:buNone/>
            </a:pPr>
            <a:r>
              <a:rPr lang="en-US" sz="1914" dirty="0">
                <a:solidFill>
                  <a:srgbClr val="EBCCBB"/>
                </a:solidFill>
                <a:latin typeface="Gelasio" pitchFamily="34" charset="0"/>
                <a:ea typeface="Gelasio" pitchFamily="34" charset="-122"/>
                <a:cs typeface="Gelasio" pitchFamily="34" charset="-120"/>
              </a:rPr>
              <a:t>Automated Diagnosis</a:t>
            </a:r>
            <a:endParaRPr lang="en-US" sz="1914" dirty="0"/>
          </a:p>
        </p:txBody>
      </p:sp>
      <p:sp>
        <p:nvSpPr>
          <p:cNvPr id="13" name="Text 9"/>
          <p:cNvSpPr/>
          <p:nvPr/>
        </p:nvSpPr>
        <p:spPr>
          <a:xfrm>
            <a:off x="6724293" y="3626048"/>
            <a:ext cx="5015032" cy="621983"/>
          </a:xfrm>
          <a:prstGeom prst="rect">
            <a:avLst/>
          </a:prstGeom>
          <a:noFill/>
          <a:ln/>
        </p:spPr>
        <p:txBody>
          <a:bodyPr wrap="square" rtlCol="0" anchor="t"/>
          <a:lstStyle/>
          <a:p>
            <a:pPr marL="0" indent="0" algn="l">
              <a:lnSpc>
                <a:spcPts val="2450"/>
              </a:lnSpc>
              <a:buNone/>
            </a:pPr>
            <a:r>
              <a:rPr lang="en-US" sz="1531" dirty="0">
                <a:solidFill>
                  <a:srgbClr val="C9C2C0"/>
                </a:solidFill>
                <a:latin typeface="Gelasio" pitchFamily="34" charset="0"/>
                <a:ea typeface="Gelasio" pitchFamily="34" charset="-122"/>
                <a:cs typeface="Gelasio" pitchFamily="34" charset="-120"/>
              </a:rPr>
              <a:t>Integrate the system with medical imaging equipment for real-time diagnosis</a:t>
            </a:r>
            <a:endParaRPr lang="en-US" sz="1531" dirty="0"/>
          </a:p>
        </p:txBody>
      </p:sp>
      <p:sp>
        <p:nvSpPr>
          <p:cNvPr id="14" name="Shape 10"/>
          <p:cNvSpPr/>
          <p:nvPr/>
        </p:nvSpPr>
        <p:spPr>
          <a:xfrm>
            <a:off x="6578441" y="4445258"/>
            <a:ext cx="5306735" cy="19407"/>
          </a:xfrm>
          <a:prstGeom prst="rect">
            <a:avLst/>
          </a:prstGeom>
          <a:solidFill>
            <a:srgbClr val="6D5244"/>
          </a:solidFill>
          <a:ln/>
        </p:spPr>
      </p:sp>
      <p:pic>
        <p:nvPicPr>
          <p:cNvPr id="15" name="Image 2" descr="preencoded.png"/>
          <p:cNvPicPr>
            <a:picLocks noChangeAspect="1"/>
          </p:cNvPicPr>
          <p:nvPr/>
        </p:nvPicPr>
        <p:blipFill>
          <a:blip r:embed="rId5"/>
          <a:stretch>
            <a:fillRect/>
          </a:stretch>
        </p:blipFill>
        <p:spPr>
          <a:xfrm>
            <a:off x="2719507" y="4491038"/>
            <a:ext cx="4572357" cy="1431369"/>
          </a:xfrm>
          <a:prstGeom prst="rect">
            <a:avLst/>
          </a:prstGeom>
        </p:spPr>
      </p:pic>
      <p:sp>
        <p:nvSpPr>
          <p:cNvPr id="16" name="Text 11"/>
          <p:cNvSpPr/>
          <p:nvPr/>
        </p:nvSpPr>
        <p:spPr>
          <a:xfrm>
            <a:off x="4938593" y="5012174"/>
            <a:ext cx="134183" cy="388977"/>
          </a:xfrm>
          <a:prstGeom prst="rect">
            <a:avLst/>
          </a:prstGeom>
          <a:noFill/>
          <a:ln/>
        </p:spPr>
        <p:txBody>
          <a:bodyPr wrap="none" rtlCol="0" anchor="t"/>
          <a:lstStyle/>
          <a:p>
            <a:pPr marL="0" indent="0" algn="ctr">
              <a:lnSpc>
                <a:spcPts val="3063"/>
              </a:lnSpc>
              <a:buNone/>
            </a:pPr>
            <a:r>
              <a:rPr lang="en-US" sz="1914" dirty="0">
                <a:solidFill>
                  <a:srgbClr val="EBCCBB"/>
                </a:solidFill>
                <a:latin typeface="Gelasio" pitchFamily="34" charset="0"/>
                <a:ea typeface="Gelasio" pitchFamily="34" charset="-122"/>
                <a:cs typeface="Gelasio" pitchFamily="34" charset="-120"/>
              </a:rPr>
              <a:t>3</a:t>
            </a:r>
            <a:endParaRPr lang="en-US" sz="1914" dirty="0"/>
          </a:p>
        </p:txBody>
      </p:sp>
      <p:sp>
        <p:nvSpPr>
          <p:cNvPr id="17" name="Text 12"/>
          <p:cNvSpPr/>
          <p:nvPr/>
        </p:nvSpPr>
        <p:spPr>
          <a:xfrm>
            <a:off x="7486293" y="4685467"/>
            <a:ext cx="2430780" cy="303848"/>
          </a:xfrm>
          <a:prstGeom prst="rect">
            <a:avLst/>
          </a:prstGeom>
          <a:noFill/>
          <a:ln/>
        </p:spPr>
        <p:txBody>
          <a:bodyPr wrap="none" rtlCol="0" anchor="t"/>
          <a:lstStyle/>
          <a:p>
            <a:pPr marL="0" indent="0" algn="l">
              <a:lnSpc>
                <a:spcPts val="2393"/>
              </a:lnSpc>
              <a:buNone/>
            </a:pPr>
            <a:r>
              <a:rPr lang="en-US" sz="1914" dirty="0">
                <a:solidFill>
                  <a:srgbClr val="EBCCBB"/>
                </a:solidFill>
                <a:latin typeface="Gelasio" pitchFamily="34" charset="0"/>
                <a:ea typeface="Gelasio" pitchFamily="34" charset="-122"/>
                <a:cs typeface="Gelasio" pitchFamily="34" charset="-120"/>
              </a:rPr>
              <a:t>Early Detection</a:t>
            </a:r>
            <a:endParaRPr lang="en-US" sz="1914" dirty="0"/>
          </a:p>
        </p:txBody>
      </p:sp>
      <p:sp>
        <p:nvSpPr>
          <p:cNvPr id="18" name="Text 13"/>
          <p:cNvSpPr/>
          <p:nvPr/>
        </p:nvSpPr>
        <p:spPr>
          <a:xfrm>
            <a:off x="7486293" y="5105995"/>
            <a:ext cx="4253032" cy="621983"/>
          </a:xfrm>
          <a:prstGeom prst="rect">
            <a:avLst/>
          </a:prstGeom>
          <a:noFill/>
          <a:ln/>
        </p:spPr>
        <p:txBody>
          <a:bodyPr wrap="square" rtlCol="0" anchor="t"/>
          <a:lstStyle/>
          <a:p>
            <a:pPr marL="0" indent="0" algn="l">
              <a:lnSpc>
                <a:spcPts val="2450"/>
              </a:lnSpc>
              <a:buNone/>
            </a:pPr>
            <a:r>
              <a:rPr lang="en-US" sz="1531" dirty="0">
                <a:solidFill>
                  <a:srgbClr val="C9C2C0"/>
                </a:solidFill>
                <a:latin typeface="Gelasio" pitchFamily="34" charset="0"/>
                <a:ea typeface="Gelasio" pitchFamily="34" charset="-122"/>
                <a:cs typeface="Gelasio" pitchFamily="34" charset="-120"/>
              </a:rPr>
              <a:t>Expand the system to detect cancers in earlier, more treatable stages</a:t>
            </a:r>
            <a:endParaRPr lang="en-US" sz="1531" dirty="0"/>
          </a:p>
        </p:txBody>
      </p:sp>
      <p:sp>
        <p:nvSpPr>
          <p:cNvPr id="19" name="Text 14"/>
          <p:cNvSpPr/>
          <p:nvPr/>
        </p:nvSpPr>
        <p:spPr>
          <a:xfrm>
            <a:off x="2696528" y="6141125"/>
            <a:ext cx="9237226" cy="1554956"/>
          </a:xfrm>
          <a:prstGeom prst="rect">
            <a:avLst/>
          </a:prstGeom>
          <a:noFill/>
          <a:ln/>
        </p:spPr>
        <p:txBody>
          <a:bodyPr wrap="square" rtlCol="0" anchor="t"/>
          <a:lstStyle/>
          <a:p>
            <a:pPr marL="0" indent="0">
              <a:lnSpc>
                <a:spcPts val="2450"/>
              </a:lnSpc>
              <a:buNone/>
            </a:pPr>
            <a:r>
              <a:rPr lang="en-US" sz="1531" dirty="0">
                <a:solidFill>
                  <a:srgbClr val="C9C2C0"/>
                </a:solidFill>
                <a:latin typeface="Gelasio" pitchFamily="34" charset="0"/>
                <a:ea typeface="Gelasio" pitchFamily="34" charset="-122"/>
                <a:cs typeface="Gelasio" pitchFamily="34" charset="-120"/>
              </a:rPr>
              <a:t>The future scope of this deep learning-based cancer detection system is vast. Key areas of focus include improving the model's accuracy through ongoing training and refinement, integrating the system with medical imaging equipment for fully automated diagnosis, and expanding the system's capabilities to detect cancers in their early, more treatable stages. By continuously advancing the technology, we aim to revolutionize cancer screening and save more lives.</a:t>
            </a:r>
            <a:endParaRPr lang="en-US" sz="1531"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302D2C"/>
          </a:solidFill>
          <a:ln/>
        </p:spPr>
      </p:sp>
      <p:sp>
        <p:nvSpPr>
          <p:cNvPr id="3" name="Shape 1"/>
          <p:cNvSpPr/>
          <p:nvPr/>
        </p:nvSpPr>
        <p:spPr>
          <a:xfrm>
            <a:off x="0" y="0"/>
            <a:ext cx="14630400" cy="8229600"/>
          </a:xfrm>
          <a:prstGeom prst="rect">
            <a:avLst/>
          </a:prstGeom>
          <a:solidFill>
            <a:srgbClr val="464342"/>
          </a:solidFill>
          <a:ln/>
        </p:spPr>
      </p:sp>
      <p:sp>
        <p:nvSpPr>
          <p:cNvPr id="4" name="Text 2"/>
          <p:cNvSpPr/>
          <p:nvPr/>
        </p:nvSpPr>
        <p:spPr>
          <a:xfrm>
            <a:off x="2037993" y="1257776"/>
            <a:ext cx="5554980" cy="694373"/>
          </a:xfrm>
          <a:prstGeom prst="rect">
            <a:avLst/>
          </a:prstGeom>
          <a:noFill/>
          <a:ln/>
        </p:spPr>
        <p:txBody>
          <a:bodyPr wrap="none" rtlCol="0" anchor="t"/>
          <a:lstStyle/>
          <a:p>
            <a:pPr marL="0" indent="0">
              <a:lnSpc>
                <a:spcPts val="5468"/>
              </a:lnSpc>
              <a:buNone/>
            </a:pPr>
            <a:r>
              <a:rPr lang="en-US" sz="4374" dirty="0">
                <a:solidFill>
                  <a:srgbClr val="EBCCBB"/>
                </a:solidFill>
                <a:latin typeface="Gelasio" pitchFamily="34" charset="0"/>
                <a:ea typeface="Gelasio" pitchFamily="34" charset="-122"/>
                <a:cs typeface="Gelasio" pitchFamily="34" charset="-120"/>
              </a:rPr>
              <a:t>Reference</a:t>
            </a:r>
            <a:endParaRPr lang="en-US" sz="4374" dirty="0"/>
          </a:p>
        </p:txBody>
      </p:sp>
      <p:sp>
        <p:nvSpPr>
          <p:cNvPr id="5" name="Shape 3"/>
          <p:cNvSpPr/>
          <p:nvPr/>
        </p:nvSpPr>
        <p:spPr>
          <a:xfrm>
            <a:off x="2037993" y="2396490"/>
            <a:ext cx="10554414" cy="637103"/>
          </a:xfrm>
          <a:prstGeom prst="rect">
            <a:avLst/>
          </a:prstGeom>
          <a:solidFill>
            <a:srgbClr val="343131"/>
          </a:solidFill>
          <a:ln/>
        </p:spPr>
      </p:sp>
      <p:sp>
        <p:nvSpPr>
          <p:cNvPr id="6" name="Text 4"/>
          <p:cNvSpPr/>
          <p:nvPr/>
        </p:nvSpPr>
        <p:spPr>
          <a:xfrm>
            <a:off x="2260163" y="2537341"/>
            <a:ext cx="4829056" cy="355402"/>
          </a:xfrm>
          <a:prstGeom prst="rect">
            <a:avLst/>
          </a:prstGeom>
          <a:noFill/>
          <a:ln/>
        </p:spPr>
        <p:txBody>
          <a:bodyPr wrap="none" rtlCol="0" anchor="t"/>
          <a:lstStyle/>
          <a:p>
            <a:pPr marL="0" indent="0">
              <a:lnSpc>
                <a:spcPts val="2799"/>
              </a:lnSpc>
              <a:buNone/>
            </a:pPr>
            <a:r>
              <a:rPr lang="en-US" sz="1750" dirty="0">
                <a:solidFill>
                  <a:srgbClr val="C9C2C0"/>
                </a:solidFill>
                <a:latin typeface="Gelasio" pitchFamily="34" charset="0"/>
                <a:ea typeface="Gelasio" pitchFamily="34" charset="-122"/>
                <a:cs typeface="Gelasio" pitchFamily="34" charset="-120"/>
              </a:rPr>
              <a:t>Source</a:t>
            </a:r>
            <a:endParaRPr lang="en-US" sz="1750" dirty="0"/>
          </a:p>
        </p:txBody>
      </p:sp>
      <p:sp>
        <p:nvSpPr>
          <p:cNvPr id="7" name="Text 5"/>
          <p:cNvSpPr/>
          <p:nvPr/>
        </p:nvSpPr>
        <p:spPr>
          <a:xfrm>
            <a:off x="7541181" y="2537341"/>
            <a:ext cx="4829056" cy="355402"/>
          </a:xfrm>
          <a:prstGeom prst="rect">
            <a:avLst/>
          </a:prstGeom>
          <a:noFill/>
          <a:ln/>
        </p:spPr>
        <p:txBody>
          <a:bodyPr wrap="none" rtlCol="0" anchor="t"/>
          <a:lstStyle/>
          <a:p>
            <a:pPr marL="0" indent="0">
              <a:lnSpc>
                <a:spcPts val="2799"/>
              </a:lnSpc>
              <a:buNone/>
            </a:pPr>
            <a:r>
              <a:rPr lang="en-US" sz="1750" dirty="0">
                <a:solidFill>
                  <a:srgbClr val="C9C2C0"/>
                </a:solidFill>
                <a:latin typeface="Gelasio" pitchFamily="34" charset="0"/>
                <a:ea typeface="Gelasio" pitchFamily="34" charset="-122"/>
                <a:cs typeface="Gelasio" pitchFamily="34" charset="-120"/>
              </a:rPr>
              <a:t>Link</a:t>
            </a:r>
            <a:endParaRPr lang="en-US" sz="1750" dirty="0"/>
          </a:p>
        </p:txBody>
      </p:sp>
      <p:sp>
        <p:nvSpPr>
          <p:cNvPr id="8" name="Text 6"/>
          <p:cNvSpPr/>
          <p:nvPr/>
        </p:nvSpPr>
        <p:spPr>
          <a:xfrm>
            <a:off x="2260163" y="3174444"/>
            <a:ext cx="4829056" cy="710803"/>
          </a:xfrm>
          <a:prstGeom prst="rect">
            <a:avLst/>
          </a:prstGeom>
          <a:noFill/>
          <a:ln/>
        </p:spPr>
        <p:txBody>
          <a:bodyPr wrap="square" rtlCol="0" anchor="t"/>
          <a:lstStyle/>
          <a:p>
            <a:pPr marL="0" indent="0">
              <a:lnSpc>
                <a:spcPts val="2799"/>
              </a:lnSpc>
              <a:buNone/>
            </a:pPr>
            <a:r>
              <a:rPr lang="en-US" sz="1750" dirty="0">
                <a:solidFill>
                  <a:srgbClr val="C9C2C0"/>
                </a:solidFill>
                <a:latin typeface="Gelasio" pitchFamily="34" charset="0"/>
                <a:ea typeface="Gelasio" pitchFamily="34" charset="-122"/>
                <a:cs typeface="Gelasio" pitchFamily="34" charset="-120"/>
              </a:rPr>
              <a:t>Journal of Medical Imaging and Health Informatics</a:t>
            </a:r>
            <a:endParaRPr lang="en-US" sz="1750" dirty="0"/>
          </a:p>
        </p:txBody>
      </p:sp>
      <p:sp>
        <p:nvSpPr>
          <p:cNvPr id="9" name="Text 7"/>
          <p:cNvSpPr/>
          <p:nvPr/>
        </p:nvSpPr>
        <p:spPr>
          <a:xfrm>
            <a:off x="7541181" y="3174444"/>
            <a:ext cx="4829056" cy="710803"/>
          </a:xfrm>
          <a:prstGeom prst="rect">
            <a:avLst/>
          </a:prstGeom>
          <a:noFill/>
          <a:ln/>
        </p:spPr>
        <p:txBody>
          <a:bodyPr wrap="square" rtlCol="0" anchor="t"/>
          <a:lstStyle/>
          <a:p>
            <a:pPr marL="0" indent="0">
              <a:lnSpc>
                <a:spcPts val="2799"/>
              </a:lnSpc>
              <a:buNone/>
            </a:pPr>
            <a:r>
              <a:rPr lang="en-US" sz="1750" u="sng" dirty="0">
                <a:solidFill>
                  <a:srgbClr val="C49F8C"/>
                </a:solidFill>
                <a:latin typeface="Gelasio" pitchFamily="34" charset="0"/>
                <a:ea typeface="Gelasio" pitchFamily="34" charset="-122"/>
                <a:cs typeface="Gelasio" pitchFamily="34" charset="-120"/>
                <a:hlinkClick r:id="rId3">
                  <a:extLst>
                    <a:ext uri="{A12FA001-AC4F-418D-AE19-62706E023703}">
                      <ahyp:hlinkClr xmlns:ahyp="http://schemas.microsoft.com/office/drawing/2018/hyperlinkcolor" val="tx"/>
                    </a:ext>
                  </a:extLst>
                </a:hlinkClick>
              </a:rPr>
              <a:t>https://www.ingentaconnect.com/content/asp/jmihi</a:t>
            </a:r>
            <a:endParaRPr lang="en-US" sz="1750" dirty="0"/>
          </a:p>
        </p:txBody>
      </p:sp>
      <p:sp>
        <p:nvSpPr>
          <p:cNvPr id="10" name="Shape 8"/>
          <p:cNvSpPr/>
          <p:nvPr/>
        </p:nvSpPr>
        <p:spPr>
          <a:xfrm>
            <a:off x="2037993" y="4026098"/>
            <a:ext cx="10554414" cy="637103"/>
          </a:xfrm>
          <a:prstGeom prst="rect">
            <a:avLst/>
          </a:prstGeom>
          <a:solidFill>
            <a:srgbClr val="343131"/>
          </a:solidFill>
          <a:ln/>
        </p:spPr>
      </p:sp>
      <p:sp>
        <p:nvSpPr>
          <p:cNvPr id="11" name="Text 9"/>
          <p:cNvSpPr/>
          <p:nvPr/>
        </p:nvSpPr>
        <p:spPr>
          <a:xfrm>
            <a:off x="2260163" y="4166949"/>
            <a:ext cx="4829056" cy="355402"/>
          </a:xfrm>
          <a:prstGeom prst="rect">
            <a:avLst/>
          </a:prstGeom>
          <a:noFill/>
          <a:ln/>
        </p:spPr>
        <p:txBody>
          <a:bodyPr wrap="none" rtlCol="0" anchor="t"/>
          <a:lstStyle/>
          <a:p>
            <a:pPr marL="0" indent="0">
              <a:lnSpc>
                <a:spcPts val="2799"/>
              </a:lnSpc>
              <a:buNone/>
            </a:pPr>
            <a:r>
              <a:rPr lang="en-US" sz="1750" dirty="0">
                <a:solidFill>
                  <a:srgbClr val="C9C2C0"/>
                </a:solidFill>
                <a:latin typeface="Gelasio" pitchFamily="34" charset="0"/>
                <a:ea typeface="Gelasio" pitchFamily="34" charset="-122"/>
                <a:cs typeface="Gelasio" pitchFamily="34" charset="-120"/>
              </a:rPr>
              <a:t>Nature Medicine</a:t>
            </a:r>
            <a:endParaRPr lang="en-US" sz="1750" dirty="0"/>
          </a:p>
        </p:txBody>
      </p:sp>
      <p:sp>
        <p:nvSpPr>
          <p:cNvPr id="12" name="Text 10"/>
          <p:cNvSpPr/>
          <p:nvPr/>
        </p:nvSpPr>
        <p:spPr>
          <a:xfrm>
            <a:off x="7541181" y="4166949"/>
            <a:ext cx="4829056" cy="355402"/>
          </a:xfrm>
          <a:prstGeom prst="rect">
            <a:avLst/>
          </a:prstGeom>
          <a:noFill/>
          <a:ln/>
        </p:spPr>
        <p:txBody>
          <a:bodyPr wrap="none" rtlCol="0" anchor="t"/>
          <a:lstStyle/>
          <a:p>
            <a:pPr marL="0" indent="0">
              <a:lnSpc>
                <a:spcPts val="2799"/>
              </a:lnSpc>
              <a:buNone/>
            </a:pPr>
            <a:r>
              <a:rPr lang="en-US" sz="1750" u="sng" dirty="0">
                <a:solidFill>
                  <a:srgbClr val="C49F8C"/>
                </a:solidFill>
                <a:latin typeface="Gelasio" pitchFamily="34" charset="0"/>
                <a:ea typeface="Gelasio" pitchFamily="34" charset="-122"/>
                <a:cs typeface="Gelasio" pitchFamily="34" charset="-120"/>
                <a:hlinkClick r:id="rId4">
                  <a:extLst>
                    <a:ext uri="{A12FA001-AC4F-418D-AE19-62706E023703}">
                      <ahyp:hlinkClr xmlns:ahyp="http://schemas.microsoft.com/office/drawing/2018/hyperlinkcolor" val="tx"/>
                    </a:ext>
                  </a:extLst>
                </a:hlinkClick>
              </a:rPr>
              <a:t>https://www.nature.com/nm</a:t>
            </a:r>
            <a:endParaRPr lang="en-US" sz="1750" dirty="0"/>
          </a:p>
        </p:txBody>
      </p:sp>
      <p:sp>
        <p:nvSpPr>
          <p:cNvPr id="13" name="Text 11"/>
          <p:cNvSpPr/>
          <p:nvPr/>
        </p:nvSpPr>
        <p:spPr>
          <a:xfrm>
            <a:off x="2260163" y="4804053"/>
            <a:ext cx="4829056" cy="355402"/>
          </a:xfrm>
          <a:prstGeom prst="rect">
            <a:avLst/>
          </a:prstGeom>
          <a:noFill/>
          <a:ln/>
        </p:spPr>
        <p:txBody>
          <a:bodyPr wrap="none" rtlCol="0" anchor="t"/>
          <a:lstStyle/>
          <a:p>
            <a:pPr marL="0" indent="0">
              <a:lnSpc>
                <a:spcPts val="2799"/>
              </a:lnSpc>
              <a:buNone/>
            </a:pPr>
            <a:r>
              <a:rPr lang="en-US" sz="1750" dirty="0">
                <a:solidFill>
                  <a:srgbClr val="C9C2C0"/>
                </a:solidFill>
                <a:latin typeface="Gelasio" pitchFamily="34" charset="0"/>
                <a:ea typeface="Gelasio" pitchFamily="34" charset="-122"/>
                <a:cs typeface="Gelasio" pitchFamily="34" charset="-120"/>
              </a:rPr>
              <a:t>IEEE Transactions on Medical Imaging</a:t>
            </a:r>
            <a:endParaRPr lang="en-US" sz="1750" dirty="0"/>
          </a:p>
        </p:txBody>
      </p:sp>
      <p:sp>
        <p:nvSpPr>
          <p:cNvPr id="14" name="Text 12"/>
          <p:cNvSpPr/>
          <p:nvPr/>
        </p:nvSpPr>
        <p:spPr>
          <a:xfrm>
            <a:off x="7541181" y="4804053"/>
            <a:ext cx="4829056" cy="710803"/>
          </a:xfrm>
          <a:prstGeom prst="rect">
            <a:avLst/>
          </a:prstGeom>
          <a:noFill/>
          <a:ln/>
        </p:spPr>
        <p:txBody>
          <a:bodyPr wrap="square" rtlCol="0" anchor="t"/>
          <a:lstStyle/>
          <a:p>
            <a:pPr marL="0" indent="0">
              <a:lnSpc>
                <a:spcPts val="2799"/>
              </a:lnSpc>
              <a:buNone/>
            </a:pPr>
            <a:r>
              <a:rPr lang="en-US" sz="1750" u="sng" dirty="0">
                <a:solidFill>
                  <a:srgbClr val="C49F8C"/>
                </a:solidFill>
                <a:latin typeface="Gelasio" pitchFamily="34" charset="0"/>
                <a:ea typeface="Gelasio" pitchFamily="34" charset="-122"/>
                <a:cs typeface="Gelasio" pitchFamily="34" charset="-120"/>
                <a:hlinkClick r:id="rId5">
                  <a:extLst>
                    <a:ext uri="{A12FA001-AC4F-418D-AE19-62706E023703}">
                      <ahyp:hlinkClr xmlns:ahyp="http://schemas.microsoft.com/office/drawing/2018/hyperlinkcolor" val="tx"/>
                    </a:ext>
                  </a:extLst>
                </a:hlinkClick>
              </a:rPr>
              <a:t>https://www.ieee.org/publications/transactions/medical-imaging.html</a:t>
            </a:r>
            <a:endParaRPr lang="en-US" sz="1750" dirty="0"/>
          </a:p>
        </p:txBody>
      </p:sp>
      <p:sp>
        <p:nvSpPr>
          <p:cNvPr id="15" name="Text 13"/>
          <p:cNvSpPr/>
          <p:nvPr/>
        </p:nvSpPr>
        <p:spPr>
          <a:xfrm>
            <a:off x="2037993" y="5905619"/>
            <a:ext cx="10554414" cy="1066205"/>
          </a:xfrm>
          <a:prstGeom prst="rect">
            <a:avLst/>
          </a:prstGeom>
          <a:noFill/>
          <a:ln/>
        </p:spPr>
        <p:txBody>
          <a:bodyPr wrap="square" rtlCol="0" anchor="t"/>
          <a:lstStyle/>
          <a:p>
            <a:pPr marL="0" indent="0">
              <a:lnSpc>
                <a:spcPts val="2799"/>
              </a:lnSpc>
              <a:buNone/>
            </a:pPr>
            <a:r>
              <a:rPr lang="en-US" sz="1750" dirty="0">
                <a:solidFill>
                  <a:srgbClr val="C9C2C0"/>
                </a:solidFill>
                <a:latin typeface="Gelasio" pitchFamily="34" charset="0"/>
                <a:ea typeface="Gelasio" pitchFamily="34" charset="-122"/>
                <a:cs typeface="Gelasio" pitchFamily="34" charset="-120"/>
              </a:rPr>
              <a:t>The above references provide relevant research and publications on the topic of cancer detection using deep learning convolutional neural networks (CNNs). These sources cover the latest advancements, techniques, and case studies in this rapidly evolving field of medical imaging and diagnostics.</a:t>
            </a:r>
            <a:endParaRPr lang="en-US" sz="175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302D2C"/>
          </a:solidFill>
          <a:ln/>
        </p:spPr>
      </p:sp>
      <p:sp>
        <p:nvSpPr>
          <p:cNvPr id="3" name="Shape 1"/>
          <p:cNvSpPr/>
          <p:nvPr/>
        </p:nvSpPr>
        <p:spPr>
          <a:xfrm>
            <a:off x="0" y="0"/>
            <a:ext cx="14630400" cy="8229600"/>
          </a:xfrm>
          <a:prstGeom prst="rect">
            <a:avLst/>
          </a:prstGeom>
          <a:solidFill>
            <a:srgbClr val="464342"/>
          </a:solidFill>
          <a:ln/>
        </p:spPr>
        <p:txBody>
          <a:bodyPr/>
          <a:lstStyle/>
          <a:p>
            <a:endParaRPr lang="en-US" dirty="0"/>
          </a:p>
        </p:txBody>
      </p:sp>
      <p:pic>
        <p:nvPicPr>
          <p:cNvPr id="4"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5" name="Text 2"/>
          <p:cNvSpPr/>
          <p:nvPr/>
        </p:nvSpPr>
        <p:spPr>
          <a:xfrm>
            <a:off x="833199" y="2323624"/>
            <a:ext cx="6665952" cy="833199"/>
          </a:xfrm>
          <a:prstGeom prst="rect">
            <a:avLst/>
          </a:prstGeom>
          <a:noFill/>
          <a:ln/>
        </p:spPr>
        <p:txBody>
          <a:bodyPr wrap="none" rtlCol="0" anchor="t"/>
          <a:lstStyle/>
          <a:p>
            <a:pPr marL="0" indent="0">
              <a:lnSpc>
                <a:spcPts val="6561"/>
              </a:lnSpc>
              <a:buNone/>
            </a:pPr>
            <a:r>
              <a:rPr lang="en-US" sz="5249" dirty="0">
                <a:solidFill>
                  <a:srgbClr val="EBCCBB"/>
                </a:solidFill>
                <a:latin typeface="Gelasio" pitchFamily="34" charset="0"/>
                <a:ea typeface="Gelasio" pitchFamily="34" charset="-122"/>
                <a:cs typeface="Gelasio" pitchFamily="34" charset="-120"/>
              </a:rPr>
              <a:t>Proposed System</a:t>
            </a:r>
            <a:endParaRPr lang="en-US" sz="5249" dirty="0"/>
          </a:p>
        </p:txBody>
      </p:sp>
      <p:sp>
        <p:nvSpPr>
          <p:cNvPr id="6" name="Text 3"/>
          <p:cNvSpPr/>
          <p:nvPr/>
        </p:nvSpPr>
        <p:spPr>
          <a:xfrm>
            <a:off x="833199" y="3490079"/>
            <a:ext cx="7477601" cy="1777008"/>
          </a:xfrm>
          <a:prstGeom prst="rect">
            <a:avLst/>
          </a:prstGeom>
          <a:noFill/>
          <a:ln/>
        </p:spPr>
        <p:txBody>
          <a:bodyPr wrap="square" rtlCol="0" anchor="t"/>
          <a:lstStyle/>
          <a:p>
            <a:pPr marL="0" indent="0">
              <a:lnSpc>
                <a:spcPts val="2799"/>
              </a:lnSpc>
              <a:buNone/>
            </a:pPr>
            <a:r>
              <a:rPr lang="en-US" sz="1750" dirty="0">
                <a:solidFill>
                  <a:srgbClr val="C9C2C0"/>
                </a:solidFill>
                <a:latin typeface="Gelasio" pitchFamily="34" charset="0"/>
                <a:ea typeface="Gelasio" pitchFamily="34" charset="-122"/>
                <a:cs typeface="Gelasio" pitchFamily="34" charset="-120"/>
              </a:rPr>
              <a:t>Our proposed system utilizes deep learning and convolutional neural networks (CNNs) to accurately detect and diagnose various types of cancer. By leveraging the power of machine learning, we aim to revolutionize early cancer detection, leading to improved patient outcomes and reduced healthcare costs.</a:t>
            </a:r>
            <a:endParaRPr lang="en-US" sz="1750" dirty="0"/>
          </a:p>
        </p:txBody>
      </p:sp>
      <p:sp>
        <p:nvSpPr>
          <p:cNvPr id="9" name="Text 5"/>
          <p:cNvSpPr/>
          <p:nvPr/>
        </p:nvSpPr>
        <p:spPr>
          <a:xfrm>
            <a:off x="1299686" y="5516999"/>
            <a:ext cx="2884884" cy="388858"/>
          </a:xfrm>
          <a:prstGeom prst="rect">
            <a:avLst/>
          </a:prstGeom>
          <a:noFill/>
          <a:ln/>
        </p:spPr>
        <p:txBody>
          <a:bodyPr wrap="none" rtlCol="0" anchor="t"/>
          <a:lstStyle/>
          <a:p>
            <a:pPr marL="0" indent="0" algn="l">
              <a:lnSpc>
                <a:spcPts val="3062"/>
              </a:lnSpc>
              <a:buNone/>
            </a:pPr>
            <a:endParaRPr lang="en-US" sz="2187"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302D2C"/>
          </a:solidFill>
          <a:ln/>
        </p:spPr>
      </p:sp>
      <p:sp>
        <p:nvSpPr>
          <p:cNvPr id="3" name="Shape 1"/>
          <p:cNvSpPr/>
          <p:nvPr/>
        </p:nvSpPr>
        <p:spPr>
          <a:xfrm>
            <a:off x="0" y="0"/>
            <a:ext cx="14630400" cy="8229600"/>
          </a:xfrm>
          <a:prstGeom prst="rect">
            <a:avLst/>
          </a:prstGeom>
          <a:solidFill>
            <a:srgbClr val="464342"/>
          </a:solidFill>
          <a:ln/>
        </p:spPr>
      </p:sp>
      <p:pic>
        <p:nvPicPr>
          <p:cNvPr id="4" name="Image 0" descr="preencoded.png"/>
          <p:cNvPicPr>
            <a:picLocks noChangeAspect="1"/>
          </p:cNvPicPr>
          <p:nvPr/>
        </p:nvPicPr>
        <p:blipFill>
          <a:blip r:embed="rId3"/>
          <a:stretch>
            <a:fillRect/>
          </a:stretch>
        </p:blipFill>
        <p:spPr>
          <a:xfrm>
            <a:off x="0" y="0"/>
            <a:ext cx="3657600" cy="8229600"/>
          </a:xfrm>
          <a:prstGeom prst="rect">
            <a:avLst/>
          </a:prstGeom>
        </p:spPr>
      </p:pic>
      <p:sp>
        <p:nvSpPr>
          <p:cNvPr id="5" name="Text 2"/>
          <p:cNvSpPr/>
          <p:nvPr/>
        </p:nvSpPr>
        <p:spPr>
          <a:xfrm>
            <a:off x="4490799" y="1143476"/>
            <a:ext cx="5554980" cy="694373"/>
          </a:xfrm>
          <a:prstGeom prst="rect">
            <a:avLst/>
          </a:prstGeom>
          <a:noFill/>
          <a:ln/>
        </p:spPr>
        <p:txBody>
          <a:bodyPr wrap="none" rtlCol="0" anchor="t"/>
          <a:lstStyle/>
          <a:p>
            <a:pPr marL="0" indent="0">
              <a:lnSpc>
                <a:spcPts val="5468"/>
              </a:lnSpc>
              <a:buNone/>
            </a:pPr>
            <a:r>
              <a:rPr lang="en-US" sz="4374" dirty="0">
                <a:solidFill>
                  <a:srgbClr val="EBCCBB"/>
                </a:solidFill>
                <a:latin typeface="Gelasio" pitchFamily="34" charset="0"/>
                <a:ea typeface="Gelasio" pitchFamily="34" charset="-122"/>
                <a:cs typeface="Gelasio" pitchFamily="34" charset="-120"/>
              </a:rPr>
              <a:t>Problem statement</a:t>
            </a:r>
            <a:endParaRPr lang="en-US" sz="4374" dirty="0"/>
          </a:p>
        </p:txBody>
      </p:sp>
      <p:sp>
        <p:nvSpPr>
          <p:cNvPr id="6" name="Shape 3"/>
          <p:cNvSpPr/>
          <p:nvPr/>
        </p:nvSpPr>
        <p:spPr>
          <a:xfrm>
            <a:off x="4490799" y="2171105"/>
            <a:ext cx="4542115" cy="2701766"/>
          </a:xfrm>
          <a:prstGeom prst="roundRect">
            <a:avLst>
              <a:gd name="adj" fmla="val 4935"/>
            </a:avLst>
          </a:prstGeom>
          <a:solidFill>
            <a:srgbClr val="343131"/>
          </a:solidFill>
          <a:ln/>
        </p:spPr>
      </p:sp>
      <p:sp>
        <p:nvSpPr>
          <p:cNvPr id="7" name="Text 4"/>
          <p:cNvSpPr/>
          <p:nvPr/>
        </p:nvSpPr>
        <p:spPr>
          <a:xfrm>
            <a:off x="4712970" y="2393275"/>
            <a:ext cx="2830711" cy="347186"/>
          </a:xfrm>
          <a:prstGeom prst="rect">
            <a:avLst/>
          </a:prstGeom>
          <a:noFill/>
          <a:ln/>
        </p:spPr>
        <p:txBody>
          <a:bodyPr wrap="none" rtlCol="0" anchor="t"/>
          <a:lstStyle/>
          <a:p>
            <a:pPr marL="0" indent="0">
              <a:lnSpc>
                <a:spcPts val="2734"/>
              </a:lnSpc>
              <a:buNone/>
            </a:pPr>
            <a:r>
              <a:rPr lang="en-US" sz="2187" dirty="0">
                <a:solidFill>
                  <a:srgbClr val="EBCCBB"/>
                </a:solidFill>
                <a:latin typeface="Gelasio" pitchFamily="34" charset="0"/>
                <a:ea typeface="Gelasio" pitchFamily="34" charset="-122"/>
                <a:cs typeface="Gelasio" pitchFamily="34" charset="-120"/>
              </a:rPr>
              <a:t>Early Cancer Detection</a:t>
            </a:r>
            <a:endParaRPr lang="en-US" sz="2187" dirty="0"/>
          </a:p>
        </p:txBody>
      </p:sp>
      <p:sp>
        <p:nvSpPr>
          <p:cNvPr id="8" name="Text 5"/>
          <p:cNvSpPr/>
          <p:nvPr/>
        </p:nvSpPr>
        <p:spPr>
          <a:xfrm>
            <a:off x="4712970" y="2873693"/>
            <a:ext cx="4097774" cy="1777008"/>
          </a:xfrm>
          <a:prstGeom prst="rect">
            <a:avLst/>
          </a:prstGeom>
          <a:noFill/>
          <a:ln/>
        </p:spPr>
        <p:txBody>
          <a:bodyPr wrap="square" rtlCol="0" anchor="t"/>
          <a:lstStyle/>
          <a:p>
            <a:pPr marL="0" indent="0">
              <a:lnSpc>
                <a:spcPts val="2799"/>
              </a:lnSpc>
              <a:buNone/>
            </a:pPr>
            <a:r>
              <a:rPr lang="en-US" sz="1750" dirty="0">
                <a:solidFill>
                  <a:srgbClr val="C9C2C0"/>
                </a:solidFill>
                <a:latin typeface="Gelasio" pitchFamily="34" charset="0"/>
                <a:ea typeface="Gelasio" pitchFamily="34" charset="-122"/>
                <a:cs typeface="Gelasio" pitchFamily="34" charset="-120"/>
              </a:rPr>
              <a:t>Detecting cancer in its early stages is crucial for effective treatment and improved patient outcomes, but current diagnostic methods can be invasive, time-consuming, and resource-intensive.</a:t>
            </a:r>
            <a:endParaRPr lang="en-US" sz="1750" dirty="0"/>
          </a:p>
        </p:txBody>
      </p:sp>
      <p:sp>
        <p:nvSpPr>
          <p:cNvPr id="9" name="Shape 6"/>
          <p:cNvSpPr/>
          <p:nvPr/>
        </p:nvSpPr>
        <p:spPr>
          <a:xfrm>
            <a:off x="9255085" y="2171105"/>
            <a:ext cx="4542115" cy="2701766"/>
          </a:xfrm>
          <a:prstGeom prst="roundRect">
            <a:avLst>
              <a:gd name="adj" fmla="val 4935"/>
            </a:avLst>
          </a:prstGeom>
          <a:solidFill>
            <a:srgbClr val="343131"/>
          </a:solidFill>
          <a:ln/>
        </p:spPr>
      </p:sp>
      <p:sp>
        <p:nvSpPr>
          <p:cNvPr id="10" name="Text 7"/>
          <p:cNvSpPr/>
          <p:nvPr/>
        </p:nvSpPr>
        <p:spPr>
          <a:xfrm>
            <a:off x="9477256" y="2393275"/>
            <a:ext cx="3946208" cy="347186"/>
          </a:xfrm>
          <a:prstGeom prst="rect">
            <a:avLst/>
          </a:prstGeom>
          <a:noFill/>
          <a:ln/>
        </p:spPr>
        <p:txBody>
          <a:bodyPr wrap="none" rtlCol="0" anchor="t"/>
          <a:lstStyle/>
          <a:p>
            <a:pPr marL="0" indent="0">
              <a:lnSpc>
                <a:spcPts val="2734"/>
              </a:lnSpc>
              <a:buNone/>
            </a:pPr>
            <a:r>
              <a:rPr lang="en-US" sz="2187" dirty="0">
                <a:solidFill>
                  <a:srgbClr val="EBCCBB"/>
                </a:solidFill>
                <a:latin typeface="Gelasio" pitchFamily="34" charset="0"/>
                <a:ea typeface="Gelasio" pitchFamily="34" charset="-122"/>
                <a:cs typeface="Gelasio" pitchFamily="34" charset="-120"/>
              </a:rPr>
              <a:t>Limitations of Existing Methods</a:t>
            </a:r>
            <a:endParaRPr lang="en-US" sz="2187" dirty="0"/>
          </a:p>
        </p:txBody>
      </p:sp>
      <p:sp>
        <p:nvSpPr>
          <p:cNvPr id="11" name="Text 8"/>
          <p:cNvSpPr/>
          <p:nvPr/>
        </p:nvSpPr>
        <p:spPr>
          <a:xfrm>
            <a:off x="9477256" y="2873693"/>
            <a:ext cx="4097774" cy="1777008"/>
          </a:xfrm>
          <a:prstGeom prst="rect">
            <a:avLst/>
          </a:prstGeom>
          <a:noFill/>
          <a:ln/>
        </p:spPr>
        <p:txBody>
          <a:bodyPr wrap="square" rtlCol="0" anchor="t"/>
          <a:lstStyle/>
          <a:p>
            <a:pPr marL="0" indent="0">
              <a:lnSpc>
                <a:spcPts val="2799"/>
              </a:lnSpc>
              <a:buNone/>
            </a:pPr>
            <a:r>
              <a:rPr lang="en-US" sz="1750" dirty="0">
                <a:solidFill>
                  <a:srgbClr val="C9C2C0"/>
                </a:solidFill>
                <a:latin typeface="Gelasio" pitchFamily="34" charset="0"/>
                <a:ea typeface="Gelasio" pitchFamily="34" charset="-122"/>
                <a:cs typeface="Gelasio" pitchFamily="34" charset="-120"/>
              </a:rPr>
              <a:t>Traditional imaging techniques and biopsy procedures often fail to identify cancerous growths until they have progressed, reducing the chances of successful intervention.</a:t>
            </a:r>
            <a:endParaRPr lang="en-US" sz="1750" dirty="0"/>
          </a:p>
        </p:txBody>
      </p:sp>
      <p:sp>
        <p:nvSpPr>
          <p:cNvPr id="12" name="Shape 9"/>
          <p:cNvSpPr/>
          <p:nvPr/>
        </p:nvSpPr>
        <p:spPr>
          <a:xfrm>
            <a:off x="4490799" y="5095042"/>
            <a:ext cx="9306401" cy="1990963"/>
          </a:xfrm>
          <a:prstGeom prst="roundRect">
            <a:avLst>
              <a:gd name="adj" fmla="val 6696"/>
            </a:avLst>
          </a:prstGeom>
          <a:solidFill>
            <a:srgbClr val="343131"/>
          </a:solidFill>
          <a:ln/>
        </p:spPr>
      </p:sp>
      <p:sp>
        <p:nvSpPr>
          <p:cNvPr id="13" name="Text 10"/>
          <p:cNvSpPr/>
          <p:nvPr/>
        </p:nvSpPr>
        <p:spPr>
          <a:xfrm>
            <a:off x="4712970" y="5317212"/>
            <a:ext cx="3703082" cy="347186"/>
          </a:xfrm>
          <a:prstGeom prst="rect">
            <a:avLst/>
          </a:prstGeom>
          <a:noFill/>
          <a:ln/>
        </p:spPr>
        <p:txBody>
          <a:bodyPr wrap="none" rtlCol="0" anchor="t"/>
          <a:lstStyle/>
          <a:p>
            <a:pPr marL="0" indent="0">
              <a:lnSpc>
                <a:spcPts val="2734"/>
              </a:lnSpc>
              <a:buNone/>
            </a:pPr>
            <a:r>
              <a:rPr lang="en-US" sz="2187" dirty="0">
                <a:solidFill>
                  <a:srgbClr val="EBCCBB"/>
                </a:solidFill>
                <a:latin typeface="Gelasio" pitchFamily="34" charset="0"/>
                <a:ea typeface="Gelasio" pitchFamily="34" charset="-122"/>
                <a:cs typeface="Gelasio" pitchFamily="34" charset="-120"/>
              </a:rPr>
              <a:t>Need for Innovative Approach</a:t>
            </a:r>
            <a:endParaRPr lang="en-US" sz="2187" dirty="0"/>
          </a:p>
        </p:txBody>
      </p:sp>
      <p:sp>
        <p:nvSpPr>
          <p:cNvPr id="14" name="Text 11"/>
          <p:cNvSpPr/>
          <p:nvPr/>
        </p:nvSpPr>
        <p:spPr>
          <a:xfrm>
            <a:off x="4712970" y="5797629"/>
            <a:ext cx="8862060" cy="1066205"/>
          </a:xfrm>
          <a:prstGeom prst="rect">
            <a:avLst/>
          </a:prstGeom>
          <a:noFill/>
          <a:ln/>
        </p:spPr>
        <p:txBody>
          <a:bodyPr wrap="square" rtlCol="0" anchor="t"/>
          <a:lstStyle/>
          <a:p>
            <a:pPr marL="0" indent="0">
              <a:lnSpc>
                <a:spcPts val="2799"/>
              </a:lnSpc>
              <a:buNone/>
            </a:pPr>
            <a:r>
              <a:rPr lang="en-US" sz="1750" dirty="0">
                <a:solidFill>
                  <a:srgbClr val="C9C2C0"/>
                </a:solidFill>
                <a:latin typeface="Gelasio" pitchFamily="34" charset="0"/>
                <a:ea typeface="Gelasio" pitchFamily="34" charset="-122"/>
                <a:cs typeface="Gelasio" pitchFamily="34" charset="-120"/>
              </a:rPr>
              <a:t>There is a pressing need for a more accurate, non-invasive, and cost-effective method of cancer detection that can be widely deployed to screen populations and aid in early diagnosis.</a:t>
            </a: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302D2C"/>
          </a:solidFill>
          <a:ln/>
        </p:spPr>
      </p:sp>
      <p:sp>
        <p:nvSpPr>
          <p:cNvPr id="3" name="Shape 1"/>
          <p:cNvSpPr/>
          <p:nvPr/>
        </p:nvSpPr>
        <p:spPr>
          <a:xfrm>
            <a:off x="0" y="0"/>
            <a:ext cx="14630400" cy="8229600"/>
          </a:xfrm>
          <a:prstGeom prst="rect">
            <a:avLst/>
          </a:prstGeom>
          <a:solidFill>
            <a:srgbClr val="464342"/>
          </a:solidFill>
          <a:ln/>
        </p:spPr>
      </p:sp>
      <p:pic>
        <p:nvPicPr>
          <p:cNvPr id="4"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5" name="Shape 2"/>
          <p:cNvSpPr/>
          <p:nvPr/>
        </p:nvSpPr>
        <p:spPr>
          <a:xfrm>
            <a:off x="0" y="0"/>
            <a:ext cx="14630400" cy="8229600"/>
          </a:xfrm>
          <a:prstGeom prst="rect">
            <a:avLst/>
          </a:prstGeom>
          <a:solidFill>
            <a:srgbClr val="464342">
              <a:alpha val="80000"/>
            </a:srgbClr>
          </a:solidFill>
          <a:ln/>
        </p:spPr>
      </p:sp>
      <p:sp>
        <p:nvSpPr>
          <p:cNvPr id="6" name="Text 3"/>
          <p:cNvSpPr/>
          <p:nvPr/>
        </p:nvSpPr>
        <p:spPr>
          <a:xfrm>
            <a:off x="2037993" y="2445901"/>
            <a:ext cx="5554980" cy="694373"/>
          </a:xfrm>
          <a:prstGeom prst="rect">
            <a:avLst/>
          </a:prstGeom>
          <a:noFill/>
          <a:ln/>
        </p:spPr>
        <p:txBody>
          <a:bodyPr wrap="none" rtlCol="0" anchor="t"/>
          <a:lstStyle/>
          <a:p>
            <a:pPr marL="0" indent="0">
              <a:lnSpc>
                <a:spcPts val="5468"/>
              </a:lnSpc>
              <a:buNone/>
            </a:pPr>
            <a:r>
              <a:rPr lang="en-US" sz="4374" dirty="0">
                <a:solidFill>
                  <a:srgbClr val="EBCCBB"/>
                </a:solidFill>
                <a:latin typeface="Gelasio" pitchFamily="34" charset="0"/>
                <a:ea typeface="Gelasio" pitchFamily="34" charset="-122"/>
                <a:cs typeface="Gelasio" pitchFamily="34" charset="-120"/>
              </a:rPr>
              <a:t>Proposed solution</a:t>
            </a:r>
            <a:endParaRPr lang="en-US" sz="4374" dirty="0"/>
          </a:p>
        </p:txBody>
      </p:sp>
      <p:sp>
        <p:nvSpPr>
          <p:cNvPr id="7" name="Text 4"/>
          <p:cNvSpPr/>
          <p:nvPr/>
        </p:nvSpPr>
        <p:spPr>
          <a:xfrm>
            <a:off x="2393394" y="3473529"/>
            <a:ext cx="10199013" cy="710803"/>
          </a:xfrm>
          <a:prstGeom prst="rect">
            <a:avLst/>
          </a:prstGeom>
          <a:noFill/>
          <a:ln/>
        </p:spPr>
        <p:txBody>
          <a:bodyPr wrap="square" rtlCol="0" anchor="t"/>
          <a:lstStyle/>
          <a:p>
            <a:pPr marL="342900" indent="-342900" algn="l">
              <a:lnSpc>
                <a:spcPts val="2799"/>
              </a:lnSpc>
              <a:buSzPct val="100000"/>
              <a:buFont typeface="+mj-lt"/>
              <a:buAutoNum type="arabicPeriod"/>
            </a:pPr>
            <a:r>
              <a:rPr lang="en-US" sz="1750" dirty="0">
                <a:solidFill>
                  <a:srgbClr val="C9C2C0"/>
                </a:solidFill>
                <a:latin typeface="Gelasio" pitchFamily="34" charset="0"/>
                <a:ea typeface="Gelasio" pitchFamily="34" charset="-122"/>
                <a:cs typeface="Gelasio" pitchFamily="34" charset="-120"/>
              </a:rPr>
              <a:t>Utilize deep learning convolutional neural networks (CNN) to analyze medical images and detect the presence of cancer.</a:t>
            </a:r>
            <a:endParaRPr lang="en-US" sz="1750" dirty="0"/>
          </a:p>
        </p:txBody>
      </p:sp>
      <p:sp>
        <p:nvSpPr>
          <p:cNvPr id="8" name="Text 5"/>
          <p:cNvSpPr/>
          <p:nvPr/>
        </p:nvSpPr>
        <p:spPr>
          <a:xfrm>
            <a:off x="2393394" y="4273153"/>
            <a:ext cx="10199013" cy="710803"/>
          </a:xfrm>
          <a:prstGeom prst="rect">
            <a:avLst/>
          </a:prstGeom>
          <a:noFill/>
          <a:ln/>
        </p:spPr>
        <p:txBody>
          <a:bodyPr wrap="square" rtlCol="0" anchor="t"/>
          <a:lstStyle/>
          <a:p>
            <a:pPr marL="342900" indent="-342900" algn="l">
              <a:lnSpc>
                <a:spcPts val="2799"/>
              </a:lnSpc>
              <a:buSzPct val="100000"/>
              <a:buFont typeface="+mj-lt"/>
              <a:buAutoNum type="arabicPeriod" startAt="2"/>
            </a:pPr>
            <a:r>
              <a:rPr lang="en-US" sz="1750" dirty="0">
                <a:solidFill>
                  <a:srgbClr val="C9C2C0"/>
                </a:solidFill>
                <a:latin typeface="Gelasio" pitchFamily="34" charset="0"/>
                <a:ea typeface="Gelasio" pitchFamily="34" charset="-122"/>
                <a:cs typeface="Gelasio" pitchFamily="34" charset="-120"/>
              </a:rPr>
              <a:t>Develop an automated system that can accurately identify cancerous lesions or tumors in medical scans, such as CT, MRI or X-ray images.</a:t>
            </a:r>
            <a:endParaRPr lang="en-US" sz="1750" dirty="0"/>
          </a:p>
        </p:txBody>
      </p:sp>
      <p:sp>
        <p:nvSpPr>
          <p:cNvPr id="9" name="Text 6"/>
          <p:cNvSpPr/>
          <p:nvPr/>
        </p:nvSpPr>
        <p:spPr>
          <a:xfrm>
            <a:off x="2393394" y="5072777"/>
            <a:ext cx="10199013" cy="710803"/>
          </a:xfrm>
          <a:prstGeom prst="rect">
            <a:avLst/>
          </a:prstGeom>
          <a:noFill/>
          <a:ln/>
        </p:spPr>
        <p:txBody>
          <a:bodyPr wrap="square" rtlCol="0" anchor="t"/>
          <a:lstStyle/>
          <a:p>
            <a:pPr marL="342900" indent="-342900" algn="l">
              <a:lnSpc>
                <a:spcPts val="2799"/>
              </a:lnSpc>
              <a:buSzPct val="100000"/>
              <a:buFont typeface="+mj-lt"/>
              <a:buAutoNum type="arabicPeriod" startAt="3"/>
            </a:pPr>
            <a:r>
              <a:rPr lang="en-US" sz="1750" dirty="0">
                <a:solidFill>
                  <a:srgbClr val="C9C2C0"/>
                </a:solidFill>
                <a:latin typeface="Gelasio" pitchFamily="34" charset="0"/>
                <a:ea typeface="Gelasio" pitchFamily="34" charset="-122"/>
                <a:cs typeface="Gelasio" pitchFamily="34" charset="-120"/>
              </a:rPr>
              <a:t>Apply advanced image processing and machine learning algorithms to extract relevant features from the medical images and classify them as normal or cancerous.</a:t>
            </a: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302D2C"/>
          </a:solidFill>
          <a:ln/>
        </p:spPr>
      </p:sp>
      <p:sp>
        <p:nvSpPr>
          <p:cNvPr id="3" name="Shape 1"/>
          <p:cNvSpPr/>
          <p:nvPr/>
        </p:nvSpPr>
        <p:spPr>
          <a:xfrm>
            <a:off x="0" y="0"/>
            <a:ext cx="14630400" cy="8229600"/>
          </a:xfrm>
          <a:prstGeom prst="rect">
            <a:avLst/>
          </a:prstGeom>
          <a:solidFill>
            <a:srgbClr val="464342"/>
          </a:solidFill>
          <a:ln/>
        </p:spPr>
      </p:sp>
      <p:pic>
        <p:nvPicPr>
          <p:cNvPr id="4" name="Image 0" descr="preencoded.png"/>
          <p:cNvPicPr>
            <a:picLocks noChangeAspect="1"/>
          </p:cNvPicPr>
          <p:nvPr/>
        </p:nvPicPr>
        <p:blipFill>
          <a:blip r:embed="rId3"/>
          <a:stretch>
            <a:fillRect/>
          </a:stretch>
        </p:blipFill>
        <p:spPr>
          <a:xfrm>
            <a:off x="10972800" y="0"/>
            <a:ext cx="3657600" cy="8229600"/>
          </a:xfrm>
          <a:prstGeom prst="rect">
            <a:avLst/>
          </a:prstGeom>
        </p:spPr>
      </p:pic>
      <p:sp>
        <p:nvSpPr>
          <p:cNvPr id="5" name="Text 2"/>
          <p:cNvSpPr/>
          <p:nvPr/>
        </p:nvSpPr>
        <p:spPr>
          <a:xfrm>
            <a:off x="833199" y="747713"/>
            <a:ext cx="5554980" cy="694373"/>
          </a:xfrm>
          <a:prstGeom prst="rect">
            <a:avLst/>
          </a:prstGeom>
          <a:noFill/>
          <a:ln/>
        </p:spPr>
        <p:txBody>
          <a:bodyPr wrap="none" rtlCol="0" anchor="t"/>
          <a:lstStyle/>
          <a:p>
            <a:pPr marL="0" indent="0">
              <a:lnSpc>
                <a:spcPts val="5468"/>
              </a:lnSpc>
              <a:buNone/>
            </a:pPr>
            <a:r>
              <a:rPr lang="en-US" sz="4374" dirty="0">
                <a:solidFill>
                  <a:srgbClr val="EBCCBB"/>
                </a:solidFill>
                <a:latin typeface="Gelasio" pitchFamily="34" charset="0"/>
                <a:ea typeface="Gelasio" pitchFamily="34" charset="-122"/>
                <a:cs typeface="Gelasio" pitchFamily="34" charset="-120"/>
              </a:rPr>
              <a:t>System approach</a:t>
            </a:r>
            <a:endParaRPr lang="en-US" sz="4374" dirty="0"/>
          </a:p>
        </p:txBody>
      </p:sp>
      <p:sp>
        <p:nvSpPr>
          <p:cNvPr id="6" name="Shape 3"/>
          <p:cNvSpPr/>
          <p:nvPr/>
        </p:nvSpPr>
        <p:spPr>
          <a:xfrm>
            <a:off x="1144310" y="1775341"/>
            <a:ext cx="44410" cy="5706427"/>
          </a:xfrm>
          <a:prstGeom prst="rect">
            <a:avLst/>
          </a:prstGeom>
          <a:solidFill>
            <a:srgbClr val="6D5244"/>
          </a:solidFill>
          <a:ln/>
        </p:spPr>
      </p:sp>
      <p:sp>
        <p:nvSpPr>
          <p:cNvPr id="7" name="Shape 4"/>
          <p:cNvSpPr/>
          <p:nvPr/>
        </p:nvSpPr>
        <p:spPr>
          <a:xfrm>
            <a:off x="1416427" y="2176641"/>
            <a:ext cx="777597" cy="44410"/>
          </a:xfrm>
          <a:prstGeom prst="rect">
            <a:avLst/>
          </a:prstGeom>
          <a:solidFill>
            <a:srgbClr val="6D5244"/>
          </a:solidFill>
          <a:ln/>
        </p:spPr>
      </p:sp>
      <p:sp>
        <p:nvSpPr>
          <p:cNvPr id="8" name="Shape 5"/>
          <p:cNvSpPr/>
          <p:nvPr/>
        </p:nvSpPr>
        <p:spPr>
          <a:xfrm>
            <a:off x="916484" y="1948934"/>
            <a:ext cx="499943" cy="499943"/>
          </a:xfrm>
          <a:prstGeom prst="roundRect">
            <a:avLst>
              <a:gd name="adj" fmla="val 26667"/>
            </a:avLst>
          </a:prstGeom>
          <a:solidFill>
            <a:srgbClr val="343131"/>
          </a:solidFill>
          <a:ln/>
        </p:spPr>
      </p:sp>
      <p:sp>
        <p:nvSpPr>
          <p:cNvPr id="9" name="Text 6"/>
          <p:cNvSpPr/>
          <p:nvPr/>
        </p:nvSpPr>
        <p:spPr>
          <a:xfrm>
            <a:off x="1094839" y="1990606"/>
            <a:ext cx="143232" cy="416481"/>
          </a:xfrm>
          <a:prstGeom prst="rect">
            <a:avLst/>
          </a:prstGeom>
          <a:noFill/>
          <a:ln/>
        </p:spPr>
        <p:txBody>
          <a:bodyPr wrap="none" rtlCol="0" anchor="t"/>
          <a:lstStyle/>
          <a:p>
            <a:pPr marL="0" indent="0" algn="ctr">
              <a:lnSpc>
                <a:spcPts val="3281"/>
              </a:lnSpc>
              <a:buNone/>
            </a:pPr>
            <a:r>
              <a:rPr lang="en-US" sz="2624" dirty="0">
                <a:solidFill>
                  <a:srgbClr val="EBCCBB"/>
                </a:solidFill>
                <a:latin typeface="Gelasio" pitchFamily="34" charset="0"/>
                <a:ea typeface="Gelasio" pitchFamily="34" charset="-122"/>
                <a:cs typeface="Gelasio" pitchFamily="34" charset="-120"/>
              </a:rPr>
              <a:t>1</a:t>
            </a:r>
            <a:endParaRPr lang="en-US" sz="2624" dirty="0"/>
          </a:p>
        </p:txBody>
      </p:sp>
      <p:sp>
        <p:nvSpPr>
          <p:cNvPr id="10" name="Text 7"/>
          <p:cNvSpPr/>
          <p:nvPr/>
        </p:nvSpPr>
        <p:spPr>
          <a:xfrm>
            <a:off x="2388513" y="1997512"/>
            <a:ext cx="2777490" cy="347186"/>
          </a:xfrm>
          <a:prstGeom prst="rect">
            <a:avLst/>
          </a:prstGeom>
          <a:noFill/>
          <a:ln/>
        </p:spPr>
        <p:txBody>
          <a:bodyPr wrap="none" rtlCol="0" anchor="t"/>
          <a:lstStyle/>
          <a:p>
            <a:pPr marL="0" indent="0" algn="l">
              <a:lnSpc>
                <a:spcPts val="2734"/>
              </a:lnSpc>
              <a:buNone/>
            </a:pPr>
            <a:r>
              <a:rPr lang="en-US" sz="2187" dirty="0">
                <a:solidFill>
                  <a:srgbClr val="EBCCBB"/>
                </a:solidFill>
                <a:latin typeface="Gelasio" pitchFamily="34" charset="0"/>
                <a:ea typeface="Gelasio" pitchFamily="34" charset="-122"/>
                <a:cs typeface="Gelasio" pitchFamily="34" charset="-120"/>
              </a:rPr>
              <a:t>Data Collection</a:t>
            </a:r>
            <a:endParaRPr lang="en-US" sz="2187" dirty="0"/>
          </a:p>
        </p:txBody>
      </p:sp>
      <p:sp>
        <p:nvSpPr>
          <p:cNvPr id="11" name="Text 8"/>
          <p:cNvSpPr/>
          <p:nvPr/>
        </p:nvSpPr>
        <p:spPr>
          <a:xfrm>
            <a:off x="2388513" y="2477929"/>
            <a:ext cx="7751088" cy="710803"/>
          </a:xfrm>
          <a:prstGeom prst="rect">
            <a:avLst/>
          </a:prstGeom>
          <a:noFill/>
          <a:ln/>
        </p:spPr>
        <p:txBody>
          <a:bodyPr wrap="square" rtlCol="0" anchor="t"/>
          <a:lstStyle/>
          <a:p>
            <a:pPr marL="0" indent="0" algn="l">
              <a:lnSpc>
                <a:spcPts val="2799"/>
              </a:lnSpc>
              <a:buNone/>
            </a:pPr>
            <a:r>
              <a:rPr lang="en-US" sz="1750" dirty="0">
                <a:solidFill>
                  <a:srgbClr val="C9C2C0"/>
                </a:solidFill>
                <a:latin typeface="Gelasio" pitchFamily="34" charset="0"/>
                <a:ea typeface="Gelasio" pitchFamily="34" charset="-122"/>
                <a:cs typeface="Gelasio" pitchFamily="34" charset="-120"/>
              </a:rPr>
              <a:t>Gather a diverse dataset of medical images, including CT scans, MRI scans, and histopathological slides, covering various types and stages of cancer.</a:t>
            </a:r>
            <a:endParaRPr lang="en-US" sz="1750" dirty="0"/>
          </a:p>
        </p:txBody>
      </p:sp>
      <p:sp>
        <p:nvSpPr>
          <p:cNvPr id="12" name="Shape 9"/>
          <p:cNvSpPr/>
          <p:nvPr/>
        </p:nvSpPr>
        <p:spPr>
          <a:xfrm>
            <a:off x="1416427" y="4034373"/>
            <a:ext cx="777597" cy="44410"/>
          </a:xfrm>
          <a:prstGeom prst="rect">
            <a:avLst/>
          </a:prstGeom>
          <a:solidFill>
            <a:srgbClr val="6D5244"/>
          </a:solidFill>
          <a:ln/>
        </p:spPr>
      </p:sp>
      <p:sp>
        <p:nvSpPr>
          <p:cNvPr id="13" name="Shape 10"/>
          <p:cNvSpPr/>
          <p:nvPr/>
        </p:nvSpPr>
        <p:spPr>
          <a:xfrm>
            <a:off x="916484" y="3806666"/>
            <a:ext cx="499943" cy="499943"/>
          </a:xfrm>
          <a:prstGeom prst="roundRect">
            <a:avLst>
              <a:gd name="adj" fmla="val 26667"/>
            </a:avLst>
          </a:prstGeom>
          <a:solidFill>
            <a:srgbClr val="343131"/>
          </a:solidFill>
          <a:ln/>
        </p:spPr>
      </p:sp>
      <p:sp>
        <p:nvSpPr>
          <p:cNvPr id="14" name="Text 11"/>
          <p:cNvSpPr/>
          <p:nvPr/>
        </p:nvSpPr>
        <p:spPr>
          <a:xfrm>
            <a:off x="1073289" y="3848338"/>
            <a:ext cx="186214" cy="416481"/>
          </a:xfrm>
          <a:prstGeom prst="rect">
            <a:avLst/>
          </a:prstGeom>
          <a:noFill/>
          <a:ln/>
        </p:spPr>
        <p:txBody>
          <a:bodyPr wrap="none" rtlCol="0" anchor="t"/>
          <a:lstStyle/>
          <a:p>
            <a:pPr marL="0" indent="0" algn="ctr">
              <a:lnSpc>
                <a:spcPts val="3281"/>
              </a:lnSpc>
              <a:buNone/>
            </a:pPr>
            <a:r>
              <a:rPr lang="en-US" sz="2624" dirty="0">
                <a:solidFill>
                  <a:srgbClr val="EBCCBB"/>
                </a:solidFill>
                <a:latin typeface="Gelasio" pitchFamily="34" charset="0"/>
                <a:ea typeface="Gelasio" pitchFamily="34" charset="-122"/>
                <a:cs typeface="Gelasio" pitchFamily="34" charset="-120"/>
              </a:rPr>
              <a:t>2</a:t>
            </a:r>
            <a:endParaRPr lang="en-US" sz="2624" dirty="0"/>
          </a:p>
        </p:txBody>
      </p:sp>
      <p:sp>
        <p:nvSpPr>
          <p:cNvPr id="15" name="Text 12"/>
          <p:cNvSpPr/>
          <p:nvPr/>
        </p:nvSpPr>
        <p:spPr>
          <a:xfrm>
            <a:off x="2388513" y="3855244"/>
            <a:ext cx="2777490" cy="347186"/>
          </a:xfrm>
          <a:prstGeom prst="rect">
            <a:avLst/>
          </a:prstGeom>
          <a:noFill/>
          <a:ln/>
        </p:spPr>
        <p:txBody>
          <a:bodyPr wrap="none" rtlCol="0" anchor="t"/>
          <a:lstStyle/>
          <a:p>
            <a:pPr marL="0" indent="0" algn="l">
              <a:lnSpc>
                <a:spcPts val="2734"/>
              </a:lnSpc>
              <a:buNone/>
            </a:pPr>
            <a:r>
              <a:rPr lang="en-US" sz="2187" dirty="0">
                <a:solidFill>
                  <a:srgbClr val="EBCCBB"/>
                </a:solidFill>
                <a:latin typeface="Gelasio" pitchFamily="34" charset="0"/>
                <a:ea typeface="Gelasio" pitchFamily="34" charset="-122"/>
                <a:cs typeface="Gelasio" pitchFamily="34" charset="-120"/>
              </a:rPr>
              <a:t>Data Preprocessing</a:t>
            </a:r>
            <a:endParaRPr lang="en-US" sz="2187" dirty="0"/>
          </a:p>
        </p:txBody>
      </p:sp>
      <p:sp>
        <p:nvSpPr>
          <p:cNvPr id="16" name="Text 13"/>
          <p:cNvSpPr/>
          <p:nvPr/>
        </p:nvSpPr>
        <p:spPr>
          <a:xfrm>
            <a:off x="2388513" y="4335661"/>
            <a:ext cx="7751088" cy="710803"/>
          </a:xfrm>
          <a:prstGeom prst="rect">
            <a:avLst/>
          </a:prstGeom>
          <a:noFill/>
          <a:ln/>
        </p:spPr>
        <p:txBody>
          <a:bodyPr wrap="square" rtlCol="0" anchor="t"/>
          <a:lstStyle/>
          <a:p>
            <a:pPr marL="0" indent="0" algn="l">
              <a:lnSpc>
                <a:spcPts val="2799"/>
              </a:lnSpc>
              <a:buNone/>
            </a:pPr>
            <a:r>
              <a:rPr lang="en-US" sz="1750" dirty="0">
                <a:solidFill>
                  <a:srgbClr val="C9C2C0"/>
                </a:solidFill>
                <a:latin typeface="Gelasio" pitchFamily="34" charset="0"/>
                <a:ea typeface="Gelasio" pitchFamily="34" charset="-122"/>
                <a:cs typeface="Gelasio" pitchFamily="34" charset="-120"/>
              </a:rPr>
              <a:t>Preprocess the data by normalizing the images, addressing any missing or corrupted data, and augmenting the dataset to increase its size and diversity.</a:t>
            </a:r>
            <a:endParaRPr lang="en-US" sz="1750" dirty="0"/>
          </a:p>
        </p:txBody>
      </p:sp>
      <p:sp>
        <p:nvSpPr>
          <p:cNvPr id="17" name="Shape 14"/>
          <p:cNvSpPr/>
          <p:nvPr/>
        </p:nvSpPr>
        <p:spPr>
          <a:xfrm>
            <a:off x="1416427" y="5892105"/>
            <a:ext cx="777597" cy="44410"/>
          </a:xfrm>
          <a:prstGeom prst="rect">
            <a:avLst/>
          </a:prstGeom>
          <a:solidFill>
            <a:srgbClr val="6D5244"/>
          </a:solidFill>
          <a:ln/>
        </p:spPr>
      </p:sp>
      <p:sp>
        <p:nvSpPr>
          <p:cNvPr id="18" name="Shape 15"/>
          <p:cNvSpPr/>
          <p:nvPr/>
        </p:nvSpPr>
        <p:spPr>
          <a:xfrm>
            <a:off x="916484" y="5664398"/>
            <a:ext cx="499943" cy="499943"/>
          </a:xfrm>
          <a:prstGeom prst="roundRect">
            <a:avLst>
              <a:gd name="adj" fmla="val 26667"/>
            </a:avLst>
          </a:prstGeom>
          <a:solidFill>
            <a:srgbClr val="343131"/>
          </a:solidFill>
          <a:ln/>
        </p:spPr>
      </p:sp>
      <p:sp>
        <p:nvSpPr>
          <p:cNvPr id="19" name="Text 16"/>
          <p:cNvSpPr/>
          <p:nvPr/>
        </p:nvSpPr>
        <p:spPr>
          <a:xfrm>
            <a:off x="1074480" y="5706070"/>
            <a:ext cx="183952" cy="416481"/>
          </a:xfrm>
          <a:prstGeom prst="rect">
            <a:avLst/>
          </a:prstGeom>
          <a:noFill/>
          <a:ln/>
        </p:spPr>
        <p:txBody>
          <a:bodyPr wrap="none" rtlCol="0" anchor="t"/>
          <a:lstStyle/>
          <a:p>
            <a:pPr marL="0" indent="0" algn="ctr">
              <a:lnSpc>
                <a:spcPts val="3281"/>
              </a:lnSpc>
              <a:buNone/>
            </a:pPr>
            <a:r>
              <a:rPr lang="en-US" sz="2624" dirty="0">
                <a:solidFill>
                  <a:srgbClr val="EBCCBB"/>
                </a:solidFill>
                <a:latin typeface="Gelasio" pitchFamily="34" charset="0"/>
                <a:ea typeface="Gelasio" pitchFamily="34" charset="-122"/>
                <a:cs typeface="Gelasio" pitchFamily="34" charset="-120"/>
              </a:rPr>
              <a:t>3</a:t>
            </a:r>
            <a:endParaRPr lang="en-US" sz="2624" dirty="0"/>
          </a:p>
        </p:txBody>
      </p:sp>
      <p:sp>
        <p:nvSpPr>
          <p:cNvPr id="20" name="Text 17"/>
          <p:cNvSpPr/>
          <p:nvPr/>
        </p:nvSpPr>
        <p:spPr>
          <a:xfrm>
            <a:off x="2388513" y="5712976"/>
            <a:ext cx="2777490" cy="347186"/>
          </a:xfrm>
          <a:prstGeom prst="rect">
            <a:avLst/>
          </a:prstGeom>
          <a:noFill/>
          <a:ln/>
        </p:spPr>
        <p:txBody>
          <a:bodyPr wrap="none" rtlCol="0" anchor="t"/>
          <a:lstStyle/>
          <a:p>
            <a:pPr marL="0" indent="0" algn="l">
              <a:lnSpc>
                <a:spcPts val="2734"/>
              </a:lnSpc>
              <a:buNone/>
            </a:pPr>
            <a:r>
              <a:rPr lang="en-US" sz="2187" dirty="0">
                <a:solidFill>
                  <a:srgbClr val="EBCCBB"/>
                </a:solidFill>
                <a:latin typeface="Gelasio" pitchFamily="34" charset="0"/>
                <a:ea typeface="Gelasio" pitchFamily="34" charset="-122"/>
                <a:cs typeface="Gelasio" pitchFamily="34" charset="-120"/>
              </a:rPr>
              <a:t>Model Training</a:t>
            </a:r>
            <a:endParaRPr lang="en-US" sz="2187" dirty="0"/>
          </a:p>
        </p:txBody>
      </p:sp>
      <p:sp>
        <p:nvSpPr>
          <p:cNvPr id="21" name="Text 18"/>
          <p:cNvSpPr/>
          <p:nvPr/>
        </p:nvSpPr>
        <p:spPr>
          <a:xfrm>
            <a:off x="2388513" y="6193393"/>
            <a:ext cx="7751088" cy="1066205"/>
          </a:xfrm>
          <a:prstGeom prst="rect">
            <a:avLst/>
          </a:prstGeom>
          <a:noFill/>
          <a:ln/>
        </p:spPr>
        <p:txBody>
          <a:bodyPr wrap="square" rtlCol="0" anchor="t"/>
          <a:lstStyle/>
          <a:p>
            <a:pPr marL="0" indent="0" algn="l">
              <a:lnSpc>
                <a:spcPts val="2799"/>
              </a:lnSpc>
              <a:buNone/>
            </a:pPr>
            <a:r>
              <a:rPr lang="en-US" sz="1750" dirty="0">
                <a:solidFill>
                  <a:srgbClr val="C9C2C0"/>
                </a:solidFill>
                <a:latin typeface="Gelasio" pitchFamily="34" charset="0"/>
                <a:ea typeface="Gelasio" pitchFamily="34" charset="-122"/>
                <a:cs typeface="Gelasio" pitchFamily="34" charset="-120"/>
              </a:rPr>
              <a:t>Train a deep learning-based convolutional neural network (CNN) model on the preprocessed data, optimizing the architecture and hyperparameters to achieve high accuracy in cancer detection.</a:t>
            </a:r>
            <a:endParaRPr lang="en-US" sz="17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302D2C"/>
          </a:solidFill>
          <a:ln/>
        </p:spPr>
      </p:sp>
      <p:sp>
        <p:nvSpPr>
          <p:cNvPr id="3" name="Shape 1"/>
          <p:cNvSpPr/>
          <p:nvPr/>
        </p:nvSpPr>
        <p:spPr>
          <a:xfrm>
            <a:off x="0" y="0"/>
            <a:ext cx="14630400" cy="8229600"/>
          </a:xfrm>
          <a:prstGeom prst="rect">
            <a:avLst/>
          </a:prstGeom>
          <a:solidFill>
            <a:srgbClr val="464342"/>
          </a:solidFill>
          <a:ln/>
        </p:spPr>
      </p:sp>
      <p:pic>
        <p:nvPicPr>
          <p:cNvPr id="4"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5" name="Text 2"/>
          <p:cNvSpPr/>
          <p:nvPr/>
        </p:nvSpPr>
        <p:spPr>
          <a:xfrm>
            <a:off x="199354" y="1565439"/>
            <a:ext cx="6714530" cy="694373"/>
          </a:xfrm>
          <a:prstGeom prst="rect">
            <a:avLst/>
          </a:prstGeom>
          <a:noFill/>
          <a:ln/>
        </p:spPr>
        <p:txBody>
          <a:bodyPr wrap="none" rtlCol="0" anchor="t"/>
          <a:lstStyle/>
          <a:p>
            <a:pPr marL="0" indent="0">
              <a:lnSpc>
                <a:spcPts val="5468"/>
              </a:lnSpc>
              <a:buNone/>
            </a:pPr>
            <a:r>
              <a:rPr lang="en-US" sz="4374" dirty="0">
                <a:solidFill>
                  <a:srgbClr val="EBCCBB"/>
                </a:solidFill>
                <a:latin typeface="Gelasio" pitchFamily="34" charset="0"/>
                <a:ea typeface="Gelasio" pitchFamily="34" charset="-122"/>
                <a:cs typeface="Gelasio" pitchFamily="34" charset="-120"/>
              </a:rPr>
              <a:t>Algorithm and Deployment</a:t>
            </a:r>
            <a:endParaRPr lang="en-US" sz="4374" dirty="0"/>
          </a:p>
        </p:txBody>
      </p:sp>
      <p:sp>
        <p:nvSpPr>
          <p:cNvPr id="6" name="Text 3"/>
          <p:cNvSpPr/>
          <p:nvPr/>
        </p:nvSpPr>
        <p:spPr>
          <a:xfrm>
            <a:off x="199354" y="2618187"/>
            <a:ext cx="7477601" cy="1777008"/>
          </a:xfrm>
          <a:prstGeom prst="rect">
            <a:avLst/>
          </a:prstGeom>
          <a:noFill/>
          <a:ln/>
        </p:spPr>
        <p:txBody>
          <a:bodyPr wrap="square" rtlCol="0" anchor="t"/>
          <a:lstStyle/>
          <a:p>
            <a:pPr marL="0" indent="0">
              <a:lnSpc>
                <a:spcPts val="2799"/>
              </a:lnSpc>
              <a:buNone/>
            </a:pPr>
            <a:r>
              <a:rPr lang="en-US" sz="1750" dirty="0">
                <a:solidFill>
                  <a:srgbClr val="C9C2C0"/>
                </a:solidFill>
                <a:latin typeface="Gelasio" pitchFamily="34" charset="0"/>
                <a:ea typeface="Gelasio" pitchFamily="34" charset="-122"/>
                <a:cs typeface="Gelasio" pitchFamily="34" charset="-120"/>
              </a:rPr>
              <a:t>The proposed system leverages advanced deep learning algorithms, specifically convolutional neural networks (CNNs), to detect and classify cancerous lesions from medical images. The algorithm is trained on a large dataset of annotated images to develop a robust model for accurate cancer detection.</a:t>
            </a:r>
            <a:endParaRPr lang="en-US" sz="1750" dirty="0"/>
          </a:p>
        </p:txBody>
      </p:sp>
      <p:sp>
        <p:nvSpPr>
          <p:cNvPr id="7" name="Text 4"/>
          <p:cNvSpPr/>
          <p:nvPr/>
        </p:nvSpPr>
        <p:spPr>
          <a:xfrm>
            <a:off x="199353" y="4821565"/>
            <a:ext cx="7477601" cy="1777008"/>
          </a:xfrm>
          <a:prstGeom prst="rect">
            <a:avLst/>
          </a:prstGeom>
          <a:noFill/>
          <a:ln/>
        </p:spPr>
        <p:txBody>
          <a:bodyPr wrap="square" rtlCol="0" anchor="t"/>
          <a:lstStyle/>
          <a:p>
            <a:pPr marL="0" indent="0">
              <a:lnSpc>
                <a:spcPts val="2799"/>
              </a:lnSpc>
              <a:buNone/>
            </a:pPr>
            <a:r>
              <a:rPr lang="en-US" sz="1750" dirty="0">
                <a:solidFill>
                  <a:srgbClr val="C9C2C0"/>
                </a:solidFill>
                <a:latin typeface="Gelasio" pitchFamily="34" charset="0"/>
                <a:ea typeface="Gelasio" pitchFamily="34" charset="-122"/>
                <a:cs typeface="Gelasio" pitchFamily="34" charset="-120"/>
              </a:rPr>
              <a:t>The trained model is then seamlessly deployed as a web-based application, allowing healthcare providers to easily integrate the cancer detection capabilities into their existing workflows. This streamlined deployment ensures widespread access to the state-of-the-art cancer screening technology.</a:t>
            </a:r>
            <a:endParaRPr lang="en-US" sz="1750" dirty="0"/>
          </a:p>
        </p:txBody>
      </p:sp>
      <p:pic>
        <p:nvPicPr>
          <p:cNvPr id="10" name="Picture 9">
            <a:extLst>
              <a:ext uri="{FF2B5EF4-FFF2-40B4-BE49-F238E27FC236}">
                <a16:creationId xmlns:a16="http://schemas.microsoft.com/office/drawing/2014/main" id="{EF933373-9901-BEFF-3859-E336F6991D31}"/>
              </a:ext>
            </a:extLst>
          </p:cNvPr>
          <p:cNvPicPr>
            <a:picLocks noChangeAspect="1"/>
          </p:cNvPicPr>
          <p:nvPr/>
        </p:nvPicPr>
        <p:blipFill>
          <a:blip r:embed="rId4"/>
          <a:stretch>
            <a:fillRect/>
          </a:stretch>
        </p:blipFill>
        <p:spPr>
          <a:xfrm>
            <a:off x="7398328" y="0"/>
            <a:ext cx="7232072" cy="82296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302D2C"/>
          </a:solidFill>
          <a:ln/>
        </p:spPr>
      </p:sp>
      <p:sp>
        <p:nvSpPr>
          <p:cNvPr id="3" name="Shape 1"/>
          <p:cNvSpPr/>
          <p:nvPr/>
        </p:nvSpPr>
        <p:spPr>
          <a:xfrm>
            <a:off x="0" y="0"/>
            <a:ext cx="14630400" cy="8229600"/>
          </a:xfrm>
          <a:prstGeom prst="rect">
            <a:avLst/>
          </a:prstGeom>
          <a:solidFill>
            <a:srgbClr val="464342"/>
          </a:solidFill>
          <a:ln/>
        </p:spPr>
      </p:sp>
      <p:sp>
        <p:nvSpPr>
          <p:cNvPr id="4" name="Text 2"/>
          <p:cNvSpPr/>
          <p:nvPr/>
        </p:nvSpPr>
        <p:spPr>
          <a:xfrm>
            <a:off x="2037993" y="1524119"/>
            <a:ext cx="5554980" cy="694373"/>
          </a:xfrm>
          <a:prstGeom prst="rect">
            <a:avLst/>
          </a:prstGeom>
          <a:noFill/>
          <a:ln/>
        </p:spPr>
        <p:txBody>
          <a:bodyPr wrap="none" rtlCol="0" anchor="t"/>
          <a:lstStyle/>
          <a:p>
            <a:pPr marL="0" indent="0">
              <a:lnSpc>
                <a:spcPts val="5468"/>
              </a:lnSpc>
              <a:buNone/>
            </a:pPr>
            <a:r>
              <a:rPr lang="en-US" sz="4374" dirty="0">
                <a:solidFill>
                  <a:srgbClr val="EBCCBB"/>
                </a:solidFill>
                <a:latin typeface="Gelasio" pitchFamily="34" charset="0"/>
                <a:ea typeface="Gelasio" pitchFamily="34" charset="-122"/>
                <a:cs typeface="Gelasio" pitchFamily="34" charset="-120"/>
              </a:rPr>
              <a:t>Training and Process</a:t>
            </a:r>
            <a:endParaRPr lang="en-US" sz="4374" dirty="0"/>
          </a:p>
        </p:txBody>
      </p:sp>
      <p:sp>
        <p:nvSpPr>
          <p:cNvPr id="5" name="Text 3"/>
          <p:cNvSpPr/>
          <p:nvPr/>
        </p:nvSpPr>
        <p:spPr>
          <a:xfrm>
            <a:off x="2037993" y="2751653"/>
            <a:ext cx="5006221" cy="1777008"/>
          </a:xfrm>
          <a:prstGeom prst="rect">
            <a:avLst/>
          </a:prstGeom>
          <a:noFill/>
          <a:ln/>
        </p:spPr>
        <p:txBody>
          <a:bodyPr wrap="square" rtlCol="0" anchor="t"/>
          <a:lstStyle/>
          <a:p>
            <a:pPr marL="0" indent="0">
              <a:lnSpc>
                <a:spcPts val="2799"/>
              </a:lnSpc>
              <a:buNone/>
            </a:pPr>
            <a:r>
              <a:rPr lang="en-US" sz="1750" dirty="0">
                <a:solidFill>
                  <a:srgbClr val="C9C2C0"/>
                </a:solidFill>
                <a:latin typeface="Gelasio" pitchFamily="34" charset="0"/>
                <a:ea typeface="Gelasio" pitchFamily="34" charset="-122"/>
                <a:cs typeface="Gelasio" pitchFamily="34" charset="-120"/>
              </a:rPr>
              <a:t>The deep learning CNN model is trained on a large dataset of labeled cancer images. The training process involves tuning the model's architecture and hyperparameters to optimize its performance on the specific cancer detection task.</a:t>
            </a:r>
            <a:endParaRPr lang="en-US" sz="1750" dirty="0"/>
          </a:p>
        </p:txBody>
      </p:sp>
      <p:sp>
        <p:nvSpPr>
          <p:cNvPr id="6" name="Text 4"/>
          <p:cNvSpPr/>
          <p:nvPr/>
        </p:nvSpPr>
        <p:spPr>
          <a:xfrm>
            <a:off x="2037993" y="4728567"/>
            <a:ext cx="5006221" cy="1777008"/>
          </a:xfrm>
          <a:prstGeom prst="rect">
            <a:avLst/>
          </a:prstGeom>
          <a:noFill/>
          <a:ln/>
        </p:spPr>
        <p:txBody>
          <a:bodyPr wrap="square" rtlCol="0" anchor="t"/>
          <a:lstStyle/>
          <a:p>
            <a:pPr marL="0" indent="0">
              <a:lnSpc>
                <a:spcPts val="2799"/>
              </a:lnSpc>
              <a:buNone/>
            </a:pPr>
            <a:r>
              <a:rPr lang="en-US" sz="1750" dirty="0">
                <a:solidFill>
                  <a:srgbClr val="C9C2C0"/>
                </a:solidFill>
                <a:latin typeface="Gelasio" pitchFamily="34" charset="0"/>
                <a:ea typeface="Gelasio" pitchFamily="34" charset="-122"/>
                <a:cs typeface="Gelasio" pitchFamily="34" charset="-120"/>
              </a:rPr>
              <a:t>The trained model is then rigorously tested on a separate validation dataset to ensure its accuracy and robustness before deployment. This thorough training and validation process is crucial for building a reliable cancer detection system.</a:t>
            </a:r>
            <a:endParaRPr lang="en-US" sz="1750" dirty="0"/>
          </a:p>
        </p:txBody>
      </p:sp>
      <p:pic>
        <p:nvPicPr>
          <p:cNvPr id="7" name="Image 0" descr="preencoded.png"/>
          <p:cNvPicPr>
            <a:picLocks noChangeAspect="1"/>
          </p:cNvPicPr>
          <p:nvPr/>
        </p:nvPicPr>
        <p:blipFill>
          <a:blip r:embed="rId3"/>
          <a:stretch>
            <a:fillRect/>
          </a:stretch>
        </p:blipFill>
        <p:spPr>
          <a:xfrm>
            <a:off x="7593806" y="2801660"/>
            <a:ext cx="5006221" cy="262568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302D2C"/>
          </a:solidFill>
          <a:ln/>
        </p:spPr>
      </p:sp>
      <p:sp>
        <p:nvSpPr>
          <p:cNvPr id="3" name="Shape 1"/>
          <p:cNvSpPr/>
          <p:nvPr/>
        </p:nvSpPr>
        <p:spPr>
          <a:xfrm>
            <a:off x="0" y="0"/>
            <a:ext cx="14630400" cy="8229600"/>
          </a:xfrm>
          <a:prstGeom prst="rect">
            <a:avLst/>
          </a:prstGeom>
          <a:solidFill>
            <a:srgbClr val="464342"/>
          </a:solidFill>
          <a:ln/>
        </p:spPr>
      </p:sp>
      <p:pic>
        <p:nvPicPr>
          <p:cNvPr id="4" name="Image 0" descr="preencoded.png"/>
          <p:cNvPicPr>
            <a:picLocks noChangeAspect="1"/>
          </p:cNvPicPr>
          <p:nvPr/>
        </p:nvPicPr>
        <p:blipFill>
          <a:blip r:embed="rId3"/>
          <a:stretch>
            <a:fillRect/>
          </a:stretch>
        </p:blipFill>
        <p:spPr>
          <a:xfrm>
            <a:off x="0" y="0"/>
            <a:ext cx="14630400" cy="2617470"/>
          </a:xfrm>
          <a:prstGeom prst="rect">
            <a:avLst/>
          </a:prstGeom>
        </p:spPr>
      </p:pic>
      <p:sp>
        <p:nvSpPr>
          <p:cNvPr id="5" name="Text 2"/>
          <p:cNvSpPr/>
          <p:nvPr/>
        </p:nvSpPr>
        <p:spPr>
          <a:xfrm>
            <a:off x="2341840" y="3194804"/>
            <a:ext cx="5235059" cy="654368"/>
          </a:xfrm>
          <a:prstGeom prst="rect">
            <a:avLst/>
          </a:prstGeom>
          <a:noFill/>
          <a:ln/>
        </p:spPr>
        <p:txBody>
          <a:bodyPr wrap="none" rtlCol="0" anchor="t"/>
          <a:lstStyle/>
          <a:p>
            <a:pPr marL="0" indent="0">
              <a:lnSpc>
                <a:spcPts val="5153"/>
              </a:lnSpc>
              <a:buNone/>
            </a:pPr>
            <a:r>
              <a:rPr lang="en-US" sz="4122" dirty="0">
                <a:solidFill>
                  <a:srgbClr val="EBCCBB"/>
                </a:solidFill>
                <a:latin typeface="Gelasio" pitchFamily="34" charset="0"/>
                <a:ea typeface="Gelasio" pitchFamily="34" charset="-122"/>
                <a:cs typeface="Gelasio" pitchFamily="34" charset="-120"/>
              </a:rPr>
              <a:t>Prediction Process</a:t>
            </a:r>
            <a:endParaRPr lang="en-US" sz="4122" dirty="0"/>
          </a:p>
        </p:txBody>
      </p:sp>
      <p:pic>
        <p:nvPicPr>
          <p:cNvPr id="6" name="Image 1" descr="preencoded.png"/>
          <p:cNvPicPr>
            <a:picLocks noChangeAspect="1"/>
          </p:cNvPicPr>
          <p:nvPr/>
        </p:nvPicPr>
        <p:blipFill>
          <a:blip r:embed="rId4"/>
          <a:stretch>
            <a:fillRect/>
          </a:stretch>
        </p:blipFill>
        <p:spPr>
          <a:xfrm>
            <a:off x="2341840" y="4163258"/>
            <a:ext cx="3315533" cy="837605"/>
          </a:xfrm>
          <a:prstGeom prst="rect">
            <a:avLst/>
          </a:prstGeom>
        </p:spPr>
      </p:pic>
      <p:sp>
        <p:nvSpPr>
          <p:cNvPr id="7" name="Text 3"/>
          <p:cNvSpPr/>
          <p:nvPr/>
        </p:nvSpPr>
        <p:spPr>
          <a:xfrm>
            <a:off x="2551152" y="5314950"/>
            <a:ext cx="2617470" cy="327065"/>
          </a:xfrm>
          <a:prstGeom prst="rect">
            <a:avLst/>
          </a:prstGeom>
          <a:noFill/>
          <a:ln/>
        </p:spPr>
        <p:txBody>
          <a:bodyPr wrap="none" rtlCol="0" anchor="t"/>
          <a:lstStyle/>
          <a:p>
            <a:pPr marL="0" indent="0" algn="l">
              <a:lnSpc>
                <a:spcPts val="2576"/>
              </a:lnSpc>
              <a:buNone/>
            </a:pPr>
            <a:r>
              <a:rPr lang="en-US" sz="2061" dirty="0">
                <a:solidFill>
                  <a:srgbClr val="EBCCBB"/>
                </a:solidFill>
                <a:latin typeface="Gelasio" pitchFamily="34" charset="0"/>
                <a:ea typeface="Gelasio" pitchFamily="34" charset="-122"/>
                <a:cs typeface="Gelasio" pitchFamily="34" charset="-120"/>
              </a:rPr>
              <a:t>Data Preprocessing</a:t>
            </a:r>
            <a:endParaRPr lang="en-US" sz="2061" dirty="0"/>
          </a:p>
        </p:txBody>
      </p:sp>
      <p:sp>
        <p:nvSpPr>
          <p:cNvPr id="8" name="Text 4"/>
          <p:cNvSpPr/>
          <p:nvPr/>
        </p:nvSpPr>
        <p:spPr>
          <a:xfrm>
            <a:off x="2551152" y="5767626"/>
            <a:ext cx="2896910" cy="1340168"/>
          </a:xfrm>
          <a:prstGeom prst="rect">
            <a:avLst/>
          </a:prstGeom>
          <a:noFill/>
          <a:ln/>
        </p:spPr>
        <p:txBody>
          <a:bodyPr wrap="square" rtlCol="0" anchor="t"/>
          <a:lstStyle/>
          <a:p>
            <a:pPr marL="0" indent="0" algn="l">
              <a:lnSpc>
                <a:spcPts val="2638"/>
              </a:lnSpc>
              <a:buNone/>
            </a:pPr>
            <a:r>
              <a:rPr lang="en-US" sz="1649" dirty="0">
                <a:solidFill>
                  <a:srgbClr val="C9C2C0"/>
                </a:solidFill>
                <a:latin typeface="Gelasio" pitchFamily="34" charset="0"/>
                <a:ea typeface="Gelasio" pitchFamily="34" charset="-122"/>
                <a:cs typeface="Gelasio" pitchFamily="34" charset="-120"/>
              </a:rPr>
              <a:t>The input medical images are preprocessed to ensure consistent size and formatting for the deep learning model.</a:t>
            </a:r>
            <a:endParaRPr lang="en-US" sz="1649" dirty="0"/>
          </a:p>
        </p:txBody>
      </p:sp>
      <p:pic>
        <p:nvPicPr>
          <p:cNvPr id="9" name="Image 2" descr="preencoded.png"/>
          <p:cNvPicPr>
            <a:picLocks noChangeAspect="1"/>
          </p:cNvPicPr>
          <p:nvPr/>
        </p:nvPicPr>
        <p:blipFill>
          <a:blip r:embed="rId5"/>
          <a:stretch>
            <a:fillRect/>
          </a:stretch>
        </p:blipFill>
        <p:spPr>
          <a:xfrm>
            <a:off x="5657374" y="4163258"/>
            <a:ext cx="3315533" cy="837605"/>
          </a:xfrm>
          <a:prstGeom prst="rect">
            <a:avLst/>
          </a:prstGeom>
        </p:spPr>
      </p:pic>
      <p:sp>
        <p:nvSpPr>
          <p:cNvPr id="10" name="Text 5"/>
          <p:cNvSpPr/>
          <p:nvPr/>
        </p:nvSpPr>
        <p:spPr>
          <a:xfrm>
            <a:off x="5866686" y="5314950"/>
            <a:ext cx="2617470" cy="327065"/>
          </a:xfrm>
          <a:prstGeom prst="rect">
            <a:avLst/>
          </a:prstGeom>
          <a:noFill/>
          <a:ln/>
        </p:spPr>
        <p:txBody>
          <a:bodyPr wrap="none" rtlCol="0" anchor="t"/>
          <a:lstStyle/>
          <a:p>
            <a:pPr marL="0" indent="0" algn="l">
              <a:lnSpc>
                <a:spcPts val="2576"/>
              </a:lnSpc>
              <a:buNone/>
            </a:pPr>
            <a:r>
              <a:rPr lang="en-US" sz="2061" dirty="0">
                <a:solidFill>
                  <a:srgbClr val="EBCCBB"/>
                </a:solidFill>
                <a:latin typeface="Gelasio" pitchFamily="34" charset="0"/>
                <a:ea typeface="Gelasio" pitchFamily="34" charset="-122"/>
                <a:cs typeface="Gelasio" pitchFamily="34" charset="-120"/>
              </a:rPr>
              <a:t>Model Inference</a:t>
            </a:r>
            <a:endParaRPr lang="en-US" sz="2061" dirty="0"/>
          </a:p>
        </p:txBody>
      </p:sp>
      <p:sp>
        <p:nvSpPr>
          <p:cNvPr id="11" name="Text 6"/>
          <p:cNvSpPr/>
          <p:nvPr/>
        </p:nvSpPr>
        <p:spPr>
          <a:xfrm>
            <a:off x="5866686" y="5767626"/>
            <a:ext cx="2896910" cy="1675209"/>
          </a:xfrm>
          <a:prstGeom prst="rect">
            <a:avLst/>
          </a:prstGeom>
          <a:noFill/>
          <a:ln/>
        </p:spPr>
        <p:txBody>
          <a:bodyPr wrap="square" rtlCol="0" anchor="t"/>
          <a:lstStyle/>
          <a:p>
            <a:pPr marL="0" indent="0" algn="l">
              <a:lnSpc>
                <a:spcPts val="2638"/>
              </a:lnSpc>
              <a:buNone/>
            </a:pPr>
            <a:r>
              <a:rPr lang="en-US" sz="1649" dirty="0">
                <a:solidFill>
                  <a:srgbClr val="C9C2C0"/>
                </a:solidFill>
                <a:latin typeface="Gelasio" pitchFamily="34" charset="0"/>
                <a:ea typeface="Gelasio" pitchFamily="34" charset="-122"/>
                <a:cs typeface="Gelasio" pitchFamily="34" charset="-120"/>
              </a:rPr>
              <a:t>The preprocessed images are fed into the trained CNN model, which analyzes the visual patterns and predicts the likelihood of cancer.</a:t>
            </a:r>
            <a:endParaRPr lang="en-US" sz="1649" dirty="0"/>
          </a:p>
        </p:txBody>
      </p:sp>
      <p:pic>
        <p:nvPicPr>
          <p:cNvPr id="12" name="Image 3" descr="preencoded.png"/>
          <p:cNvPicPr>
            <a:picLocks noChangeAspect="1"/>
          </p:cNvPicPr>
          <p:nvPr/>
        </p:nvPicPr>
        <p:blipFill>
          <a:blip r:embed="rId6"/>
          <a:stretch>
            <a:fillRect/>
          </a:stretch>
        </p:blipFill>
        <p:spPr>
          <a:xfrm>
            <a:off x="8972907" y="4163258"/>
            <a:ext cx="3315533" cy="837605"/>
          </a:xfrm>
          <a:prstGeom prst="rect">
            <a:avLst/>
          </a:prstGeom>
        </p:spPr>
      </p:pic>
      <p:sp>
        <p:nvSpPr>
          <p:cNvPr id="13" name="Text 7"/>
          <p:cNvSpPr/>
          <p:nvPr/>
        </p:nvSpPr>
        <p:spPr>
          <a:xfrm>
            <a:off x="9182219" y="5314950"/>
            <a:ext cx="2617470" cy="327065"/>
          </a:xfrm>
          <a:prstGeom prst="rect">
            <a:avLst/>
          </a:prstGeom>
          <a:noFill/>
          <a:ln/>
        </p:spPr>
        <p:txBody>
          <a:bodyPr wrap="none" rtlCol="0" anchor="t"/>
          <a:lstStyle/>
          <a:p>
            <a:pPr marL="0" indent="0" algn="l">
              <a:lnSpc>
                <a:spcPts val="2576"/>
              </a:lnSpc>
              <a:buNone/>
            </a:pPr>
            <a:r>
              <a:rPr lang="en-US" sz="2061" dirty="0">
                <a:solidFill>
                  <a:srgbClr val="EBCCBB"/>
                </a:solidFill>
                <a:latin typeface="Gelasio" pitchFamily="34" charset="0"/>
                <a:ea typeface="Gelasio" pitchFamily="34" charset="-122"/>
                <a:cs typeface="Gelasio" pitchFamily="34" charset="-120"/>
              </a:rPr>
              <a:t>Result Interpretation</a:t>
            </a:r>
            <a:endParaRPr lang="en-US" sz="2061" dirty="0"/>
          </a:p>
        </p:txBody>
      </p:sp>
      <p:sp>
        <p:nvSpPr>
          <p:cNvPr id="14" name="Text 8"/>
          <p:cNvSpPr/>
          <p:nvPr/>
        </p:nvSpPr>
        <p:spPr>
          <a:xfrm>
            <a:off x="9182219" y="5767626"/>
            <a:ext cx="2896910" cy="1675209"/>
          </a:xfrm>
          <a:prstGeom prst="rect">
            <a:avLst/>
          </a:prstGeom>
          <a:noFill/>
          <a:ln/>
        </p:spPr>
        <p:txBody>
          <a:bodyPr wrap="square" rtlCol="0" anchor="t"/>
          <a:lstStyle/>
          <a:p>
            <a:pPr marL="0" indent="0" algn="l">
              <a:lnSpc>
                <a:spcPts val="2638"/>
              </a:lnSpc>
              <a:buNone/>
            </a:pPr>
            <a:r>
              <a:rPr lang="en-US" sz="1649" dirty="0">
                <a:solidFill>
                  <a:srgbClr val="C9C2C0"/>
                </a:solidFill>
                <a:latin typeface="Gelasio" pitchFamily="34" charset="0"/>
                <a:ea typeface="Gelasio" pitchFamily="34" charset="-122"/>
                <a:cs typeface="Gelasio" pitchFamily="34" charset="-120"/>
              </a:rPr>
              <a:t>The model's predictions are reviewed by medical experts to validate the findings and determine the appropriate course of action.</a:t>
            </a:r>
            <a:endParaRPr lang="en-US" sz="1649"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1">
            <a:extLst>
              <a:ext uri="{FF2B5EF4-FFF2-40B4-BE49-F238E27FC236}">
                <a16:creationId xmlns:a16="http://schemas.microsoft.com/office/drawing/2014/main" id="{0D1A5052-73B9-5B44-3E13-06E0B5539451}"/>
              </a:ext>
            </a:extLst>
          </p:cNvPr>
          <p:cNvSpPr/>
          <p:nvPr/>
        </p:nvSpPr>
        <p:spPr>
          <a:xfrm>
            <a:off x="0" y="0"/>
            <a:ext cx="14630400" cy="8229600"/>
          </a:xfrm>
          <a:prstGeom prst="rect">
            <a:avLst/>
          </a:prstGeom>
          <a:solidFill>
            <a:srgbClr val="464342"/>
          </a:solidFill>
          <a:ln/>
        </p:spPr>
        <p:txBody>
          <a:bodyPr/>
          <a:lstStyle/>
          <a:p>
            <a:endParaRPr lang="en-US" sz="4400" dirty="0">
              <a:solidFill>
                <a:srgbClr val="EBCCBB"/>
              </a:solidFill>
              <a:latin typeface="Gelasio" pitchFamily="34" charset="0"/>
              <a:ea typeface="Gelasio" pitchFamily="34" charset="-122"/>
            </a:endParaRPr>
          </a:p>
          <a:p>
            <a:r>
              <a:rPr lang="en-US" sz="4400" dirty="0">
                <a:solidFill>
                  <a:srgbClr val="EBCCBB"/>
                </a:solidFill>
                <a:latin typeface="Gelasio" pitchFamily="34" charset="0"/>
                <a:ea typeface="Gelasio" pitchFamily="34" charset="-122"/>
              </a:rPr>
              <a:t>                  </a:t>
            </a:r>
            <a:r>
              <a:rPr lang="en-US" sz="4000" dirty="0">
                <a:solidFill>
                  <a:srgbClr val="EBCCBB"/>
                </a:solidFill>
                <a:latin typeface="Gelasio" pitchFamily="34" charset="0"/>
                <a:ea typeface="Gelasio" pitchFamily="34" charset="-122"/>
              </a:rPr>
              <a:t>Output</a:t>
            </a:r>
            <a:endParaRPr lang="en-US" sz="4000" dirty="0"/>
          </a:p>
          <a:p>
            <a:endParaRPr lang="en-US" dirty="0"/>
          </a:p>
        </p:txBody>
      </p:sp>
      <p:pic>
        <p:nvPicPr>
          <p:cNvPr id="4" name="Picture 3">
            <a:extLst>
              <a:ext uri="{FF2B5EF4-FFF2-40B4-BE49-F238E27FC236}">
                <a16:creationId xmlns:a16="http://schemas.microsoft.com/office/drawing/2014/main" id="{71CBEDE7-C397-E377-0192-D7FB67A75189}"/>
              </a:ext>
            </a:extLst>
          </p:cNvPr>
          <p:cNvPicPr>
            <a:picLocks noChangeAspect="1"/>
          </p:cNvPicPr>
          <p:nvPr/>
        </p:nvPicPr>
        <p:blipFill>
          <a:blip r:embed="rId2"/>
          <a:stretch>
            <a:fillRect/>
          </a:stretch>
        </p:blipFill>
        <p:spPr>
          <a:xfrm>
            <a:off x="3804275" y="2140527"/>
            <a:ext cx="7582958" cy="6012476"/>
          </a:xfrm>
          <a:prstGeom prst="rect">
            <a:avLst/>
          </a:prstGeom>
        </p:spPr>
      </p:pic>
    </p:spTree>
    <p:extLst>
      <p:ext uri="{BB962C8B-B14F-4D97-AF65-F5344CB8AC3E}">
        <p14:creationId xmlns:p14="http://schemas.microsoft.com/office/powerpoint/2010/main" val="18335662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908</Words>
  <Application>Microsoft Office PowerPoint</Application>
  <PresentationFormat>Custom</PresentationFormat>
  <Paragraphs>82</Paragraphs>
  <Slides>12</Slides>
  <Notes>10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Gelasio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919361068320</cp:lastModifiedBy>
  <cp:revision>2</cp:revision>
  <dcterms:created xsi:type="dcterms:W3CDTF">2024-04-02T04:04:31Z</dcterms:created>
  <dcterms:modified xsi:type="dcterms:W3CDTF">2024-04-02T04:25:16Z</dcterms:modified>
</cp:coreProperties>
</file>