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FFEAE-9418-46D8-9949-25BB02D6419A}" v="295" dt="2025-05-10T06:35:0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Optimizing Playing XI Selection 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Team Members: Mounish – CS22B2029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                                   Praveen - CS22B2033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Course: Reinforcement Learning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0EC5F-2727-EB3C-8248-272491B7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530353"/>
            <a:ext cx="9849751" cy="702494"/>
          </a:xfrm>
        </p:spPr>
        <p:txBody>
          <a:bodyPr anchor="b">
            <a:normAutofit fontScale="90000"/>
          </a:bodyPr>
          <a:lstStyle/>
          <a:p>
            <a:r>
              <a:rPr lang="en-US" sz="5400" b="1">
                <a:latin typeface="Times New Roman"/>
                <a:cs typeface="Times New Roman"/>
              </a:rPr>
              <a:t>Contributions</a:t>
            </a:r>
            <a:endParaRPr lang="en-US" sz="54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5741-C676-C3DB-E621-583D1DA0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464503"/>
            <a:ext cx="9849751" cy="3407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CS22B2029(Mounish):</a:t>
            </a:r>
            <a:endParaRPr lang="en-US" sz="1400" dirty="0"/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Data Preprocessing &amp; Cleaning</a:t>
            </a:r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Feature Selection</a:t>
            </a:r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Dataset Merging</a:t>
            </a:r>
            <a:endParaRPr lang="en-US" sz="1400" dirty="0">
              <a:latin typeface="Times New Roman"/>
            </a:endParaRPr>
          </a:p>
          <a:p>
            <a:r>
              <a:rPr lang="en-US" sz="1400" dirty="0">
                <a:latin typeface="Aptos"/>
                <a:ea typeface="+mn-lt"/>
                <a:cs typeface="+mn-lt"/>
              </a:rPr>
              <a:t>RL Algorithm Implementation</a:t>
            </a:r>
          </a:p>
          <a:p>
            <a:endParaRPr lang="en-US" sz="1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CS22B2033(Praveen):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RL Algorithm Implementation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Model Training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Result Analysis &amp; Optimization</a:t>
            </a:r>
            <a:endParaRPr lang="en-US" sz="1400" dirty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0735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EEBA-DC91-E187-0903-7112FE5E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/>
              <a:t>Conclusion &amp; Future Scope</a:t>
            </a:r>
            <a:endParaRPr lang="en-US" sz="5400"/>
          </a:p>
          <a:p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A6C7-6179-C433-F154-F5C8DCD4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591253"/>
            <a:ext cx="9849751" cy="378919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None/>
            </a:pPr>
            <a:r>
              <a:rPr lang="en-US" b="1" dirty="0"/>
              <a:t>Conclusion</a:t>
            </a:r>
            <a:endParaRPr lang="en-US" dirty="0"/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Implemented a Deep Q-Network to optimize IPL Playing XI selection.</a:t>
            </a:r>
            <a:endParaRPr lang="en-US" dirty="0"/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Successfully learned to pick balanced teams based on player stats, roles, and venue performance.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Reinforcement learning approach proved effective for dynamic, data-driven team selection</a:t>
            </a:r>
            <a:endParaRPr lang="en-US" dirty="0"/>
          </a:p>
          <a:p>
            <a:pPr>
              <a:buNone/>
            </a:pPr>
            <a:r>
              <a:rPr lang="en-US" b="1" dirty="0"/>
              <a:t>Future Scope</a:t>
            </a:r>
            <a:endParaRPr lang="en-US" dirty="0"/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Include Bowling Stats</a:t>
            </a:r>
            <a:r>
              <a:rPr lang="en-US" sz="1700" dirty="0">
                <a:ea typeface="+mn-lt"/>
                <a:cs typeface="+mn-lt"/>
              </a:rPr>
              <a:t>: Add real-world bowling data (wickets, economy, overs).</a:t>
            </a:r>
            <a:endParaRPr lang="en-US" dirty="0"/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Opponent-Based Selection</a:t>
            </a:r>
            <a:r>
              <a:rPr lang="en-US" sz="1700" dirty="0">
                <a:ea typeface="+mn-lt"/>
                <a:cs typeface="+mn-lt"/>
              </a:rPr>
              <a:t>: Factor in opposition team and head-to-head data.</a:t>
            </a:r>
            <a:endParaRPr lang="en-US" dirty="0"/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Live Updates</a:t>
            </a:r>
            <a:r>
              <a:rPr lang="en-US" sz="1700" dirty="0">
                <a:ea typeface="+mn-lt"/>
                <a:cs typeface="+mn-lt"/>
              </a:rPr>
              <a:t>: Integrate real-time stats and injury reports.</a:t>
            </a:r>
            <a:endParaRPr lang="en-US" dirty="0"/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Multicriteria Optimization</a:t>
            </a:r>
            <a:r>
              <a:rPr lang="en-US" sz="1700" dirty="0">
                <a:ea typeface="+mn-lt"/>
                <a:cs typeface="+mn-lt"/>
              </a:rPr>
              <a:t>: Incorporate cost, team chemistry, and match conditions.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Transfer Learning</a:t>
            </a:r>
            <a:r>
              <a:rPr lang="en-US" sz="1700" dirty="0">
                <a:ea typeface="+mn-lt"/>
                <a:cs typeface="+mn-lt"/>
              </a:rPr>
              <a:t>: Use past seasons to fine-tune agent faster for future matches.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b="1" dirty="0">
              <a:latin typeface="Aptos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4474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78DC-03E1-2837-890C-7D58238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4DC4-791F-E653-6504-3352F42A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228"/>
            <a:ext cx="10515600" cy="2294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   </a:t>
            </a:r>
            <a:r>
              <a:rPr lang="en-US" b="1" dirty="0">
                <a:solidFill>
                  <a:schemeClr val="accent4"/>
                </a:solidFill>
                <a:latin typeface="Aptos"/>
                <a:cs typeface="Times New Roman"/>
              </a:rPr>
              <a:t> </a:t>
            </a:r>
            <a:r>
              <a:rPr lang="en-US" sz="7000" b="1" dirty="0">
                <a:solidFill>
                  <a:schemeClr val="accent4"/>
                </a:solidFill>
                <a:latin typeface="Times New Roman"/>
                <a:cs typeface="Times New Roman"/>
              </a:rPr>
              <a:t>Thank You</a:t>
            </a:r>
            <a:r>
              <a:rPr lang="en-US" sz="7000" b="1" dirty="0">
                <a:solidFill>
                  <a:schemeClr val="accent4"/>
                </a:solidFill>
              </a:rPr>
              <a:t> </a:t>
            </a:r>
            <a:endParaRPr lang="en-US" sz="700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27365-EF14-A777-7F17-46FBE563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/>
              <a:t>Problem Statement</a:t>
            </a:r>
            <a:endParaRPr lang="en-US" sz="5400"/>
          </a:p>
          <a:p>
            <a:endParaRPr lang="en-US" sz="54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AD06-6C6C-6EFC-96C4-6C5C3201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245297"/>
            <a:ext cx="9849751" cy="36271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Use Reinforcement Learning (RL) that can optimize the Playing XI selection for a cricket match based on historical data, venue-specific performance, and match conditions.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2000" b="1" dirty="0">
                <a:latin typeface="Times New Roman"/>
                <a:cs typeface="Times New Roman"/>
              </a:rPr>
              <a:t>Challenges: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Player performance varies across different venues.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Balancing the team composition between anchors, power hitters, all-rounders, and bowlers.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Training an RL model that can generalize well to different match conditions and teams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b="1">
              <a:latin typeface="Times New Roman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95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15103-EDA8-621D-D559-098668AF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71616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Motivation and Objectives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9347-1632-69AD-50E3-460D9929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cs typeface="Times New Roman"/>
              </a:rPr>
              <a:t>Motivation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Cricket team selection is traditionally manual and based on experience and intuition, leading to subjective decisions.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Performance varies based on venue conditions, opposition, and player form, making selection complex.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Reinforcement Learning (RL) can help optimize selection by analyzing historical data and adapting to different conditions.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cs typeface="Times New Roman"/>
              </a:rPr>
              <a:t>Objectives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Develop an RL-based model to optimize Playing XI selection for a cricket match.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Implement batsman selection first, considering batting average, strike rate, venue-specific stats, and form.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Extend the model to select bowlers and all-rounders for a balanced Playing XI.</a:t>
            </a:r>
            <a:endParaRPr lang="en-US" sz="1800" dirty="0">
              <a:latin typeface="Times New Roman"/>
            </a:endParaRPr>
          </a:p>
          <a:p>
            <a:pPr marL="0" indent="0">
              <a:buNone/>
            </a:pPr>
            <a:endParaRPr lang="en-US" sz="1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10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D250F-DC37-3592-0A0E-6A97A278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935700"/>
            <a:ext cx="9849751" cy="1773003"/>
          </a:xfrm>
        </p:spPr>
        <p:txBody>
          <a:bodyPr anchor="b">
            <a:normAutofit/>
          </a:bodyPr>
          <a:lstStyle/>
          <a:p>
            <a:r>
              <a:rPr lang="en-US" sz="5400" b="1"/>
              <a:t>System Architecture</a:t>
            </a:r>
            <a:endParaRPr lang="en-US" sz="5400"/>
          </a:p>
          <a:p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724F-7A5F-17D4-3533-5E79433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183991"/>
            <a:ext cx="9849751" cy="4211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latin typeface="Times New Roman"/>
                <a:ea typeface="+mn-lt"/>
                <a:cs typeface="+mn-lt"/>
              </a:rPr>
              <a:t>Data Layer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</a:p>
          <a:p>
            <a:pPr lvl="1"/>
            <a:r>
              <a:rPr lang="en-US" sz="1800" dirty="0">
                <a:latin typeface="Times New Roman"/>
                <a:ea typeface="+mn-lt"/>
                <a:cs typeface="+mn-lt"/>
              </a:rPr>
              <a:t>CSV inputs (Batting Avg, Strike Rate, Matches Played, Historical Data).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Preprocessing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</a:p>
          <a:p>
            <a:pPr lvl="1"/>
            <a:r>
              <a:rPr lang="en-US" sz="1800" dirty="0">
                <a:latin typeface="Times New Roman"/>
                <a:ea typeface="+mn-lt"/>
                <a:cs typeface="+mn-lt"/>
              </a:rPr>
              <a:t>Standard Scaling, Role Classification (Batsman/Bowler/WK/</a:t>
            </a:r>
            <a:r>
              <a:rPr lang="en-US" sz="1800" err="1">
                <a:latin typeface="Times New Roman"/>
                <a:ea typeface="+mn-lt"/>
                <a:cs typeface="+mn-lt"/>
              </a:rPr>
              <a:t>AllRounder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).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RL Agent Core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lvl="1"/>
            <a:r>
              <a:rPr lang="en-US" sz="1800" b="1" dirty="0">
                <a:latin typeface="Times New Roman"/>
                <a:ea typeface="+mn-lt"/>
                <a:cs typeface="+mn-lt"/>
              </a:rPr>
              <a:t>DQN Model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64-neuron hidden layers, MSE loss, Adam optimizer.</a:t>
            </a:r>
          </a:p>
          <a:p>
            <a:pPr lvl="1"/>
            <a:r>
              <a:rPr lang="en-US" sz="1800" b="1" dirty="0">
                <a:latin typeface="Times New Roman"/>
                <a:ea typeface="+mn-lt"/>
                <a:cs typeface="+mn-lt"/>
              </a:rPr>
              <a:t>Memory Replay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Batch training with epsilon-greedy exploration.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Output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Optimized playing XI based on venue-specific performance.</a:t>
            </a:r>
          </a:p>
          <a:p>
            <a:pPr>
              <a:buNone/>
            </a:pPr>
            <a:r>
              <a:rPr lang="en-US" sz="1800" b="1" dirty="0">
                <a:latin typeface="Times New Roman"/>
                <a:cs typeface="Times New Roman"/>
              </a:rPr>
              <a:t>Flow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Data → Preprocess → State Representation → DQN Action Selection → Reward Calculation → Team Optimization</a:t>
            </a:r>
            <a:endParaRPr lang="en-US" sz="1800" dirty="0">
              <a:latin typeface="Times New Roman"/>
            </a:endParaRPr>
          </a:p>
          <a:p>
            <a:pPr marL="514350" indent="-514350">
              <a:buAutoNum type="arabicPeriod"/>
            </a:pPr>
            <a:endParaRPr lang="en-US" sz="2000" dirty="0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01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6E6B-6B1F-59CA-AEF6-7A9B34F8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Dataset &amp; Preprocessing</a:t>
            </a:r>
            <a:endParaRPr lang="en-US" sz="3200" dirty="0"/>
          </a:p>
          <a:p>
            <a:endParaRPr lang="en-US" sz="32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FE68-5032-EC6C-53C6-1B984FD1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407" y="879954"/>
            <a:ext cx="5501247" cy="22734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Datasets Used:</a:t>
            </a:r>
            <a:endParaRPr lang="en-US" sz="1800"/>
          </a:p>
          <a:p>
            <a:r>
              <a:rPr lang="en-US" sz="1800" dirty="0">
                <a:latin typeface="Times New Roman"/>
                <a:cs typeface="Times New Roman"/>
              </a:rPr>
              <a:t>batsman_avg_pivot_1.csv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→ Batting averages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batsman_matches_pivot_1.csv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→ Matches played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batsman_sr_pivot_1.csv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→ Strike rates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final_del_1.csv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→ Runs scored at particular venue</a:t>
            </a:r>
            <a:endParaRPr lang="en-US" sz="180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Preprocessing :</a:t>
            </a:r>
            <a:endParaRPr lang="en-US" sz="1800" dirty="0"/>
          </a:p>
          <a:p>
            <a:pPr marL="0" indent="0">
              <a:buNone/>
            </a:pPr>
            <a:r>
              <a:rPr lang="en-US" sz="800" dirty="0">
                <a:latin typeface="Times New Roman"/>
                <a:ea typeface="+mn-lt"/>
                <a:cs typeface="+mn-lt"/>
              </a:rPr>
              <a:t>.</a:t>
            </a:r>
            <a:endParaRPr lang="en-US" sz="8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A410710F-F873-2CD0-82DC-AA8A21AB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295499"/>
            <a:ext cx="8324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0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B620-D5B5-833C-02DD-76CDC939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7867"/>
            <a:ext cx="4267200" cy="1643025"/>
          </a:xfrm>
        </p:spPr>
        <p:txBody>
          <a:bodyPr anchor="t">
            <a:normAutofit/>
          </a:bodyPr>
          <a:lstStyle/>
          <a:p>
            <a:r>
              <a:rPr lang="en-US" sz="3200" b="1"/>
              <a:t>RL Framework</a:t>
            </a:r>
            <a:endParaRPr lang="en-US" sz="3200"/>
          </a:p>
          <a:p>
            <a:endParaRPr lang="en-US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02E5-48CE-3D30-1AEC-1B58AC31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566" y="1491343"/>
            <a:ext cx="10460294" cy="49385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b="1" dirty="0">
                <a:latin typeface="Times New Roman"/>
                <a:cs typeface="Times New Roman"/>
              </a:rPr>
              <a:t>Environment</a:t>
            </a:r>
            <a:endParaRPr lang="en-US" sz="1800" b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Players squad (user input), Match venue (e.g., Chennai)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Goal: Select best Playing XI with role + performance balance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cs typeface="Times New Roman"/>
              </a:rPr>
              <a:t>State</a:t>
            </a:r>
            <a:endParaRPr lang="en-US" sz="1800" b="1">
              <a:latin typeface="Times New Roman"/>
              <a:cs typeface="Times New Roman"/>
            </a:endParaRPr>
          </a:p>
          <a:p>
            <a:pPr marL="285750" indent="-285750"/>
            <a:r>
              <a:rPr lang="en-US" sz="1800" dirty="0">
                <a:latin typeface="Times New Roman"/>
                <a:cs typeface="Times New Roman"/>
              </a:rPr>
              <a:t>4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role counts: [Batsman, Bowler, </a:t>
            </a:r>
            <a:r>
              <a:rPr lang="en-US" sz="1800" err="1">
                <a:latin typeface="Times New Roman"/>
                <a:ea typeface="+mn-lt"/>
                <a:cs typeface="+mn-lt"/>
              </a:rPr>
              <a:t>AllRounder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WK]</a:t>
            </a:r>
          </a:p>
          <a:p>
            <a:pPr marL="285750" indent="-285750"/>
            <a:r>
              <a:rPr lang="en-US" sz="1800" dirty="0">
                <a:latin typeface="Times New Roman"/>
                <a:ea typeface="+mn-lt"/>
                <a:cs typeface="+mn-lt"/>
              </a:rPr>
              <a:t>5 player stats: [Avg, SR, Matches, Wickets, Economy]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cs typeface="Times New Roman"/>
              </a:rPr>
              <a:t>Action</a:t>
            </a:r>
            <a:endParaRPr lang="en-US" sz="1800" b="1">
              <a:latin typeface="Times New Roman"/>
              <a:cs typeface="Times New Roman"/>
            </a:endParaRPr>
          </a:p>
          <a:p>
            <a:pPr>
              <a:buFont typeface="Arial"/>
            </a:pPr>
            <a:r>
              <a:rPr lang="en-US" sz="1800" dirty="0">
                <a:latin typeface="Times New Roman"/>
                <a:ea typeface="+mn-lt"/>
                <a:cs typeface="+mn-lt"/>
              </a:rPr>
              <a:t>Pick one player (not yet selected)    and Action space = all unselected players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cs typeface="Times New Roman"/>
              </a:rPr>
              <a:t>Reward Function</a:t>
            </a:r>
            <a:endParaRPr lang="en-US" sz="18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reward = (Batting Strength + Bowling Strength) - Role Penalty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Terminal Reward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+100 for valid XI, -10 for invalid.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cs typeface="Times New Roman"/>
              </a:rPr>
              <a:t>Agent (DQN)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Policy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ε-Greedy exploration (ε=1.0 → 0.01).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Training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Memory replay + Q-learning.</a:t>
            </a:r>
            <a:endParaRPr lang="en-US" dirty="0">
              <a:latin typeface="Times New Roman"/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>
              <a:latin typeface="Times New Roman"/>
            </a:endParaRPr>
          </a:p>
          <a:p>
            <a:pPr marL="0" indent="0">
              <a:buNone/>
            </a:pPr>
            <a:endParaRPr lang="en-US" sz="11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22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BC69-9670-347D-B7FD-C56D0A05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DQN Algorithm</a:t>
            </a:r>
            <a:endParaRPr lang="en-US" sz="3200" dirty="0"/>
          </a:p>
          <a:p>
            <a:endParaRPr lang="en-US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F385-1220-51FF-E53D-E1BF87E3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Parameters: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γ (discount) = 0.95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ε (exploration) decays from 1.0 → 0.01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Replay batch size = 32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Optimizer = Adam</a:t>
            </a:r>
            <a:endParaRPr lang="en-US" dirty="0">
              <a:latin typeface="Times New Roman"/>
            </a:endParaRPr>
          </a:p>
          <a:p>
            <a:pPr>
              <a:buFont typeface="Arial"/>
              <a:buChar char="•"/>
            </a:pPr>
            <a:endParaRPr lang="en-US" sz="2000" dirty="0">
              <a:latin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Aptos" panose="020B0004020202020204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790BB-F9FF-1E64-33CB-89040CD32A9E}"/>
              </a:ext>
            </a:extLst>
          </p:cNvPr>
          <p:cNvSpPr txBox="1"/>
          <p:nvPr/>
        </p:nvSpPr>
        <p:spPr>
          <a:xfrm>
            <a:off x="1235171" y="2710789"/>
            <a:ext cx="1047205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Q-Network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Input: 9-D state vector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Output: Q-values for each possible action (player)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Architecture: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Dense(64) → Dropout → Dense(64) → Output(Q-values)</a:t>
            </a:r>
            <a:endParaRPr lang="en-US">
              <a:latin typeface="Times New Roman"/>
              <a:cs typeface="Times New Roman"/>
            </a:endParaRPr>
          </a:p>
          <a:p>
            <a:br>
              <a:rPr lang="en-US" dirty="0">
                <a:latin typeface="Times New Roman"/>
              </a:rPr>
            </a:br>
            <a:r>
              <a:rPr lang="en-US" b="1" dirty="0">
                <a:latin typeface="Times New Roman"/>
                <a:cs typeface="Times New Roman"/>
              </a:rPr>
              <a:t> Training Loop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Initialize replay memory and Q-network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 each episode: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Build team by picking players using ε-greedy strategy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Store experiences: (state, action, reward, </a:t>
            </a:r>
            <a:r>
              <a:rPr lang="en-US" dirty="0" err="1">
                <a:latin typeface="Times New Roman"/>
                <a:ea typeface="+mn-lt"/>
                <a:cs typeface="+mn-lt"/>
              </a:rPr>
              <a:t>next_state</a:t>
            </a:r>
            <a:r>
              <a:rPr lang="en-US" dirty="0">
                <a:latin typeface="Times New Roman"/>
                <a:ea typeface="+mn-lt"/>
                <a:cs typeface="+mn-lt"/>
              </a:rPr>
              <a:t>, done)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After episode, sample a minibatch from memory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Update Q-network using Bellman equation:</a:t>
            </a: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                   target = reward + γ * max(Q(</a:t>
            </a:r>
            <a:r>
              <a:rPr lang="en-US" dirty="0" err="1">
                <a:latin typeface="Times New Roman"/>
                <a:ea typeface="+mn-lt"/>
                <a:cs typeface="+mn-lt"/>
              </a:rPr>
              <a:t>next_state</a:t>
            </a:r>
            <a:r>
              <a:rPr lang="en-US" dirty="0">
                <a:latin typeface="Times New Roman"/>
                <a:ea typeface="+mn-lt"/>
                <a:cs typeface="+mn-lt"/>
              </a:rPr>
              <a:t>))</a:t>
            </a:r>
            <a:endParaRPr lang="en-US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9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B4B9-4B49-F19C-9251-F0AD36D0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 descr="A black rectangle with white text&#10;&#10;AI-generated content may be incorrect.">
            <a:extLst>
              <a:ext uri="{FF2B5EF4-FFF2-40B4-BE49-F238E27FC236}">
                <a16:creationId xmlns:a16="http://schemas.microsoft.com/office/drawing/2014/main" id="{CD9F5CF4-BF02-A3F3-3D90-127CDCB44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562" y="2012440"/>
            <a:ext cx="9029177" cy="3915078"/>
          </a:xfrm>
        </p:spPr>
      </p:pic>
    </p:spTree>
    <p:extLst>
      <p:ext uri="{BB962C8B-B14F-4D97-AF65-F5344CB8AC3E}">
        <p14:creationId xmlns:p14="http://schemas.microsoft.com/office/powerpoint/2010/main" val="226479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56B53-D8DC-4E1E-0BD8-1B720D3F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/>
              <a:t>Challenges &amp; Solutions</a:t>
            </a:r>
            <a:endParaRPr lang="en-US" sz="5400"/>
          </a:p>
          <a:p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DD13-A2DE-0285-23EA-2E23B73C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911269"/>
            <a:ext cx="9849751" cy="4169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 b="1" dirty="0"/>
              <a:t>1. High-Dimensional Player Stats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     Challenge:</a:t>
            </a:r>
            <a:r>
              <a:rPr lang="en-US" sz="1800" dirty="0">
                <a:ea typeface="+mn-lt"/>
                <a:cs typeface="+mn-lt"/>
              </a:rPr>
              <a:t> Hard to capture performance across different venues and roles.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      Solution:</a:t>
            </a:r>
            <a:r>
              <a:rPr lang="en-US" sz="1800" dirty="0">
                <a:ea typeface="+mn-lt"/>
                <a:cs typeface="+mn-lt"/>
              </a:rPr>
              <a:t> Used feature scaling + role classification + venue-based filtering.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b="1" dirty="0"/>
              <a:t>Team Balance Constraints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     Challenge:</a:t>
            </a:r>
            <a:r>
              <a:rPr lang="en-US" sz="1800" dirty="0">
                <a:ea typeface="+mn-lt"/>
                <a:cs typeface="+mn-lt"/>
              </a:rPr>
              <a:t> Ensuring required roles (e.g., 4 Batsmen, 3 Bowlers, etc.) are fulfilled.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   </a:t>
            </a:r>
            <a:r>
              <a:rPr lang="en-US" sz="1800" b="1" dirty="0">
                <a:ea typeface="+mn-lt"/>
                <a:cs typeface="+mn-lt"/>
              </a:rPr>
              <a:t>Solution:</a:t>
            </a:r>
            <a:r>
              <a:rPr lang="en-US" sz="1800" dirty="0">
                <a:ea typeface="+mn-lt"/>
                <a:cs typeface="+mn-lt"/>
              </a:rPr>
              <a:t> Role-aware reward function penalizes unbalanced teams.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3. </a:t>
            </a:r>
            <a:r>
              <a:rPr lang="en-US" sz="1800" b="1" dirty="0"/>
              <a:t>Exploration vs Exploitation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      Challenge:</a:t>
            </a:r>
            <a:r>
              <a:rPr lang="en-US" sz="1800" dirty="0">
                <a:ea typeface="+mn-lt"/>
                <a:cs typeface="+mn-lt"/>
              </a:rPr>
              <a:t> Need to explore enough player combos before settling on optimal.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      Solution:</a:t>
            </a:r>
            <a:r>
              <a:rPr lang="en-US" sz="1800" dirty="0">
                <a:ea typeface="+mn-lt"/>
                <a:cs typeface="+mn-lt"/>
              </a:rPr>
              <a:t> Used ε-greedy strategy with decay to balance both phases.</a:t>
            </a:r>
          </a:p>
          <a:p>
            <a:pPr marL="0" indent="0">
              <a:buNone/>
            </a:pPr>
            <a:r>
              <a:rPr lang="en-US" sz="1700" b="1" dirty="0"/>
              <a:t>4.</a:t>
            </a:r>
            <a:r>
              <a:rPr lang="en-US" sz="1700" b="1" dirty="0">
                <a:ea typeface="+mn-lt"/>
                <a:cs typeface="+mn-lt"/>
              </a:rPr>
              <a:t>  Limited Training Samples</a:t>
            </a:r>
            <a:endParaRPr lang="en-US" sz="1700" b="1" dirty="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4676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Optimizing Playing XI Selection Using Reinforcement Learning</vt:lpstr>
      <vt:lpstr>Problem Statement </vt:lpstr>
      <vt:lpstr>Motivation and Objectives</vt:lpstr>
      <vt:lpstr>System Architecture </vt:lpstr>
      <vt:lpstr>Dataset &amp; Preprocessing </vt:lpstr>
      <vt:lpstr>RL Framework </vt:lpstr>
      <vt:lpstr>DQN Algorithm </vt:lpstr>
      <vt:lpstr>Results:</vt:lpstr>
      <vt:lpstr>Challenges &amp; Solutions </vt:lpstr>
      <vt:lpstr>Contributions</vt:lpstr>
      <vt:lpstr>Conclusion &amp;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409</cp:revision>
  <dcterms:created xsi:type="dcterms:W3CDTF">2013-07-15T20:26:40Z</dcterms:created>
  <dcterms:modified xsi:type="dcterms:W3CDTF">2025-05-10T06:37:51Z</dcterms:modified>
</cp:coreProperties>
</file>