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59" r:id="rId7"/>
    <p:sldId id="264" r:id="rId8"/>
    <p:sldId id="265"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4A4C0-359F-4042-B415-CB22D9825D2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43F1480-1912-4AEA-923B-ADDD1F3FD842}">
      <dgm:prSet/>
      <dgm:spPr/>
      <dgm:t>
        <a:bodyPr/>
        <a:lstStyle/>
        <a:p>
          <a:r>
            <a:rPr lang="en-GB"/>
            <a:t>Bubble Sort Program</a:t>
          </a:r>
          <a:endParaRPr lang="en-US"/>
        </a:p>
      </dgm:t>
    </dgm:pt>
    <dgm:pt modelId="{1CC98EA7-7FEE-47C1-BD7B-8AB07054E181}" type="parTrans" cxnId="{C7D6E3C6-67A2-46F3-B5A1-3307C080BADE}">
      <dgm:prSet/>
      <dgm:spPr/>
      <dgm:t>
        <a:bodyPr/>
        <a:lstStyle/>
        <a:p>
          <a:endParaRPr lang="en-US"/>
        </a:p>
      </dgm:t>
    </dgm:pt>
    <dgm:pt modelId="{3087C9D7-F343-49A7-ADEC-C23117E1C4E4}" type="sibTrans" cxnId="{C7D6E3C6-67A2-46F3-B5A1-3307C080BADE}">
      <dgm:prSet/>
      <dgm:spPr/>
      <dgm:t>
        <a:bodyPr/>
        <a:lstStyle/>
        <a:p>
          <a:endParaRPr lang="en-US"/>
        </a:p>
      </dgm:t>
    </dgm:pt>
    <dgm:pt modelId="{1ED0DD70-82CD-44C7-9E51-FCFB518751F3}">
      <dgm:prSet/>
      <dgm:spPr/>
      <dgm:t>
        <a:bodyPr/>
        <a:lstStyle/>
        <a:p>
          <a:r>
            <a:rPr lang="en-GB"/>
            <a:t>Linear Search Program</a:t>
          </a:r>
          <a:endParaRPr lang="en-US"/>
        </a:p>
      </dgm:t>
    </dgm:pt>
    <dgm:pt modelId="{B531EE43-6E42-4D6E-9C6A-275DFEF13332}" type="parTrans" cxnId="{3E8D22CF-72D3-452C-9137-4B2B12159085}">
      <dgm:prSet/>
      <dgm:spPr/>
      <dgm:t>
        <a:bodyPr/>
        <a:lstStyle/>
        <a:p>
          <a:endParaRPr lang="en-US"/>
        </a:p>
      </dgm:t>
    </dgm:pt>
    <dgm:pt modelId="{6F1EAC51-B8E9-4D84-BB9D-EABD0D20ABFC}" type="sibTrans" cxnId="{3E8D22CF-72D3-452C-9137-4B2B12159085}">
      <dgm:prSet/>
      <dgm:spPr/>
      <dgm:t>
        <a:bodyPr/>
        <a:lstStyle/>
        <a:p>
          <a:endParaRPr lang="en-US"/>
        </a:p>
      </dgm:t>
    </dgm:pt>
    <dgm:pt modelId="{A9D1BBAF-4A3B-45AA-AA5E-7508DCE85BD1}">
      <dgm:prSet/>
      <dgm:spPr/>
      <dgm:t>
        <a:bodyPr/>
        <a:lstStyle/>
        <a:p>
          <a:r>
            <a:rPr lang="en-GB"/>
            <a:t>Binary Search Program</a:t>
          </a:r>
          <a:endParaRPr lang="en-US"/>
        </a:p>
      </dgm:t>
    </dgm:pt>
    <dgm:pt modelId="{F697D812-CD37-4532-BA33-2DD6C632B51D}" type="parTrans" cxnId="{D2620B1B-C568-47E8-959E-04B240B34A5F}">
      <dgm:prSet/>
      <dgm:spPr/>
      <dgm:t>
        <a:bodyPr/>
        <a:lstStyle/>
        <a:p>
          <a:endParaRPr lang="en-US"/>
        </a:p>
      </dgm:t>
    </dgm:pt>
    <dgm:pt modelId="{C00BC187-362F-4EBA-AC46-1F8B58D9BB53}" type="sibTrans" cxnId="{D2620B1B-C568-47E8-959E-04B240B34A5F}">
      <dgm:prSet/>
      <dgm:spPr/>
      <dgm:t>
        <a:bodyPr/>
        <a:lstStyle/>
        <a:p>
          <a:endParaRPr lang="en-US"/>
        </a:p>
      </dgm:t>
    </dgm:pt>
    <dgm:pt modelId="{2BBD4850-C6A7-48A3-95E5-9A5F0C12A534}" type="pres">
      <dgm:prSet presAssocID="{1BA4A4C0-359F-4042-B415-CB22D9825D25}" presName="root" presStyleCnt="0">
        <dgm:presLayoutVars>
          <dgm:dir/>
          <dgm:resizeHandles val="exact"/>
        </dgm:presLayoutVars>
      </dgm:prSet>
      <dgm:spPr/>
    </dgm:pt>
    <dgm:pt modelId="{1451F363-0E21-4C3B-9D9D-9AEF4190804A}" type="pres">
      <dgm:prSet presAssocID="{943F1480-1912-4AEA-923B-ADDD1F3FD842}" presName="compNode" presStyleCnt="0"/>
      <dgm:spPr/>
    </dgm:pt>
    <dgm:pt modelId="{052FA71D-16EA-4148-BA0E-1AFCE98EAEC6}" type="pres">
      <dgm:prSet presAssocID="{943F1480-1912-4AEA-923B-ADDD1F3FD842}" presName="bgRect" presStyleLbl="bgShp" presStyleIdx="0" presStyleCnt="3"/>
      <dgm:spPr/>
    </dgm:pt>
    <dgm:pt modelId="{4F1A89C0-F926-4951-937C-3595999D9E49}" type="pres">
      <dgm:prSet presAssocID="{943F1480-1912-4AEA-923B-ADDD1F3FD8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9E34B6C-0E54-4F51-9363-53394E4CB09E}" type="pres">
      <dgm:prSet presAssocID="{943F1480-1912-4AEA-923B-ADDD1F3FD842}" presName="spaceRect" presStyleCnt="0"/>
      <dgm:spPr/>
    </dgm:pt>
    <dgm:pt modelId="{1922BC8B-D177-4285-A712-47A78FC682FA}" type="pres">
      <dgm:prSet presAssocID="{943F1480-1912-4AEA-923B-ADDD1F3FD842}" presName="parTx" presStyleLbl="revTx" presStyleIdx="0" presStyleCnt="3">
        <dgm:presLayoutVars>
          <dgm:chMax val="0"/>
          <dgm:chPref val="0"/>
        </dgm:presLayoutVars>
      </dgm:prSet>
      <dgm:spPr/>
    </dgm:pt>
    <dgm:pt modelId="{6912716B-3299-4979-B26D-3F61246CA187}" type="pres">
      <dgm:prSet presAssocID="{3087C9D7-F343-49A7-ADEC-C23117E1C4E4}" presName="sibTrans" presStyleCnt="0"/>
      <dgm:spPr/>
    </dgm:pt>
    <dgm:pt modelId="{D0D0076C-84CC-4EB9-88AB-B80E3108737C}" type="pres">
      <dgm:prSet presAssocID="{1ED0DD70-82CD-44C7-9E51-FCFB518751F3}" presName="compNode" presStyleCnt="0"/>
      <dgm:spPr/>
    </dgm:pt>
    <dgm:pt modelId="{16A0AA79-E31B-457C-9927-C1A801107512}" type="pres">
      <dgm:prSet presAssocID="{1ED0DD70-82CD-44C7-9E51-FCFB518751F3}" presName="bgRect" presStyleLbl="bgShp" presStyleIdx="1" presStyleCnt="3"/>
      <dgm:spPr/>
    </dgm:pt>
    <dgm:pt modelId="{0568092D-E366-40F4-BBBF-566AC640713C}" type="pres">
      <dgm:prSet presAssocID="{1ED0DD70-82CD-44C7-9E51-FCFB518751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BF12B858-5733-4749-BBE4-9CB11B232281}" type="pres">
      <dgm:prSet presAssocID="{1ED0DD70-82CD-44C7-9E51-FCFB518751F3}" presName="spaceRect" presStyleCnt="0"/>
      <dgm:spPr/>
    </dgm:pt>
    <dgm:pt modelId="{F5C49F31-A661-4BFE-85DA-2BCA707D21D6}" type="pres">
      <dgm:prSet presAssocID="{1ED0DD70-82CD-44C7-9E51-FCFB518751F3}" presName="parTx" presStyleLbl="revTx" presStyleIdx="1" presStyleCnt="3">
        <dgm:presLayoutVars>
          <dgm:chMax val="0"/>
          <dgm:chPref val="0"/>
        </dgm:presLayoutVars>
      </dgm:prSet>
      <dgm:spPr/>
    </dgm:pt>
    <dgm:pt modelId="{EE96DE71-F4F2-4DAA-BC39-BAA11E026230}" type="pres">
      <dgm:prSet presAssocID="{6F1EAC51-B8E9-4D84-BB9D-EABD0D20ABFC}" presName="sibTrans" presStyleCnt="0"/>
      <dgm:spPr/>
    </dgm:pt>
    <dgm:pt modelId="{FE3837B3-730B-4DC7-9563-2B7C6E49D6A2}" type="pres">
      <dgm:prSet presAssocID="{A9D1BBAF-4A3B-45AA-AA5E-7508DCE85BD1}" presName="compNode" presStyleCnt="0"/>
      <dgm:spPr/>
    </dgm:pt>
    <dgm:pt modelId="{ACF4ACF3-1303-431A-BE22-8074B52CE101}" type="pres">
      <dgm:prSet presAssocID="{A9D1BBAF-4A3B-45AA-AA5E-7508DCE85BD1}" presName="bgRect" presStyleLbl="bgShp" presStyleIdx="2" presStyleCnt="3"/>
      <dgm:spPr/>
    </dgm:pt>
    <dgm:pt modelId="{0949F2BF-88D6-460E-9AC7-684EE87E8C0E}" type="pres">
      <dgm:prSet presAssocID="{A9D1BBAF-4A3B-45AA-AA5E-7508DCE85B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0A36D792-95C8-4638-A08C-462548879E76}" type="pres">
      <dgm:prSet presAssocID="{A9D1BBAF-4A3B-45AA-AA5E-7508DCE85BD1}" presName="spaceRect" presStyleCnt="0"/>
      <dgm:spPr/>
    </dgm:pt>
    <dgm:pt modelId="{A3C30084-93FE-4AED-9B10-EA49798B6B27}" type="pres">
      <dgm:prSet presAssocID="{A9D1BBAF-4A3B-45AA-AA5E-7508DCE85BD1}" presName="parTx" presStyleLbl="revTx" presStyleIdx="2" presStyleCnt="3">
        <dgm:presLayoutVars>
          <dgm:chMax val="0"/>
          <dgm:chPref val="0"/>
        </dgm:presLayoutVars>
      </dgm:prSet>
      <dgm:spPr/>
    </dgm:pt>
  </dgm:ptLst>
  <dgm:cxnLst>
    <dgm:cxn modelId="{D2620B1B-C568-47E8-959E-04B240B34A5F}" srcId="{1BA4A4C0-359F-4042-B415-CB22D9825D25}" destId="{A9D1BBAF-4A3B-45AA-AA5E-7508DCE85BD1}" srcOrd="2" destOrd="0" parTransId="{F697D812-CD37-4532-BA33-2DD6C632B51D}" sibTransId="{C00BC187-362F-4EBA-AC46-1F8B58D9BB53}"/>
    <dgm:cxn modelId="{66FB922F-7EA7-4F7B-BD48-B76715E248C3}" type="presOf" srcId="{943F1480-1912-4AEA-923B-ADDD1F3FD842}" destId="{1922BC8B-D177-4285-A712-47A78FC682FA}" srcOrd="0" destOrd="0" presId="urn:microsoft.com/office/officeart/2018/2/layout/IconVerticalSolidList"/>
    <dgm:cxn modelId="{38127265-401C-46CC-98E5-0D68589C2BA4}" type="presOf" srcId="{A9D1BBAF-4A3B-45AA-AA5E-7508DCE85BD1}" destId="{A3C30084-93FE-4AED-9B10-EA49798B6B27}" srcOrd="0" destOrd="0" presId="urn:microsoft.com/office/officeart/2018/2/layout/IconVerticalSolidList"/>
    <dgm:cxn modelId="{C7D6E3C6-67A2-46F3-B5A1-3307C080BADE}" srcId="{1BA4A4C0-359F-4042-B415-CB22D9825D25}" destId="{943F1480-1912-4AEA-923B-ADDD1F3FD842}" srcOrd="0" destOrd="0" parTransId="{1CC98EA7-7FEE-47C1-BD7B-8AB07054E181}" sibTransId="{3087C9D7-F343-49A7-ADEC-C23117E1C4E4}"/>
    <dgm:cxn modelId="{3E8D22CF-72D3-452C-9137-4B2B12159085}" srcId="{1BA4A4C0-359F-4042-B415-CB22D9825D25}" destId="{1ED0DD70-82CD-44C7-9E51-FCFB518751F3}" srcOrd="1" destOrd="0" parTransId="{B531EE43-6E42-4D6E-9C6A-275DFEF13332}" sibTransId="{6F1EAC51-B8E9-4D84-BB9D-EABD0D20ABFC}"/>
    <dgm:cxn modelId="{39609ACF-78C0-460B-A7BA-1DA93A35981A}" type="presOf" srcId="{1BA4A4C0-359F-4042-B415-CB22D9825D25}" destId="{2BBD4850-C6A7-48A3-95E5-9A5F0C12A534}" srcOrd="0" destOrd="0" presId="urn:microsoft.com/office/officeart/2018/2/layout/IconVerticalSolidList"/>
    <dgm:cxn modelId="{649C91E8-2A3C-4C20-9798-F35A06E14F51}" type="presOf" srcId="{1ED0DD70-82CD-44C7-9E51-FCFB518751F3}" destId="{F5C49F31-A661-4BFE-85DA-2BCA707D21D6}" srcOrd="0" destOrd="0" presId="urn:microsoft.com/office/officeart/2018/2/layout/IconVerticalSolidList"/>
    <dgm:cxn modelId="{6722B502-9C8C-40E8-AD73-1594D871FDD5}" type="presParOf" srcId="{2BBD4850-C6A7-48A3-95E5-9A5F0C12A534}" destId="{1451F363-0E21-4C3B-9D9D-9AEF4190804A}" srcOrd="0" destOrd="0" presId="urn:microsoft.com/office/officeart/2018/2/layout/IconVerticalSolidList"/>
    <dgm:cxn modelId="{7CFB1458-F47B-475F-8CB9-A02DC59FAFD1}" type="presParOf" srcId="{1451F363-0E21-4C3B-9D9D-9AEF4190804A}" destId="{052FA71D-16EA-4148-BA0E-1AFCE98EAEC6}" srcOrd="0" destOrd="0" presId="urn:microsoft.com/office/officeart/2018/2/layout/IconVerticalSolidList"/>
    <dgm:cxn modelId="{E2111153-6A7B-4FB8-8BD4-AA990C30FAAF}" type="presParOf" srcId="{1451F363-0E21-4C3B-9D9D-9AEF4190804A}" destId="{4F1A89C0-F926-4951-937C-3595999D9E49}" srcOrd="1" destOrd="0" presId="urn:microsoft.com/office/officeart/2018/2/layout/IconVerticalSolidList"/>
    <dgm:cxn modelId="{C2C7D362-A87B-4903-943A-C854D3A19A90}" type="presParOf" srcId="{1451F363-0E21-4C3B-9D9D-9AEF4190804A}" destId="{99E34B6C-0E54-4F51-9363-53394E4CB09E}" srcOrd="2" destOrd="0" presId="urn:microsoft.com/office/officeart/2018/2/layout/IconVerticalSolidList"/>
    <dgm:cxn modelId="{2B45CF2D-DC71-4543-BDB6-6EA0548AF779}" type="presParOf" srcId="{1451F363-0E21-4C3B-9D9D-9AEF4190804A}" destId="{1922BC8B-D177-4285-A712-47A78FC682FA}" srcOrd="3" destOrd="0" presId="urn:microsoft.com/office/officeart/2018/2/layout/IconVerticalSolidList"/>
    <dgm:cxn modelId="{48AFAEB7-AF48-4334-B37A-3C336A4FB9F9}" type="presParOf" srcId="{2BBD4850-C6A7-48A3-95E5-9A5F0C12A534}" destId="{6912716B-3299-4979-B26D-3F61246CA187}" srcOrd="1" destOrd="0" presId="urn:microsoft.com/office/officeart/2018/2/layout/IconVerticalSolidList"/>
    <dgm:cxn modelId="{2F726825-1644-4401-A356-80A1D095102B}" type="presParOf" srcId="{2BBD4850-C6A7-48A3-95E5-9A5F0C12A534}" destId="{D0D0076C-84CC-4EB9-88AB-B80E3108737C}" srcOrd="2" destOrd="0" presId="urn:microsoft.com/office/officeart/2018/2/layout/IconVerticalSolidList"/>
    <dgm:cxn modelId="{BEF11BFD-526A-4ECF-A4F0-8AECC0211243}" type="presParOf" srcId="{D0D0076C-84CC-4EB9-88AB-B80E3108737C}" destId="{16A0AA79-E31B-457C-9927-C1A801107512}" srcOrd="0" destOrd="0" presId="urn:microsoft.com/office/officeart/2018/2/layout/IconVerticalSolidList"/>
    <dgm:cxn modelId="{F870251D-BCD3-42E6-AD22-FDDE5F9E438A}" type="presParOf" srcId="{D0D0076C-84CC-4EB9-88AB-B80E3108737C}" destId="{0568092D-E366-40F4-BBBF-566AC640713C}" srcOrd="1" destOrd="0" presId="urn:microsoft.com/office/officeart/2018/2/layout/IconVerticalSolidList"/>
    <dgm:cxn modelId="{79AD15C0-52EF-45DA-9324-3FA5DE1C5BF9}" type="presParOf" srcId="{D0D0076C-84CC-4EB9-88AB-B80E3108737C}" destId="{BF12B858-5733-4749-BBE4-9CB11B232281}" srcOrd="2" destOrd="0" presId="urn:microsoft.com/office/officeart/2018/2/layout/IconVerticalSolidList"/>
    <dgm:cxn modelId="{700DA940-6293-43C9-B659-6FF14FF315E4}" type="presParOf" srcId="{D0D0076C-84CC-4EB9-88AB-B80E3108737C}" destId="{F5C49F31-A661-4BFE-85DA-2BCA707D21D6}" srcOrd="3" destOrd="0" presId="urn:microsoft.com/office/officeart/2018/2/layout/IconVerticalSolidList"/>
    <dgm:cxn modelId="{B8251468-9AA8-4E37-A23D-49EAF9B96CB7}" type="presParOf" srcId="{2BBD4850-C6A7-48A3-95E5-9A5F0C12A534}" destId="{EE96DE71-F4F2-4DAA-BC39-BAA11E026230}" srcOrd="3" destOrd="0" presId="urn:microsoft.com/office/officeart/2018/2/layout/IconVerticalSolidList"/>
    <dgm:cxn modelId="{A823AAF1-54FF-4CA0-AFA2-EEE05DFCA492}" type="presParOf" srcId="{2BBD4850-C6A7-48A3-95E5-9A5F0C12A534}" destId="{FE3837B3-730B-4DC7-9563-2B7C6E49D6A2}" srcOrd="4" destOrd="0" presId="urn:microsoft.com/office/officeart/2018/2/layout/IconVerticalSolidList"/>
    <dgm:cxn modelId="{C30AAD39-F3A1-45AC-86EE-622DC01D52E6}" type="presParOf" srcId="{FE3837B3-730B-4DC7-9563-2B7C6E49D6A2}" destId="{ACF4ACF3-1303-431A-BE22-8074B52CE101}" srcOrd="0" destOrd="0" presId="urn:microsoft.com/office/officeart/2018/2/layout/IconVerticalSolidList"/>
    <dgm:cxn modelId="{7F8CDEB7-7AF1-47AD-AA68-439FBDA5A295}" type="presParOf" srcId="{FE3837B3-730B-4DC7-9563-2B7C6E49D6A2}" destId="{0949F2BF-88D6-460E-9AC7-684EE87E8C0E}" srcOrd="1" destOrd="0" presId="urn:microsoft.com/office/officeart/2018/2/layout/IconVerticalSolidList"/>
    <dgm:cxn modelId="{F419C453-BEB3-4ADE-B329-BD1943E8111F}" type="presParOf" srcId="{FE3837B3-730B-4DC7-9563-2B7C6E49D6A2}" destId="{0A36D792-95C8-4638-A08C-462548879E76}" srcOrd="2" destOrd="0" presId="urn:microsoft.com/office/officeart/2018/2/layout/IconVerticalSolidList"/>
    <dgm:cxn modelId="{850B0772-B5D0-40B3-96C3-0901198DBAAF}" type="presParOf" srcId="{FE3837B3-730B-4DC7-9563-2B7C6E49D6A2}" destId="{A3C30084-93FE-4AED-9B10-EA49798B6B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FA71D-16EA-4148-BA0E-1AFCE98EAEC6}">
      <dsp:nvSpPr>
        <dsp:cNvPr id="0" name=""/>
        <dsp:cNvSpPr/>
      </dsp:nvSpPr>
      <dsp:spPr>
        <a:xfrm>
          <a:off x="0" y="623"/>
          <a:ext cx="6308804" cy="14588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1A89C0-F926-4951-937C-3595999D9E49}">
      <dsp:nvSpPr>
        <dsp:cNvPr id="0" name=""/>
        <dsp:cNvSpPr/>
      </dsp:nvSpPr>
      <dsp:spPr>
        <a:xfrm>
          <a:off x="441302" y="328865"/>
          <a:ext cx="802369" cy="8023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22BC8B-D177-4285-A712-47A78FC682FA}">
      <dsp:nvSpPr>
        <dsp:cNvPr id="0" name=""/>
        <dsp:cNvSpPr/>
      </dsp:nvSpPr>
      <dsp:spPr>
        <a:xfrm>
          <a:off x="1684975" y="623"/>
          <a:ext cx="4623828" cy="1458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395" tIns="154395" rIns="154395" bIns="154395" numCol="1" spcCol="1270" anchor="ctr" anchorCtr="0">
          <a:noAutofit/>
        </a:bodyPr>
        <a:lstStyle/>
        <a:p>
          <a:pPr marL="0" lvl="0" indent="0" algn="l" defTabSz="1111250">
            <a:lnSpc>
              <a:spcPct val="90000"/>
            </a:lnSpc>
            <a:spcBef>
              <a:spcPct val="0"/>
            </a:spcBef>
            <a:spcAft>
              <a:spcPct val="35000"/>
            </a:spcAft>
            <a:buNone/>
          </a:pPr>
          <a:r>
            <a:rPr lang="en-GB" sz="2500" kern="1200"/>
            <a:t>Bubble Sort Program</a:t>
          </a:r>
          <a:endParaRPr lang="en-US" sz="2500" kern="1200"/>
        </a:p>
      </dsp:txBody>
      <dsp:txXfrm>
        <a:off x="1684975" y="623"/>
        <a:ext cx="4623828" cy="1458852"/>
      </dsp:txXfrm>
    </dsp:sp>
    <dsp:sp modelId="{16A0AA79-E31B-457C-9927-C1A801107512}">
      <dsp:nvSpPr>
        <dsp:cNvPr id="0" name=""/>
        <dsp:cNvSpPr/>
      </dsp:nvSpPr>
      <dsp:spPr>
        <a:xfrm>
          <a:off x="0" y="1824189"/>
          <a:ext cx="6308804" cy="14588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68092D-E366-40F4-BBBF-566AC640713C}">
      <dsp:nvSpPr>
        <dsp:cNvPr id="0" name=""/>
        <dsp:cNvSpPr/>
      </dsp:nvSpPr>
      <dsp:spPr>
        <a:xfrm>
          <a:off x="441302" y="2152431"/>
          <a:ext cx="802369" cy="8023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C49F31-A661-4BFE-85DA-2BCA707D21D6}">
      <dsp:nvSpPr>
        <dsp:cNvPr id="0" name=""/>
        <dsp:cNvSpPr/>
      </dsp:nvSpPr>
      <dsp:spPr>
        <a:xfrm>
          <a:off x="1684975" y="1824189"/>
          <a:ext cx="4623828" cy="1458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395" tIns="154395" rIns="154395" bIns="154395" numCol="1" spcCol="1270" anchor="ctr" anchorCtr="0">
          <a:noAutofit/>
        </a:bodyPr>
        <a:lstStyle/>
        <a:p>
          <a:pPr marL="0" lvl="0" indent="0" algn="l" defTabSz="1111250">
            <a:lnSpc>
              <a:spcPct val="90000"/>
            </a:lnSpc>
            <a:spcBef>
              <a:spcPct val="0"/>
            </a:spcBef>
            <a:spcAft>
              <a:spcPct val="35000"/>
            </a:spcAft>
            <a:buNone/>
          </a:pPr>
          <a:r>
            <a:rPr lang="en-GB" sz="2500" kern="1200"/>
            <a:t>Linear Search Program</a:t>
          </a:r>
          <a:endParaRPr lang="en-US" sz="2500" kern="1200"/>
        </a:p>
      </dsp:txBody>
      <dsp:txXfrm>
        <a:off x="1684975" y="1824189"/>
        <a:ext cx="4623828" cy="1458852"/>
      </dsp:txXfrm>
    </dsp:sp>
    <dsp:sp modelId="{ACF4ACF3-1303-431A-BE22-8074B52CE101}">
      <dsp:nvSpPr>
        <dsp:cNvPr id="0" name=""/>
        <dsp:cNvSpPr/>
      </dsp:nvSpPr>
      <dsp:spPr>
        <a:xfrm>
          <a:off x="0" y="3647755"/>
          <a:ext cx="6308804" cy="14588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9F2BF-88D6-460E-9AC7-684EE87E8C0E}">
      <dsp:nvSpPr>
        <dsp:cNvPr id="0" name=""/>
        <dsp:cNvSpPr/>
      </dsp:nvSpPr>
      <dsp:spPr>
        <a:xfrm>
          <a:off x="441302" y="3975997"/>
          <a:ext cx="802369" cy="8023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C30084-93FE-4AED-9B10-EA49798B6B27}">
      <dsp:nvSpPr>
        <dsp:cNvPr id="0" name=""/>
        <dsp:cNvSpPr/>
      </dsp:nvSpPr>
      <dsp:spPr>
        <a:xfrm>
          <a:off x="1684975" y="3647755"/>
          <a:ext cx="4623828" cy="1458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395" tIns="154395" rIns="154395" bIns="154395" numCol="1" spcCol="1270" anchor="ctr" anchorCtr="0">
          <a:noAutofit/>
        </a:bodyPr>
        <a:lstStyle/>
        <a:p>
          <a:pPr marL="0" lvl="0" indent="0" algn="l" defTabSz="1111250">
            <a:lnSpc>
              <a:spcPct val="90000"/>
            </a:lnSpc>
            <a:spcBef>
              <a:spcPct val="0"/>
            </a:spcBef>
            <a:spcAft>
              <a:spcPct val="35000"/>
            </a:spcAft>
            <a:buNone/>
          </a:pPr>
          <a:r>
            <a:rPr lang="en-GB" sz="2500" kern="1200"/>
            <a:t>Binary Search Program</a:t>
          </a:r>
          <a:endParaRPr lang="en-US" sz="2500" kern="1200"/>
        </a:p>
      </dsp:txBody>
      <dsp:txXfrm>
        <a:off x="1684975" y="3647755"/>
        <a:ext cx="4623828" cy="14588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2/3/22</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70535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2/3/22</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4948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2/3/22</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44207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2/3/22</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5729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2/3/22</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39495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2/3/22</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2140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2/3/22</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578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2/3/22</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673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2/3/22</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33690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2/3/22</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88746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2/3/22</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8960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2/3/22</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2392459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3148A4-EAE8-49C7-89F1-8E48B3A26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743828" y="4111201"/>
            <a:ext cx="8654267" cy="1124073"/>
          </a:xfrm>
        </p:spPr>
        <p:txBody>
          <a:bodyPr anchor="b">
            <a:normAutofit/>
          </a:bodyPr>
          <a:lstStyle/>
          <a:p>
            <a:r>
              <a:rPr lang="en-GB" dirty="0"/>
              <a:t>Presentation on C# Programs</a:t>
            </a:r>
          </a:p>
        </p:txBody>
      </p:sp>
      <p:sp>
        <p:nvSpPr>
          <p:cNvPr id="3" name="SubTitle"/>
          <p:cNvSpPr>
            <a:spLocks noGrp="1"/>
          </p:cNvSpPr>
          <p:nvPr>
            <p:ph type="subTitle" idx="1"/>
          </p:nvPr>
        </p:nvSpPr>
        <p:spPr>
          <a:xfrm>
            <a:off x="1742038" y="5371605"/>
            <a:ext cx="8656058" cy="672412"/>
          </a:xfrm>
        </p:spPr>
        <p:txBody>
          <a:bodyPr anchor="t">
            <a:noAutofit/>
          </a:bodyPr>
          <a:lstStyle/>
          <a:p>
            <a:pPr>
              <a:lnSpc>
                <a:spcPct val="110000"/>
              </a:lnSpc>
            </a:pPr>
            <a:r>
              <a:rPr lang="en-GB" sz="1500" b="1" dirty="0"/>
              <a:t>Presenter- Praveen Chakravarthi
</a:t>
            </a:r>
          </a:p>
        </p:txBody>
      </p:sp>
      <p:sp>
        <p:nvSpPr>
          <p:cNvPr id="12" name="Freeform: Shape 11">
            <a:extLst>
              <a:ext uri="{FF2B5EF4-FFF2-40B4-BE49-F238E27FC236}">
                <a16:creationId xmlns:a16="http://schemas.microsoft.com/office/drawing/2014/main" id="{F96FDE2F-8352-4200-8537-0E8FC365F4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495110" cy="3414822"/>
          </a:xfrm>
          <a:custGeom>
            <a:avLst/>
            <a:gdLst>
              <a:gd name="connsiteX0" fmla="*/ 3495110 w 3495110"/>
              <a:gd name="connsiteY0" fmla="*/ 3414822 h 3414822"/>
              <a:gd name="connsiteX1" fmla="*/ 26047 w 3495110"/>
              <a:gd name="connsiteY1" fmla="*/ 3414822 h 3414822"/>
              <a:gd name="connsiteX2" fmla="*/ 192248 w 3495110"/>
              <a:gd name="connsiteY2" fmla="*/ 3410701 h 3414822"/>
              <a:gd name="connsiteX3" fmla="*/ 3495109 w 3495110"/>
              <a:gd name="connsiteY3" fmla="*/ 320 h 3414822"/>
              <a:gd name="connsiteX4" fmla="*/ 13063 w 3495110"/>
              <a:gd name="connsiteY4" fmla="*/ 320 h 3414822"/>
              <a:gd name="connsiteX5" fmla="*/ 13063 w 3495110"/>
              <a:gd name="connsiteY5" fmla="*/ 3414822 h 3414822"/>
              <a:gd name="connsiteX6" fmla="*/ 13062 w 3495110"/>
              <a:gd name="connsiteY6" fmla="*/ 3414822 h 3414822"/>
              <a:gd name="connsiteX7" fmla="*/ 13062 w 3495110"/>
              <a:gd name="connsiteY7" fmla="*/ 322 h 3414822"/>
              <a:gd name="connsiteX8" fmla="*/ 0 w 3495110"/>
              <a:gd name="connsiteY8" fmla="*/ 322 h 3414822"/>
              <a:gd name="connsiteX9" fmla="*/ 0 w 3495110"/>
              <a:gd name="connsiteY9" fmla="*/ 0 h 3414822"/>
              <a:gd name="connsiteX10" fmla="*/ 3495110 w 3495110"/>
              <a:gd name="connsiteY10" fmla="*/ 0 h 341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95110" h="3414822">
                <a:moveTo>
                  <a:pt x="3495110" y="3414822"/>
                </a:moveTo>
                <a:lnTo>
                  <a:pt x="26047" y="3414822"/>
                </a:lnTo>
                <a:lnTo>
                  <a:pt x="192248" y="3410701"/>
                </a:lnTo>
                <a:cubicBezTo>
                  <a:pt x="2032056" y="3319241"/>
                  <a:pt x="3495109" y="1827339"/>
                  <a:pt x="3495109" y="320"/>
                </a:cubicBezTo>
                <a:lnTo>
                  <a:pt x="13063" y="320"/>
                </a:lnTo>
                <a:lnTo>
                  <a:pt x="13063" y="3414822"/>
                </a:lnTo>
                <a:lnTo>
                  <a:pt x="13062" y="3414822"/>
                </a:lnTo>
                <a:lnTo>
                  <a:pt x="13062" y="322"/>
                </a:lnTo>
                <a:lnTo>
                  <a:pt x="0" y="322"/>
                </a:lnTo>
                <a:lnTo>
                  <a:pt x="0" y="0"/>
                </a:lnTo>
                <a:lnTo>
                  <a:pt x="349511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EE03AE3B-3A9F-4A74-A626-EA434E9E0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893" y="0"/>
            <a:ext cx="3498943" cy="34148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16F69C2-6C36-4A3A-B77A-4F6A15CF4697}"/>
              </a:ext>
            </a:extLst>
          </p:cNvPr>
          <p:cNvPicPr>
            <a:picLocks noChangeAspect="1"/>
          </p:cNvPicPr>
          <p:nvPr/>
        </p:nvPicPr>
        <p:blipFill rotWithShape="1">
          <a:blip r:embed="rId2"/>
          <a:srcRect t="22584" r="2" b="14377"/>
          <a:stretch/>
        </p:blipFill>
        <p:spPr>
          <a:xfrm>
            <a:off x="-1" y="10"/>
            <a:ext cx="8707925" cy="3414814"/>
          </a:xfrm>
          <a:custGeom>
            <a:avLst/>
            <a:gdLst/>
            <a:ahLst/>
            <a:cxnLst/>
            <a:rect l="l" t="t" r="r" b="b"/>
            <a:pathLst>
              <a:path w="8724646" h="3414824">
                <a:moveTo>
                  <a:pt x="3488733" y="0"/>
                </a:moveTo>
                <a:lnTo>
                  <a:pt x="8724646" y="0"/>
                </a:lnTo>
                <a:lnTo>
                  <a:pt x="8724646" y="3414822"/>
                </a:lnTo>
                <a:lnTo>
                  <a:pt x="3488733" y="3414822"/>
                </a:lnTo>
                <a:close/>
                <a:moveTo>
                  <a:pt x="3488732" y="0"/>
                </a:moveTo>
                <a:lnTo>
                  <a:pt x="3488732" y="3414824"/>
                </a:lnTo>
                <a:lnTo>
                  <a:pt x="0" y="3414824"/>
                </a:lnTo>
                <a:cubicBezTo>
                  <a:pt x="0" y="1528869"/>
                  <a:pt x="1561959" y="0"/>
                  <a:pt x="3488732" y="0"/>
                </a:cubicBezTo>
                <a:close/>
              </a:path>
            </a:pathLst>
          </a:custGeom>
        </p:spPr>
      </p:pic>
      <p:sp>
        <p:nvSpPr>
          <p:cNvPr id="16" name="Rectangle 34">
            <a:extLst>
              <a:ext uri="{FF2B5EF4-FFF2-40B4-BE49-F238E27FC236}">
                <a16:creationId xmlns:a16="http://schemas.microsoft.com/office/drawing/2014/main" id="{C4616447-380A-4DF1-834B-15E0529F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0"/>
            <a:ext cx="3495111" cy="3415146"/>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31433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7362" y="720435"/>
            <a:ext cx="4855352" cy="1507375"/>
          </a:xfrm>
        </p:spPr>
        <p:txBody>
          <a:bodyPr>
            <a:normAutofit/>
          </a:bodyPr>
          <a:lstStyle/>
          <a:p>
            <a:pPr algn="ctr"/>
            <a:r>
              <a:rPr lang="en-GB" dirty="0"/>
              <a:t>Thank You !</a:t>
            </a:r>
          </a:p>
        </p:txBody>
      </p:sp>
      <p:sp>
        <p:nvSpPr>
          <p:cNvPr id="3" name="Content Placeholder"/>
          <p:cNvSpPr>
            <a:spLocks noGrp="1"/>
          </p:cNvSpPr>
          <p:nvPr>
            <p:ph idx="1"/>
          </p:nvPr>
        </p:nvSpPr>
        <p:spPr>
          <a:xfrm>
            <a:off x="1055833" y="1900731"/>
            <a:ext cx="4855352" cy="3513514"/>
          </a:xfrm>
        </p:spPr>
        <p:txBody>
          <a:bodyPr anchor="ctr">
            <a:normAutofit/>
          </a:bodyPr>
          <a:lstStyle/>
          <a:p>
            <a:pPr marL="0" lvl="0" indent="0" algn="ctr">
              <a:buNone/>
            </a:pPr>
            <a:r>
              <a:rPr lang="en-IN" b="1" dirty="0"/>
              <a:t>- </a:t>
            </a:r>
            <a:r>
              <a:rPr lang="en-GB" b="1" dirty="0"/>
              <a:t>Praveen Chakravarthi </a:t>
            </a:r>
          </a:p>
        </p:txBody>
      </p:sp>
      <p:sp>
        <p:nvSpPr>
          <p:cNvPr id="12" name="Freeform: Shape 11">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Tying a bow in an arrangment of presents">
            <a:extLst>
              <a:ext uri="{FF2B5EF4-FFF2-40B4-BE49-F238E27FC236}">
                <a16:creationId xmlns:a16="http://schemas.microsoft.com/office/drawing/2014/main" id="{F25AD814-E5B0-41AD-B264-C2EE344CE040}"/>
              </a:ext>
            </a:extLst>
          </p:cNvPr>
          <p:cNvPicPr>
            <a:picLocks noChangeAspect="1"/>
          </p:cNvPicPr>
          <p:nvPr/>
        </p:nvPicPr>
        <p:blipFill rotWithShape="1">
          <a:blip r:embed="rId2"/>
          <a:srcRect l="26308" r="22951" b="1"/>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853841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204E07-6F63-4D3E-B413-652FC095A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7363" y="1597960"/>
            <a:ext cx="3001415" cy="3555931"/>
          </a:xfrm>
        </p:spPr>
        <p:txBody>
          <a:bodyPr anchor="t">
            <a:normAutofit/>
          </a:bodyPr>
          <a:lstStyle/>
          <a:p>
            <a:r>
              <a:rPr lang="en-GB" dirty="0"/>
              <a:t>Agenda</a:t>
            </a:r>
          </a:p>
        </p:txBody>
      </p:sp>
      <p:sp>
        <p:nvSpPr>
          <p:cNvPr id="12" name="Freeform: Shape 11">
            <a:extLst>
              <a:ext uri="{FF2B5EF4-FFF2-40B4-BE49-F238E27FC236}">
                <a16:creationId xmlns:a16="http://schemas.microsoft.com/office/drawing/2014/main" id="{1A2C2B4C-DD5B-4BFB-A18E-0E2FA0125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Content Placeholder">
            <a:extLst>
              <a:ext uri="{FF2B5EF4-FFF2-40B4-BE49-F238E27FC236}">
                <a16:creationId xmlns:a16="http://schemas.microsoft.com/office/drawing/2014/main" id="{475E9ED2-28B3-447F-B848-D8F791A6BD68}"/>
              </a:ext>
            </a:extLst>
          </p:cNvPr>
          <p:cNvGraphicFramePr>
            <a:graphicFrameLocks noGrp="1"/>
          </p:cNvGraphicFramePr>
          <p:nvPr>
            <p:ph idx="1"/>
            <p:extLst>
              <p:ext uri="{D42A27DB-BD31-4B8C-83A1-F6EECF244321}">
                <p14:modId xmlns:p14="http://schemas.microsoft.com/office/powerpoint/2010/main" val="3823562575"/>
              </p:ext>
            </p:extLst>
          </p:nvPr>
        </p:nvGraphicFramePr>
        <p:xfrm>
          <a:off x="4668782" y="775856"/>
          <a:ext cx="6308804" cy="5107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130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7362" y="720435"/>
            <a:ext cx="4855352" cy="549565"/>
          </a:xfrm>
        </p:spPr>
        <p:txBody>
          <a:bodyPr>
            <a:normAutofit fontScale="90000"/>
          </a:bodyPr>
          <a:lstStyle/>
          <a:p>
            <a:r>
              <a:rPr lang="en-GB" dirty="0"/>
              <a:t>Bubble Sort Program</a:t>
            </a:r>
          </a:p>
        </p:txBody>
      </p:sp>
      <p:sp>
        <p:nvSpPr>
          <p:cNvPr id="12" name="Freeform: Shape 11">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Pencil Crayons on a blue background">
            <a:extLst>
              <a:ext uri="{FF2B5EF4-FFF2-40B4-BE49-F238E27FC236}">
                <a16:creationId xmlns:a16="http://schemas.microsoft.com/office/drawing/2014/main" id="{3F1E6B6F-BF53-41F3-9B3B-CD0E5F808D9C}"/>
              </a:ext>
            </a:extLst>
          </p:cNvPr>
          <p:cNvPicPr>
            <a:picLocks noChangeAspect="1"/>
          </p:cNvPicPr>
          <p:nvPr/>
        </p:nvPicPr>
        <p:blipFill rotWithShape="1">
          <a:blip r:embed="rId2"/>
          <a:srcRect l="24969" r="17930" b="-5"/>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
        <p:nvSpPr>
          <p:cNvPr id="4" name="Content Placeholder">
            <a:extLst>
              <a:ext uri="{FF2B5EF4-FFF2-40B4-BE49-F238E27FC236}">
                <a16:creationId xmlns:a16="http://schemas.microsoft.com/office/drawing/2014/main" id="{5C80FCD9-68A6-0448-907F-CF440E1F8A17}"/>
              </a:ext>
            </a:extLst>
          </p:cNvPr>
          <p:cNvSpPr txBox="1">
            <a:spLocks noGrp="1"/>
          </p:cNvSpPr>
          <p:nvPr>
            <p:ph idx="1"/>
          </p:nvPr>
        </p:nvSpPr>
        <p:spPr>
          <a:xfrm>
            <a:off x="1056222" y="1590887"/>
            <a:ext cx="4854575" cy="500691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100" dirty="0"/>
              <a:t>using System;</a:t>
            </a:r>
            <a:endParaRPr lang="en-IN" sz="1100" dirty="0"/>
          </a:p>
          <a:p>
            <a:pPr marL="0" indent="0">
              <a:buFont typeface="Arial" panose="020B0604020202020204" pitchFamily="34" charset="0"/>
              <a:buNone/>
            </a:pPr>
            <a:r>
              <a:rPr lang="en-GB" sz="1100" dirty="0"/>
              <a:t>using System.Collections.Generic;</a:t>
            </a:r>
            <a:endParaRPr lang="en-IN" sz="1100" dirty="0"/>
          </a:p>
          <a:p>
            <a:pPr marL="0" indent="0">
              <a:buFont typeface="Arial" panose="020B0604020202020204" pitchFamily="34" charset="0"/>
              <a:buNone/>
            </a:pPr>
            <a:r>
              <a:rPr lang="en-GB" sz="1100" dirty="0"/>
              <a:t>Using </a:t>
            </a:r>
            <a:r>
              <a:rPr lang="en-GB" sz="1100" dirty="0" err="1"/>
              <a:t>System.Linq</a:t>
            </a:r>
            <a:r>
              <a:rPr lang="en-GB" sz="1100" dirty="0"/>
              <a:t>;</a:t>
            </a:r>
            <a:endParaRPr lang="en-IN" sz="1100" dirty="0"/>
          </a:p>
          <a:p>
            <a:pPr marL="0" indent="0">
              <a:buFont typeface="Arial" panose="020B0604020202020204" pitchFamily="34" charset="0"/>
              <a:buNone/>
            </a:pPr>
            <a:r>
              <a:rPr lang="en-GB" sz="1100" dirty="0"/>
              <a:t>Using System.Text;</a:t>
            </a:r>
            <a:endParaRPr lang="en-IN" sz="1100" dirty="0"/>
          </a:p>
          <a:p>
            <a:pPr marL="0" indent="0">
              <a:buFont typeface="Arial" panose="020B0604020202020204" pitchFamily="34" charset="0"/>
              <a:buNone/>
            </a:pPr>
            <a:r>
              <a:rPr lang="en-GB" sz="1100" dirty="0"/>
              <a:t>Using System.Threading.Tasks;</a:t>
            </a:r>
            <a:endParaRPr lang="en-IN" sz="1100" dirty="0"/>
          </a:p>
          <a:p>
            <a:pPr marL="0" indent="0">
              <a:buFont typeface="Arial" panose="020B0604020202020204" pitchFamily="34" charset="0"/>
              <a:buNone/>
            </a:pPr>
            <a:r>
              <a:rPr lang="en-GB" sz="1100" dirty="0"/>
              <a:t>Namespace BubbleSort</a:t>
            </a:r>
            <a:endParaRPr lang="en-IN" sz="1100" dirty="0"/>
          </a:p>
          <a:p>
            <a:pPr marL="0" indent="0">
              <a:buFont typeface="Arial" panose="020B0604020202020204" pitchFamily="34" charset="0"/>
              <a:buNone/>
            </a:pPr>
            <a:r>
              <a:rPr lang="en-GB" sz="1100" dirty="0"/>
              <a:t>{    </a:t>
            </a:r>
            <a:endParaRPr lang="en-IN" sz="1100" dirty="0"/>
          </a:p>
          <a:p>
            <a:pPr marL="0" indent="0">
              <a:buFont typeface="Arial" panose="020B0604020202020204" pitchFamily="34" charset="0"/>
              <a:buNone/>
            </a:pPr>
            <a:r>
              <a:rPr lang="en-GB" sz="1100" dirty="0"/>
              <a:t>// Author : Praveen Cha</a:t>
            </a:r>
            <a:r>
              <a:rPr lang="en-IN" sz="1100" dirty="0"/>
              <a:t>k</a:t>
            </a:r>
            <a:r>
              <a:rPr lang="en-GB" sz="1100" dirty="0" err="1"/>
              <a:t>ravarthi</a:t>
            </a:r>
            <a:r>
              <a:rPr lang="en-GB" sz="1100" dirty="0"/>
              <a:t>    </a:t>
            </a:r>
            <a:endParaRPr lang="en-IN" sz="1100" dirty="0"/>
          </a:p>
          <a:p>
            <a:pPr marL="0" indent="0">
              <a:buFont typeface="Arial" panose="020B0604020202020204" pitchFamily="34" charset="0"/>
              <a:buNone/>
            </a:pPr>
            <a:r>
              <a:rPr lang="en-GB" sz="1100" dirty="0"/>
              <a:t>// Purpose : BubbleSort    </a:t>
            </a:r>
            <a:endParaRPr lang="en-IN" sz="1100" dirty="0"/>
          </a:p>
          <a:p>
            <a:pPr marL="0" indent="0">
              <a:buFont typeface="Arial" panose="020B0604020202020204" pitchFamily="34" charset="0"/>
              <a:buNone/>
            </a:pPr>
            <a:r>
              <a:rPr lang="en-GB" sz="1100" dirty="0"/>
              <a:t>Internal class Program</a:t>
            </a:r>
            <a:endParaRPr lang="en-IN" sz="1100" dirty="0"/>
          </a:p>
          <a:p>
            <a:pPr marL="0" indent="0">
              <a:buFont typeface="Arial" panose="020B0604020202020204" pitchFamily="34" charset="0"/>
              <a:buNone/>
            </a:pPr>
            <a:r>
              <a:rPr lang="en-GB" sz="1100" dirty="0"/>
              <a:t>    { </a:t>
            </a:r>
            <a:endParaRPr lang="en-IN" sz="1100" dirty="0"/>
          </a:p>
          <a:p>
            <a:pPr marL="0" indent="0">
              <a:buFont typeface="Arial" panose="020B0604020202020204" pitchFamily="34" charset="0"/>
              <a:buNone/>
            </a:pPr>
            <a:r>
              <a:rPr lang="en-GB" sz="1100" dirty="0"/>
              <a:t>       static void Main(string[] args)</a:t>
            </a:r>
            <a:endParaRPr lang="en-IN" sz="1100" dirty="0"/>
          </a:p>
          <a:p>
            <a:pPr marL="0" indent="0">
              <a:buFont typeface="Arial" panose="020B0604020202020204" pitchFamily="34" charset="0"/>
              <a:buNone/>
            </a:pPr>
            <a:r>
              <a:rPr lang="en-GB" sz="1100" dirty="0"/>
              <a:t>        {</a:t>
            </a:r>
            <a:endParaRPr lang="en-IN" sz="1100" dirty="0"/>
          </a:p>
          <a:p>
            <a:pPr marL="0" indent="0">
              <a:buFont typeface="Arial" panose="020B0604020202020204" pitchFamily="34" charset="0"/>
              <a:buNone/>
            </a:pPr>
            <a:r>
              <a:rPr lang="en-GB" sz="1100" dirty="0"/>
              <a:t>            // Initialising Array</a:t>
            </a:r>
            <a:endParaRPr lang="en-IN" sz="1100" dirty="0"/>
          </a:p>
          <a:p>
            <a:pPr marL="0" indent="0">
              <a:buFont typeface="Arial" panose="020B0604020202020204" pitchFamily="34" charset="0"/>
              <a:buNone/>
            </a:pPr>
            <a:r>
              <a:rPr lang="en-GB" sz="1100" dirty="0"/>
              <a:t>            int[] data = new int[] { 56, 35, 78, 49, 94 };</a:t>
            </a:r>
            <a:endParaRPr lang="en-IN" sz="1100" dirty="0"/>
          </a:p>
          <a:p>
            <a:pPr marL="0" indent="0">
              <a:buFont typeface="Arial" panose="020B0604020202020204" pitchFamily="34" charset="0"/>
              <a:buNone/>
            </a:pPr>
            <a:r>
              <a:rPr lang="en-GB" sz="1100" dirty="0"/>
              <a:t>                  </a:t>
            </a:r>
          </a:p>
        </p:txBody>
      </p:sp>
    </p:spTree>
    <p:extLst>
      <p:ext uri="{BB962C8B-B14F-4D97-AF65-F5344CB8AC3E}">
        <p14:creationId xmlns:p14="http://schemas.microsoft.com/office/powerpoint/2010/main" val="1892948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E97E4-7071-A948-82BE-888682F82906}"/>
              </a:ext>
            </a:extLst>
          </p:cNvPr>
          <p:cNvSpPr>
            <a:spLocks noGrp="1"/>
          </p:cNvSpPr>
          <p:nvPr>
            <p:ph idx="1"/>
          </p:nvPr>
        </p:nvSpPr>
        <p:spPr>
          <a:xfrm>
            <a:off x="1120948" y="845780"/>
            <a:ext cx="9950103" cy="5166440"/>
          </a:xfrm>
        </p:spPr>
        <p:txBody>
          <a:bodyPr>
            <a:noAutofit/>
          </a:bodyPr>
          <a:lstStyle/>
          <a:p>
            <a:pPr marL="0" indent="0">
              <a:buNone/>
            </a:pPr>
            <a:r>
              <a:rPr lang="en-GB" sz="1100" dirty="0"/>
              <a:t>int temp; </a:t>
            </a:r>
            <a:endParaRPr lang="en-IN" sz="1100" dirty="0"/>
          </a:p>
          <a:p>
            <a:pPr marL="0" indent="0">
              <a:buNone/>
            </a:pPr>
            <a:r>
              <a:rPr lang="en-GB" sz="1100" dirty="0"/>
              <a:t>Console.WriteLine("Before Sorting: ");</a:t>
            </a:r>
            <a:endParaRPr lang="en-IN" sz="1100" dirty="0"/>
          </a:p>
          <a:p>
            <a:pPr marL="0" indent="0">
              <a:buNone/>
            </a:pPr>
            <a:r>
              <a:rPr lang="en-GB" sz="1100" dirty="0"/>
              <a:t>            foreach(var d in data)</a:t>
            </a:r>
            <a:endParaRPr lang="en-IN" sz="1100" dirty="0"/>
          </a:p>
          <a:p>
            <a:pPr marL="0" indent="0">
              <a:buNone/>
            </a:pPr>
            <a:r>
              <a:rPr lang="en-GB" sz="1100" dirty="0"/>
              <a:t>            {</a:t>
            </a:r>
            <a:endParaRPr lang="en-IN" sz="1100" dirty="0"/>
          </a:p>
          <a:p>
            <a:pPr marL="0" indent="0">
              <a:buNone/>
            </a:pPr>
            <a:r>
              <a:rPr lang="en-GB" sz="1100" dirty="0"/>
              <a:t>                Console.WriteLine(d);</a:t>
            </a:r>
            <a:endParaRPr lang="en-IN" sz="1100" dirty="0"/>
          </a:p>
          <a:p>
            <a:pPr marL="0" indent="0">
              <a:buNone/>
            </a:pPr>
            <a:r>
              <a:rPr lang="en-GB" sz="1100" dirty="0"/>
              <a:t>            }</a:t>
            </a:r>
            <a:endParaRPr lang="en-IN" sz="1100" dirty="0"/>
          </a:p>
          <a:p>
            <a:pPr marL="0" indent="0">
              <a:buNone/>
            </a:pPr>
            <a:r>
              <a:rPr lang="en-GB" sz="1100" dirty="0"/>
              <a:t>            for (int i=0;i&lt;=data.Length-2;i++)</a:t>
            </a:r>
            <a:endParaRPr lang="en-IN" sz="1100" dirty="0"/>
          </a:p>
          <a:p>
            <a:pPr marL="0" indent="0">
              <a:buNone/>
            </a:pPr>
            <a:r>
              <a:rPr lang="en-GB" sz="1100" dirty="0"/>
              <a:t>            {</a:t>
            </a:r>
            <a:endParaRPr lang="en-IN" sz="1100" dirty="0"/>
          </a:p>
          <a:p>
            <a:pPr marL="0" indent="0">
              <a:buNone/>
            </a:pPr>
            <a:r>
              <a:rPr lang="en-GB" sz="1100" dirty="0"/>
              <a:t>                for (int j=0;j&lt;=data.Length-2;j++)</a:t>
            </a:r>
            <a:endParaRPr lang="en-IN" sz="1100" dirty="0"/>
          </a:p>
          <a:p>
            <a:pPr marL="0" indent="0">
              <a:buNone/>
            </a:pPr>
            <a:r>
              <a:rPr lang="en-GB" sz="1100" dirty="0"/>
              <a:t>                {</a:t>
            </a:r>
            <a:endParaRPr lang="en-IN" sz="1100" dirty="0"/>
          </a:p>
          <a:p>
            <a:pPr marL="0" indent="0">
              <a:buNone/>
            </a:pPr>
            <a:r>
              <a:rPr lang="en-GB" sz="1100" dirty="0"/>
              <a:t>                    if(data[j]&gt;data[j+1])</a:t>
            </a:r>
            <a:endParaRPr lang="en-IN" sz="1100" dirty="0"/>
          </a:p>
          <a:p>
            <a:pPr marL="0" indent="0">
              <a:buNone/>
            </a:pPr>
            <a:r>
              <a:rPr lang="en-GB" sz="1100" dirty="0"/>
              <a:t>                    {</a:t>
            </a:r>
            <a:endParaRPr lang="en-IN" sz="1100" dirty="0"/>
          </a:p>
          <a:p>
            <a:pPr marL="0" indent="0">
              <a:buNone/>
            </a:pPr>
            <a:r>
              <a:rPr lang="en-GB" sz="1100" dirty="0"/>
              <a:t>                        temp = data[j + 1];</a:t>
            </a:r>
            <a:endParaRPr lang="en-IN" sz="1100" dirty="0"/>
          </a:p>
          <a:p>
            <a:pPr marL="0" indent="0">
              <a:buNone/>
            </a:pPr>
            <a:r>
              <a:rPr lang="en-GB" sz="1100" dirty="0"/>
              <a:t>                        data[j+1] = data[j];</a:t>
            </a:r>
            <a:endParaRPr lang="en-IN" sz="1100" dirty="0"/>
          </a:p>
          <a:p>
            <a:pPr marL="0" indent="0">
              <a:buNone/>
            </a:pPr>
            <a:r>
              <a:rPr lang="en-GB" sz="1100" dirty="0"/>
              <a:t>                        data[j] = temp;</a:t>
            </a:r>
            <a:endParaRPr lang="en-IN" sz="1100" dirty="0"/>
          </a:p>
          <a:p>
            <a:pPr marL="0" indent="0">
              <a:buNone/>
            </a:pPr>
            <a:r>
              <a:rPr lang="en-GB" sz="1100" dirty="0"/>
              <a:t>                    }</a:t>
            </a:r>
            <a:endParaRPr lang="en-IN" sz="1100" dirty="0"/>
          </a:p>
          <a:p>
            <a:pPr marL="0" indent="0">
              <a:buNone/>
            </a:pPr>
            <a:endParaRPr lang="en-US" sz="1100" dirty="0"/>
          </a:p>
        </p:txBody>
      </p:sp>
    </p:spTree>
    <p:extLst>
      <p:ext uri="{BB962C8B-B14F-4D97-AF65-F5344CB8AC3E}">
        <p14:creationId xmlns:p14="http://schemas.microsoft.com/office/powerpoint/2010/main" val="2394671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ABA58-379B-0E4F-AC09-6CF6A263FBD9}"/>
              </a:ext>
            </a:extLst>
          </p:cNvPr>
          <p:cNvSpPr>
            <a:spLocks noGrp="1"/>
          </p:cNvSpPr>
          <p:nvPr>
            <p:ph idx="1"/>
          </p:nvPr>
        </p:nvSpPr>
        <p:spPr>
          <a:xfrm>
            <a:off x="1077362" y="681463"/>
            <a:ext cx="9950103" cy="5259367"/>
          </a:xfrm>
        </p:spPr>
        <p:txBody>
          <a:bodyPr>
            <a:normAutofit/>
          </a:bodyPr>
          <a:lstStyle/>
          <a:p>
            <a:pPr marL="0" indent="0">
              <a:buNone/>
            </a:pPr>
            <a:r>
              <a:rPr lang="en-GB" sz="1200" dirty="0"/>
              <a:t>  }</a:t>
            </a:r>
            <a:endParaRPr lang="en-IN" sz="1200" dirty="0"/>
          </a:p>
          <a:p>
            <a:pPr marL="0" indent="0">
              <a:buNone/>
            </a:pPr>
            <a:r>
              <a:rPr lang="en-GB" sz="1200" dirty="0"/>
              <a:t>            }</a:t>
            </a:r>
            <a:endParaRPr lang="en-IN" sz="1200" dirty="0"/>
          </a:p>
          <a:p>
            <a:pPr marL="0" indent="0">
              <a:buNone/>
            </a:pPr>
            <a:r>
              <a:rPr lang="en-GB" sz="1200" dirty="0"/>
              <a:t>Console.WriteLine(“After Sorting: “);</a:t>
            </a:r>
            <a:endParaRPr lang="en-IN" sz="1200" dirty="0"/>
          </a:p>
          <a:p>
            <a:pPr marL="0" indent="0">
              <a:buNone/>
            </a:pPr>
            <a:r>
              <a:rPr lang="en-GB" sz="1200" dirty="0"/>
              <a:t>            data.ToList().ForEach(e =&gt; Console.WriteLine€);</a:t>
            </a:r>
            <a:r>
              <a:rPr lang="en-IN" sz="1200" dirty="0"/>
              <a:t>                                                   </a:t>
            </a:r>
          </a:p>
          <a:p>
            <a:pPr marL="0" indent="0">
              <a:buNone/>
            </a:pPr>
            <a:r>
              <a:rPr lang="en-GB" sz="1200" dirty="0"/>
              <a:t>            Console.ReadLine();</a:t>
            </a:r>
            <a:endParaRPr lang="en-IN" sz="1200" dirty="0"/>
          </a:p>
          <a:p>
            <a:pPr marL="0" indent="0">
              <a:buNone/>
            </a:pPr>
            <a:r>
              <a:rPr lang="en-GB" sz="1200" dirty="0"/>
              <a:t>                    }</a:t>
            </a:r>
            <a:endParaRPr lang="en-IN" sz="1200" dirty="0"/>
          </a:p>
          <a:p>
            <a:pPr marL="0" indent="0">
              <a:buNone/>
            </a:pPr>
            <a:r>
              <a:rPr lang="en-GB" sz="1200" dirty="0"/>
              <a:t>    }</a:t>
            </a:r>
            <a:endParaRPr lang="en-IN" sz="1200" dirty="0"/>
          </a:p>
          <a:p>
            <a:pPr marL="0" indent="0">
              <a:buNone/>
            </a:pPr>
            <a:r>
              <a:rPr lang="en-GB" sz="1200" dirty="0"/>
              <a:t>}</a:t>
            </a:r>
            <a:endParaRPr lang="en-IN" sz="1200" dirty="0"/>
          </a:p>
          <a:p>
            <a:pPr marL="0" indent="0">
              <a:buNone/>
            </a:pPr>
            <a:endParaRPr lang="en-IN" sz="1200" dirty="0"/>
          </a:p>
          <a:p>
            <a:pPr marL="0" indent="0">
              <a:buNone/>
            </a:pPr>
            <a:r>
              <a:rPr lang="en-IN" sz="1500" b="1" u="sng" dirty="0"/>
              <a:t>Bubble Sort:</a:t>
            </a:r>
          </a:p>
          <a:p>
            <a:pPr marL="0" indent="0">
              <a:buNone/>
            </a:pPr>
            <a:r>
              <a:rPr lang="en-IN" sz="1600" i="0" dirty="0">
                <a:effectLst/>
                <a:latin typeface="UICTFontTextStyleBody"/>
              </a:rPr>
              <a:t>Bubble Sort is a simple Sorting program which swaps the </a:t>
            </a:r>
            <a:r>
              <a:rPr lang="en-IN" sz="1600" dirty="0">
                <a:latin typeface="UICTFontTextStyleBody"/>
              </a:rPr>
              <a:t>a</a:t>
            </a:r>
            <a:r>
              <a:rPr lang="en-IN" sz="1600" i="0" dirty="0">
                <a:effectLst/>
                <a:latin typeface="UICTFontTextStyleBody"/>
              </a:rPr>
              <a:t>djacent elements if they are wrong in order, moving the heaviest element to the last followed by number of iterations</a:t>
            </a:r>
            <a:endParaRPr lang="en-US" sz="1500" dirty="0"/>
          </a:p>
        </p:txBody>
      </p:sp>
      <p:pic>
        <p:nvPicPr>
          <p:cNvPr id="5" name="Picture 4">
            <a:extLst>
              <a:ext uri="{FF2B5EF4-FFF2-40B4-BE49-F238E27FC236}">
                <a16:creationId xmlns:a16="http://schemas.microsoft.com/office/drawing/2014/main" id="{B3C7BC87-0103-D748-A0A3-2EDB82164E19}"/>
              </a:ext>
            </a:extLst>
          </p:cNvPr>
          <p:cNvPicPr>
            <a:picLocks noChangeAspect="1"/>
          </p:cNvPicPr>
          <p:nvPr/>
        </p:nvPicPr>
        <p:blipFill>
          <a:blip r:embed="rId2"/>
          <a:stretch>
            <a:fillRect/>
          </a:stretch>
        </p:blipFill>
        <p:spPr>
          <a:xfrm>
            <a:off x="7107551" y="1294131"/>
            <a:ext cx="3919914" cy="2586335"/>
          </a:xfrm>
          <a:prstGeom prst="rect">
            <a:avLst/>
          </a:prstGeom>
        </p:spPr>
      </p:pic>
      <p:sp>
        <p:nvSpPr>
          <p:cNvPr id="6" name="TextBox 5">
            <a:extLst>
              <a:ext uri="{FF2B5EF4-FFF2-40B4-BE49-F238E27FC236}">
                <a16:creationId xmlns:a16="http://schemas.microsoft.com/office/drawing/2014/main" id="{474C67CD-363B-724E-B10A-837B46B01EFF}"/>
              </a:ext>
            </a:extLst>
          </p:cNvPr>
          <p:cNvSpPr txBox="1"/>
          <p:nvPr/>
        </p:nvSpPr>
        <p:spPr>
          <a:xfrm>
            <a:off x="5695574" y="1294131"/>
            <a:ext cx="1828800" cy="369332"/>
          </a:xfrm>
          <a:prstGeom prst="rect">
            <a:avLst/>
          </a:prstGeom>
          <a:noFill/>
        </p:spPr>
        <p:txBody>
          <a:bodyPr wrap="square" rtlCol="0">
            <a:spAutoFit/>
          </a:bodyPr>
          <a:lstStyle/>
          <a:p>
            <a:pPr algn="l"/>
            <a:r>
              <a:rPr lang="en-IN" b="1" dirty="0"/>
              <a:t>Output:</a:t>
            </a:r>
            <a:endParaRPr lang="en-US" b="1" dirty="0"/>
          </a:p>
        </p:txBody>
      </p:sp>
    </p:spTree>
    <p:extLst>
      <p:ext uri="{BB962C8B-B14F-4D97-AF65-F5344CB8AC3E}">
        <p14:creationId xmlns:p14="http://schemas.microsoft.com/office/powerpoint/2010/main" val="1631863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7362" y="505601"/>
            <a:ext cx="4855352" cy="499200"/>
          </a:xfrm>
        </p:spPr>
        <p:txBody>
          <a:bodyPr>
            <a:normAutofit fontScale="90000"/>
          </a:bodyPr>
          <a:lstStyle/>
          <a:p>
            <a:r>
              <a:rPr lang="en-GB" dirty="0"/>
              <a:t>Linear Search Program</a:t>
            </a:r>
          </a:p>
        </p:txBody>
      </p:sp>
      <p:sp>
        <p:nvSpPr>
          <p:cNvPr id="12" name="Freeform: Shape 11">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Maze">
            <a:extLst>
              <a:ext uri="{FF2B5EF4-FFF2-40B4-BE49-F238E27FC236}">
                <a16:creationId xmlns:a16="http://schemas.microsoft.com/office/drawing/2014/main" id="{528A8E07-2E78-469A-95D6-BEA961CD151C}"/>
              </a:ext>
            </a:extLst>
          </p:cNvPr>
          <p:cNvPicPr>
            <a:picLocks noChangeAspect="1"/>
          </p:cNvPicPr>
          <p:nvPr/>
        </p:nvPicPr>
        <p:blipFill rotWithShape="1">
          <a:blip r:embed="rId2"/>
          <a:srcRect l="23083" r="26176" b="1"/>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
        <p:nvSpPr>
          <p:cNvPr id="5" name="Content Placeholder 4">
            <a:extLst>
              <a:ext uri="{FF2B5EF4-FFF2-40B4-BE49-F238E27FC236}">
                <a16:creationId xmlns:a16="http://schemas.microsoft.com/office/drawing/2014/main" id="{89A4CF67-7E77-DF47-89AA-9C4C6D4489EC}"/>
              </a:ext>
            </a:extLst>
          </p:cNvPr>
          <p:cNvSpPr>
            <a:spLocks noGrp="1"/>
          </p:cNvSpPr>
          <p:nvPr>
            <p:ph idx="1"/>
          </p:nvPr>
        </p:nvSpPr>
        <p:spPr>
          <a:xfrm>
            <a:off x="1077362" y="1286160"/>
            <a:ext cx="6009356" cy="5290480"/>
          </a:xfrm>
        </p:spPr>
        <p:txBody>
          <a:bodyPr>
            <a:noAutofit/>
          </a:bodyPr>
          <a:lstStyle/>
          <a:p>
            <a:pPr marL="0" indent="0">
              <a:buNone/>
            </a:pPr>
            <a:r>
              <a:rPr lang="en-US" sz="1200" dirty="0"/>
              <a:t>using System;</a:t>
            </a:r>
            <a:endParaRPr lang="en-IN" sz="1200" dirty="0"/>
          </a:p>
          <a:p>
            <a:pPr marL="0" indent="0">
              <a:buNone/>
            </a:pPr>
            <a:r>
              <a:rPr lang="en-US" sz="1200" dirty="0"/>
              <a:t>using System.Collections.Generic;</a:t>
            </a:r>
            <a:endParaRPr lang="en-IN" sz="1200" dirty="0"/>
          </a:p>
          <a:p>
            <a:pPr marL="0" indent="0">
              <a:buNone/>
            </a:pPr>
            <a:r>
              <a:rPr lang="en-US" sz="1200" dirty="0"/>
              <a:t>Using </a:t>
            </a:r>
            <a:r>
              <a:rPr lang="en-US" sz="1200" dirty="0" err="1"/>
              <a:t>System.Linq</a:t>
            </a:r>
            <a:r>
              <a:rPr lang="en-US" sz="1200" dirty="0"/>
              <a:t>;</a:t>
            </a:r>
            <a:endParaRPr lang="en-IN" sz="1200" dirty="0"/>
          </a:p>
          <a:p>
            <a:pPr marL="0" indent="0">
              <a:buNone/>
            </a:pPr>
            <a:r>
              <a:rPr lang="en-US" sz="1200" dirty="0"/>
              <a:t>Using System.Text;</a:t>
            </a:r>
            <a:endParaRPr lang="en-IN" sz="1200" dirty="0"/>
          </a:p>
          <a:p>
            <a:pPr marL="0" indent="0">
              <a:buNone/>
            </a:pPr>
            <a:r>
              <a:rPr lang="en-US" sz="1200" dirty="0"/>
              <a:t>Using System.Threading.Tasks;</a:t>
            </a:r>
            <a:endParaRPr lang="en-IN" sz="1200" dirty="0"/>
          </a:p>
          <a:p>
            <a:pPr marL="0" indent="0">
              <a:buNone/>
            </a:pPr>
            <a:r>
              <a:rPr lang="en-US" sz="1200" dirty="0"/>
              <a:t>Namespace LinearSearch</a:t>
            </a:r>
            <a:endParaRPr lang="en-IN" sz="1200" dirty="0"/>
          </a:p>
          <a:p>
            <a:pPr marL="0" indent="0">
              <a:buNone/>
            </a:pPr>
            <a:r>
              <a:rPr lang="en-US" sz="1200" dirty="0"/>
              <a:t>{</a:t>
            </a:r>
            <a:endParaRPr lang="en-IN" sz="1200" dirty="0"/>
          </a:p>
          <a:p>
            <a:pPr marL="0" indent="0">
              <a:buNone/>
            </a:pPr>
            <a:r>
              <a:rPr lang="en-US" sz="1200" dirty="0"/>
              <a:t>    // Author : Praveen Chakravarthi</a:t>
            </a:r>
            <a:endParaRPr lang="en-IN" sz="1200" dirty="0"/>
          </a:p>
          <a:p>
            <a:pPr marL="0" indent="0">
              <a:buNone/>
            </a:pPr>
            <a:r>
              <a:rPr lang="en-US" sz="1200" dirty="0"/>
              <a:t>    // Purpose : Linear Search Program</a:t>
            </a:r>
            <a:endParaRPr lang="en-IN" sz="1200" dirty="0"/>
          </a:p>
          <a:p>
            <a:pPr marL="0" indent="0">
              <a:buNone/>
            </a:pPr>
            <a:r>
              <a:rPr lang="en-US" sz="1200" dirty="0"/>
              <a:t>    internal class Program</a:t>
            </a:r>
            <a:endParaRPr lang="en-IN" sz="1200" dirty="0"/>
          </a:p>
          <a:p>
            <a:pPr marL="0" indent="0">
              <a:buNone/>
            </a:pPr>
            <a:r>
              <a:rPr lang="en-US" sz="1200" dirty="0"/>
              <a:t>    {</a:t>
            </a:r>
            <a:endParaRPr lang="en-IN" sz="1200" dirty="0"/>
          </a:p>
          <a:p>
            <a:pPr marL="0" indent="0">
              <a:buNone/>
            </a:pPr>
            <a:r>
              <a:rPr lang="en-US" sz="1200" dirty="0"/>
              <a:t>        static void Main(string[] args)</a:t>
            </a:r>
            <a:endParaRPr lang="en-IN" sz="1200" dirty="0"/>
          </a:p>
          <a:p>
            <a:pPr marL="0" indent="0">
              <a:buNone/>
            </a:pPr>
            <a:r>
              <a:rPr lang="en-US" sz="1200" dirty="0"/>
              <a:t>        {</a:t>
            </a:r>
            <a:endParaRPr lang="en-IN" sz="1200" dirty="0"/>
          </a:p>
          <a:p>
            <a:pPr marL="0" indent="0">
              <a:buNone/>
            </a:pPr>
            <a:r>
              <a:rPr lang="en-US" sz="1200" dirty="0"/>
              <a:t>            // Array </a:t>
            </a:r>
            <a:r>
              <a:rPr lang="en-US" sz="1200" dirty="0" err="1"/>
              <a:t>initialisation</a:t>
            </a:r>
            <a:endParaRPr lang="en-IN" sz="1200" dirty="0"/>
          </a:p>
          <a:p>
            <a:pPr marL="0" indent="0">
              <a:buNone/>
            </a:pPr>
            <a:r>
              <a:rPr lang="en-US" sz="1200" dirty="0"/>
              <a:t>            int[] data = new int[] { 23, 35, 87, 99, 54 };            </a:t>
            </a:r>
          </a:p>
        </p:txBody>
      </p:sp>
    </p:spTree>
    <p:extLst>
      <p:ext uri="{BB962C8B-B14F-4D97-AF65-F5344CB8AC3E}">
        <p14:creationId xmlns:p14="http://schemas.microsoft.com/office/powerpoint/2010/main" val="176285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7765D-8EFD-3647-AE0C-045A2095DDE6}"/>
              </a:ext>
            </a:extLst>
          </p:cNvPr>
          <p:cNvSpPr>
            <a:spLocks noGrp="1"/>
          </p:cNvSpPr>
          <p:nvPr>
            <p:ph idx="1"/>
          </p:nvPr>
        </p:nvSpPr>
        <p:spPr>
          <a:xfrm>
            <a:off x="1077362" y="681463"/>
            <a:ext cx="9950103" cy="5259367"/>
          </a:xfrm>
        </p:spPr>
        <p:txBody>
          <a:bodyPr>
            <a:noAutofit/>
          </a:bodyPr>
          <a:lstStyle/>
          <a:p>
            <a:pPr marL="0" indent="0">
              <a:buNone/>
            </a:pPr>
            <a:r>
              <a:rPr lang="en-IN" sz="1200" dirty="0"/>
              <a:t>    </a:t>
            </a:r>
            <a:r>
              <a:rPr lang="en-US" sz="1200" dirty="0"/>
              <a:t>int input;</a:t>
            </a:r>
            <a:endParaRPr lang="en-IN" sz="1200" dirty="0"/>
          </a:p>
          <a:p>
            <a:pPr marL="0" indent="0">
              <a:buNone/>
            </a:pPr>
            <a:r>
              <a:rPr lang="en-US" sz="1200" dirty="0"/>
              <a:t>            // Read Data from user</a:t>
            </a:r>
            <a:endParaRPr lang="en-IN" sz="1200" dirty="0"/>
          </a:p>
          <a:p>
            <a:pPr marL="0" indent="0">
              <a:buNone/>
            </a:pPr>
            <a:r>
              <a:rPr lang="en-US" sz="1200" dirty="0"/>
              <a:t>            Console.WriteLine(“Enter any Number to search: “);</a:t>
            </a:r>
            <a:endParaRPr lang="en-IN" sz="1200" dirty="0"/>
          </a:p>
          <a:p>
            <a:pPr marL="0" indent="0">
              <a:buNone/>
            </a:pPr>
            <a:r>
              <a:rPr lang="en-US" sz="1200" dirty="0"/>
              <a:t>            input =Convert.ToInt32(Console.ReadLine());</a:t>
            </a:r>
            <a:endParaRPr lang="en-IN" sz="1200" dirty="0"/>
          </a:p>
          <a:p>
            <a:pPr marL="0" indent="0">
              <a:buNone/>
            </a:pPr>
            <a:r>
              <a:rPr lang="en-US" sz="1200" dirty="0"/>
              <a:t>            // Logic for Linear Search</a:t>
            </a:r>
            <a:endParaRPr lang="en-IN" sz="1200" dirty="0"/>
          </a:p>
          <a:p>
            <a:pPr marL="0" indent="0">
              <a:buNone/>
            </a:pPr>
            <a:r>
              <a:rPr lang="en-US" sz="1200" dirty="0"/>
              <a:t>            for (int i = 0;i&lt;</a:t>
            </a:r>
            <a:r>
              <a:rPr lang="en-US" sz="1200" dirty="0" err="1"/>
              <a:t>data.Length;i</a:t>
            </a:r>
            <a:r>
              <a:rPr lang="en-US" sz="1200" dirty="0"/>
              <a:t>++)</a:t>
            </a:r>
            <a:endParaRPr lang="en-IN" sz="1200" dirty="0"/>
          </a:p>
          <a:p>
            <a:pPr marL="0" indent="0">
              <a:buNone/>
            </a:pPr>
            <a:r>
              <a:rPr lang="en-US" sz="1200" dirty="0"/>
              <a:t>            {</a:t>
            </a:r>
            <a:endParaRPr lang="en-IN" sz="1200" dirty="0"/>
          </a:p>
          <a:p>
            <a:pPr marL="0" indent="0">
              <a:buNone/>
            </a:pPr>
            <a:r>
              <a:rPr lang="en-US" sz="1200" dirty="0"/>
              <a:t>                if (input == data[i])</a:t>
            </a:r>
            <a:endParaRPr lang="en-IN" sz="1200" dirty="0"/>
          </a:p>
          <a:p>
            <a:pPr marL="0" indent="0">
              <a:buNone/>
            </a:pPr>
            <a:r>
              <a:rPr lang="en-US" sz="1200" dirty="0"/>
              <a:t>                {</a:t>
            </a:r>
            <a:endParaRPr lang="en-IN" sz="1200" dirty="0"/>
          </a:p>
          <a:p>
            <a:pPr marL="0" indent="0">
              <a:buNone/>
            </a:pPr>
            <a:r>
              <a:rPr lang="en-US" sz="1200" dirty="0"/>
              <a:t>                    Console.WriteLine($”The Number {input} is in Index {i} at Position {i+1}”);</a:t>
            </a:r>
            <a:endParaRPr lang="en-IN" sz="1200" dirty="0"/>
          </a:p>
          <a:p>
            <a:pPr marL="0" indent="0">
              <a:buNone/>
            </a:pPr>
            <a:r>
              <a:rPr lang="en-US" sz="1200" dirty="0"/>
              <a:t>                    Console.ReadLine();</a:t>
            </a:r>
            <a:endParaRPr lang="en-IN" sz="1200" dirty="0"/>
          </a:p>
          <a:p>
            <a:pPr marL="0" indent="0">
              <a:buNone/>
            </a:pPr>
            <a:r>
              <a:rPr lang="en-US" sz="1200" dirty="0"/>
              <a:t>                }</a:t>
            </a:r>
            <a:endParaRPr lang="en-IN" sz="1200" dirty="0"/>
          </a:p>
          <a:p>
            <a:pPr marL="0" indent="0">
              <a:buNone/>
            </a:pPr>
            <a:r>
              <a:rPr lang="en-US" sz="1200" dirty="0"/>
              <a:t>            }</a:t>
            </a:r>
            <a:endParaRPr lang="en-IN" sz="1200" dirty="0"/>
          </a:p>
          <a:p>
            <a:pPr marL="0" indent="0">
              <a:buNone/>
            </a:pPr>
            <a:r>
              <a:rPr lang="en-US" sz="1200" dirty="0"/>
              <a:t>            // If input Number is not Found</a:t>
            </a:r>
            <a:endParaRPr lang="en-IN" sz="1200" dirty="0"/>
          </a:p>
          <a:p>
            <a:pPr marL="0" indent="0">
              <a:buNone/>
            </a:pPr>
            <a:r>
              <a:rPr lang="en-US" sz="1200" dirty="0"/>
              <a:t>            Console.WriteLine(“The Number is not found”);</a:t>
            </a:r>
            <a:endParaRPr lang="en-IN" sz="1200" dirty="0"/>
          </a:p>
          <a:p>
            <a:pPr marL="0" indent="0">
              <a:buNone/>
            </a:pPr>
            <a:r>
              <a:rPr lang="en-US" sz="1200" dirty="0"/>
              <a:t>            </a:t>
            </a:r>
          </a:p>
        </p:txBody>
      </p:sp>
    </p:spTree>
    <p:extLst>
      <p:ext uri="{BB962C8B-B14F-4D97-AF65-F5344CB8AC3E}">
        <p14:creationId xmlns:p14="http://schemas.microsoft.com/office/powerpoint/2010/main" val="1849813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C9B661-655F-544F-B8B2-1A87EF4CFADA}"/>
              </a:ext>
            </a:extLst>
          </p:cNvPr>
          <p:cNvSpPr>
            <a:spLocks noGrp="1"/>
          </p:cNvSpPr>
          <p:nvPr>
            <p:ph idx="1"/>
          </p:nvPr>
        </p:nvSpPr>
        <p:spPr>
          <a:xfrm>
            <a:off x="1077362" y="774390"/>
            <a:ext cx="9950103" cy="5166440"/>
          </a:xfrm>
        </p:spPr>
        <p:txBody>
          <a:bodyPr>
            <a:normAutofit/>
          </a:bodyPr>
          <a:lstStyle/>
          <a:p>
            <a:pPr marL="0" indent="0">
              <a:buNone/>
            </a:pPr>
            <a:r>
              <a:rPr lang="en-US" sz="1300" dirty="0"/>
              <a:t>Console.WriteLine("Search Failed");</a:t>
            </a:r>
            <a:endParaRPr lang="en-IN" sz="1300" dirty="0"/>
          </a:p>
          <a:p>
            <a:pPr marL="0" indent="0">
              <a:buNone/>
            </a:pPr>
            <a:r>
              <a:rPr lang="en-US" sz="1300" dirty="0"/>
              <a:t>            Console.ReadLine();</a:t>
            </a:r>
            <a:endParaRPr lang="en-IN" sz="1300" dirty="0"/>
          </a:p>
          <a:p>
            <a:pPr marL="0" indent="0">
              <a:buNone/>
            </a:pPr>
            <a:r>
              <a:rPr lang="en-US" sz="1300" dirty="0"/>
              <a:t>        }</a:t>
            </a:r>
            <a:r>
              <a:rPr lang="en-IN" sz="1300" dirty="0"/>
              <a:t>                                                                                        </a:t>
            </a:r>
          </a:p>
          <a:p>
            <a:pPr marL="0" indent="0">
              <a:buNone/>
            </a:pPr>
            <a:r>
              <a:rPr lang="en-US" sz="1300" dirty="0"/>
              <a:t>    }</a:t>
            </a:r>
            <a:endParaRPr lang="en-IN" sz="1300" dirty="0"/>
          </a:p>
          <a:p>
            <a:pPr marL="0" indent="0">
              <a:buNone/>
            </a:pPr>
            <a:r>
              <a:rPr lang="en-US" sz="1300" dirty="0"/>
              <a:t>}</a:t>
            </a:r>
            <a:endParaRPr lang="en-IN" sz="1300" dirty="0"/>
          </a:p>
          <a:p>
            <a:pPr marL="0" indent="0">
              <a:buNone/>
            </a:pPr>
            <a:endParaRPr lang="en-IN" sz="1300" dirty="0"/>
          </a:p>
          <a:p>
            <a:pPr marL="0" indent="0">
              <a:buNone/>
            </a:pPr>
            <a:r>
              <a:rPr lang="en-IN" sz="1500" b="1" u="sng" dirty="0"/>
              <a:t>Linear Search:</a:t>
            </a:r>
          </a:p>
          <a:p>
            <a:pPr marL="0" indent="0">
              <a:buNone/>
            </a:pPr>
            <a:r>
              <a:rPr lang="en-US" sz="1500" dirty="0"/>
              <a:t>The Linear search is a technique used to search a particular value from a list of values available in an array. The searching starts from the beginning of the array. The linear search compares the entered value with each value in the array one after the other and stops when either the target element is found or the search reaches the end of the array</a:t>
            </a:r>
          </a:p>
        </p:txBody>
      </p:sp>
      <p:pic>
        <p:nvPicPr>
          <p:cNvPr id="5" name="Picture 4">
            <a:extLst>
              <a:ext uri="{FF2B5EF4-FFF2-40B4-BE49-F238E27FC236}">
                <a16:creationId xmlns:a16="http://schemas.microsoft.com/office/drawing/2014/main" id="{A24849C4-0A1B-1745-8EB4-63C5F967C0DF}"/>
              </a:ext>
            </a:extLst>
          </p:cNvPr>
          <p:cNvPicPr>
            <a:picLocks noChangeAspect="1"/>
          </p:cNvPicPr>
          <p:nvPr/>
        </p:nvPicPr>
        <p:blipFill>
          <a:blip r:embed="rId2"/>
          <a:stretch>
            <a:fillRect/>
          </a:stretch>
        </p:blipFill>
        <p:spPr>
          <a:xfrm>
            <a:off x="5575378" y="917170"/>
            <a:ext cx="5452087" cy="2056489"/>
          </a:xfrm>
          <a:prstGeom prst="rect">
            <a:avLst/>
          </a:prstGeom>
        </p:spPr>
      </p:pic>
      <p:sp>
        <p:nvSpPr>
          <p:cNvPr id="6" name="TextBox 5">
            <a:extLst>
              <a:ext uri="{FF2B5EF4-FFF2-40B4-BE49-F238E27FC236}">
                <a16:creationId xmlns:a16="http://schemas.microsoft.com/office/drawing/2014/main" id="{AEA2CF8A-99AF-9540-AC8D-7CB0A28F670A}"/>
              </a:ext>
            </a:extLst>
          </p:cNvPr>
          <p:cNvSpPr txBox="1"/>
          <p:nvPr/>
        </p:nvSpPr>
        <p:spPr>
          <a:xfrm>
            <a:off x="4267200" y="1008041"/>
            <a:ext cx="1828800" cy="369332"/>
          </a:xfrm>
          <a:prstGeom prst="rect">
            <a:avLst/>
          </a:prstGeom>
          <a:noFill/>
        </p:spPr>
        <p:txBody>
          <a:bodyPr wrap="square" rtlCol="0">
            <a:spAutoFit/>
          </a:bodyPr>
          <a:lstStyle/>
          <a:p>
            <a:pPr algn="l"/>
            <a:r>
              <a:rPr lang="en-IN" b="1" dirty="0"/>
              <a:t>Output:</a:t>
            </a:r>
            <a:endParaRPr lang="en-US" b="1" dirty="0"/>
          </a:p>
        </p:txBody>
      </p:sp>
    </p:spTree>
    <p:extLst>
      <p:ext uri="{BB962C8B-B14F-4D97-AF65-F5344CB8AC3E}">
        <p14:creationId xmlns:p14="http://schemas.microsoft.com/office/powerpoint/2010/main" val="414382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7362" y="720435"/>
            <a:ext cx="4855352" cy="549565"/>
          </a:xfrm>
        </p:spPr>
        <p:txBody>
          <a:bodyPr>
            <a:normAutofit fontScale="90000"/>
          </a:bodyPr>
          <a:lstStyle/>
          <a:p>
            <a:r>
              <a:rPr lang="en-GB" dirty="0"/>
              <a:t>Binary Search Program</a:t>
            </a:r>
          </a:p>
        </p:txBody>
      </p:sp>
      <p:sp>
        <p:nvSpPr>
          <p:cNvPr id="3" name="Content Placeholder"/>
          <p:cNvSpPr>
            <a:spLocks noGrp="1"/>
          </p:cNvSpPr>
          <p:nvPr>
            <p:ph idx="1"/>
          </p:nvPr>
        </p:nvSpPr>
        <p:spPr>
          <a:xfrm>
            <a:off x="1077362" y="2427316"/>
            <a:ext cx="4855352" cy="3513514"/>
          </a:xfrm>
        </p:spPr>
        <p:txBody>
          <a:bodyPr>
            <a:normAutofit/>
          </a:bodyPr>
          <a:lstStyle/>
          <a:p>
            <a:endParaRPr lang="en-GB" dirty="0"/>
          </a:p>
        </p:txBody>
      </p:sp>
      <p:sp>
        <p:nvSpPr>
          <p:cNvPr id="12" name="Freeform: Shape 11">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Sphere of mesh and nodes">
            <a:extLst>
              <a:ext uri="{FF2B5EF4-FFF2-40B4-BE49-F238E27FC236}">
                <a16:creationId xmlns:a16="http://schemas.microsoft.com/office/drawing/2014/main" id="{67B3BE06-CFC3-40DF-8F64-208A6170F597}"/>
              </a:ext>
            </a:extLst>
          </p:cNvPr>
          <p:cNvPicPr>
            <a:picLocks noChangeAspect="1"/>
          </p:cNvPicPr>
          <p:nvPr/>
        </p:nvPicPr>
        <p:blipFill rotWithShape="1">
          <a:blip r:embed="rId2"/>
          <a:srcRect l="36315" r="6584" b="-5"/>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2710043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BlocksVTI">
  <a:themeElements>
    <a:clrScheme name="AnalogousFromRegularSeed_2SEEDS">
      <a:dk1>
        <a:srgbClr val="000000"/>
      </a:dk1>
      <a:lt1>
        <a:srgbClr val="FFFFFF"/>
      </a:lt1>
      <a:dk2>
        <a:srgbClr val="31201C"/>
      </a:dk2>
      <a:lt2>
        <a:srgbClr val="F0F2F3"/>
      </a:lt2>
      <a:accent1>
        <a:srgbClr val="B57337"/>
      </a:accent1>
      <a:accent2>
        <a:srgbClr val="C75149"/>
      </a:accent2>
      <a:accent3>
        <a:srgbClr val="AEA23F"/>
      </a:accent3>
      <a:accent4>
        <a:srgbClr val="37B2B5"/>
      </a:accent4>
      <a:accent5>
        <a:srgbClr val="498FC7"/>
      </a:accent5>
      <a:accent6>
        <a:srgbClr val="394BB6"/>
      </a:accent6>
      <a:hlink>
        <a:srgbClr val="3F82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BlocksVTI</vt:lpstr>
      <vt:lpstr>Presentation on C# Programs</vt:lpstr>
      <vt:lpstr>Agenda</vt:lpstr>
      <vt:lpstr>Bubble Sort Program</vt:lpstr>
      <vt:lpstr>PowerPoint Presentation</vt:lpstr>
      <vt:lpstr>PowerPoint Presentation</vt:lpstr>
      <vt:lpstr>Linear Search Program</vt:lpstr>
      <vt:lpstr>PowerPoint Presentation</vt:lpstr>
      <vt:lpstr>PowerPoint Presentation</vt:lpstr>
      <vt:lpstr>Binary Search Program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 Programs</dc:title>
  <dc:creator>PRAVEEN CHAKRAVARTHI CHINTALA</dc:creator>
  <cp:lastModifiedBy>PRAVEEN CHAKRAVARTHI CHINTALA</cp:lastModifiedBy>
  <cp:revision>6</cp:revision>
  <dcterms:created xsi:type="dcterms:W3CDTF">2022-02-03T06:07:10Z</dcterms:created>
  <dcterms:modified xsi:type="dcterms:W3CDTF">2022-02-03T09:02:40Z</dcterms:modified>
</cp:coreProperties>
</file>