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07448B-5FAF-4788-8245-5F75063497A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4C8B4C7-0A94-4E4C-9ED3-F844C005F7CB}">
      <dgm:prSet/>
      <dgm:spPr/>
      <dgm:t>
        <a:bodyPr/>
        <a:lstStyle/>
        <a:p>
          <a:pPr>
            <a:defRPr cap="all"/>
          </a:pPr>
          <a:r>
            <a:rPr lang="en-GB"/>
            <a:t>Quick look on What is Class and Objects</a:t>
          </a:r>
          <a:endParaRPr lang="en-US"/>
        </a:p>
      </dgm:t>
    </dgm:pt>
    <dgm:pt modelId="{8FE9B728-39E2-44AA-A85B-A30BD53477BA}" type="parTrans" cxnId="{7A2C7CC7-284F-40E6-9243-2E81A4ED6A01}">
      <dgm:prSet/>
      <dgm:spPr/>
      <dgm:t>
        <a:bodyPr/>
        <a:lstStyle/>
        <a:p>
          <a:endParaRPr lang="en-US"/>
        </a:p>
      </dgm:t>
    </dgm:pt>
    <dgm:pt modelId="{3A795DBC-2EC4-4916-B7CB-AA550D01C8AF}" type="sibTrans" cxnId="{7A2C7CC7-284F-40E6-9243-2E81A4ED6A01}">
      <dgm:prSet/>
      <dgm:spPr/>
      <dgm:t>
        <a:bodyPr/>
        <a:lstStyle/>
        <a:p>
          <a:endParaRPr lang="en-US"/>
        </a:p>
      </dgm:t>
    </dgm:pt>
    <dgm:pt modelId="{C4B7BFB9-F08D-4789-9CF9-8978D1C9705C}">
      <dgm:prSet/>
      <dgm:spPr/>
      <dgm:t>
        <a:bodyPr/>
        <a:lstStyle/>
        <a:p>
          <a:pPr>
            <a:defRPr cap="all"/>
          </a:pPr>
          <a:r>
            <a:rPr lang="en-GB"/>
            <a:t>Real World Examples of Class and Objects</a:t>
          </a:r>
          <a:endParaRPr lang="en-US"/>
        </a:p>
      </dgm:t>
    </dgm:pt>
    <dgm:pt modelId="{320AD051-760C-4B9B-97FD-4361AA35E2C2}" type="parTrans" cxnId="{5EC2A4CB-FDBF-4083-A968-078CBEE9896A}">
      <dgm:prSet/>
      <dgm:spPr/>
      <dgm:t>
        <a:bodyPr/>
        <a:lstStyle/>
        <a:p>
          <a:endParaRPr lang="en-US"/>
        </a:p>
      </dgm:t>
    </dgm:pt>
    <dgm:pt modelId="{A9C5AA9D-1A5C-4D09-BA10-3E4BF4744CCC}" type="sibTrans" cxnId="{5EC2A4CB-FDBF-4083-A968-078CBEE9896A}">
      <dgm:prSet/>
      <dgm:spPr/>
      <dgm:t>
        <a:bodyPr/>
        <a:lstStyle/>
        <a:p>
          <a:endParaRPr lang="en-US"/>
        </a:p>
      </dgm:t>
    </dgm:pt>
    <dgm:pt modelId="{30A9518D-D671-4264-B050-3FE0457ABFEF}" type="pres">
      <dgm:prSet presAssocID="{D807448B-5FAF-4788-8245-5F75063497A1}" presName="root" presStyleCnt="0">
        <dgm:presLayoutVars>
          <dgm:dir/>
          <dgm:resizeHandles val="exact"/>
        </dgm:presLayoutVars>
      </dgm:prSet>
      <dgm:spPr/>
    </dgm:pt>
    <dgm:pt modelId="{29976B2B-9541-426A-B159-38FEBF542B1C}" type="pres">
      <dgm:prSet presAssocID="{94C8B4C7-0A94-4E4C-9ED3-F844C005F7CB}" presName="compNode" presStyleCnt="0"/>
      <dgm:spPr/>
    </dgm:pt>
    <dgm:pt modelId="{C2974D7C-3A87-4839-A789-25D450AF8498}" type="pres">
      <dgm:prSet presAssocID="{94C8B4C7-0A94-4E4C-9ED3-F844C005F7CB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90E3833D-C6B0-46F9-81B4-791BCCA93721}" type="pres">
      <dgm:prSet presAssocID="{94C8B4C7-0A94-4E4C-9ED3-F844C005F7C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FB873E4-3B8A-4F9B-9577-83FDA75E477F}" type="pres">
      <dgm:prSet presAssocID="{94C8B4C7-0A94-4E4C-9ED3-F844C005F7CB}" presName="spaceRect" presStyleCnt="0"/>
      <dgm:spPr/>
    </dgm:pt>
    <dgm:pt modelId="{092B8EF7-98A1-433A-ABD8-7C09DC2F97FD}" type="pres">
      <dgm:prSet presAssocID="{94C8B4C7-0A94-4E4C-9ED3-F844C005F7CB}" presName="textRect" presStyleLbl="revTx" presStyleIdx="0" presStyleCnt="2">
        <dgm:presLayoutVars>
          <dgm:chMax val="1"/>
          <dgm:chPref val="1"/>
        </dgm:presLayoutVars>
      </dgm:prSet>
      <dgm:spPr/>
    </dgm:pt>
    <dgm:pt modelId="{E714EE06-0A50-4F1B-A4C1-F317F5118BD4}" type="pres">
      <dgm:prSet presAssocID="{3A795DBC-2EC4-4916-B7CB-AA550D01C8AF}" presName="sibTrans" presStyleCnt="0"/>
      <dgm:spPr/>
    </dgm:pt>
    <dgm:pt modelId="{30AF65B7-A63A-4367-8170-99C2765CC143}" type="pres">
      <dgm:prSet presAssocID="{C4B7BFB9-F08D-4789-9CF9-8978D1C9705C}" presName="compNode" presStyleCnt="0"/>
      <dgm:spPr/>
    </dgm:pt>
    <dgm:pt modelId="{9C2C38C7-D4BE-4946-B33F-5E63E12DCE87}" type="pres">
      <dgm:prSet presAssocID="{C4B7BFB9-F08D-4789-9CF9-8978D1C9705C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63280BAD-7046-4E96-A9E9-1AEA2D9F728B}" type="pres">
      <dgm:prSet presAssocID="{C4B7BFB9-F08D-4789-9CF9-8978D1C9705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68242AE9-6288-49A7-A520-28E5C2443EC9}" type="pres">
      <dgm:prSet presAssocID="{C4B7BFB9-F08D-4789-9CF9-8978D1C9705C}" presName="spaceRect" presStyleCnt="0"/>
      <dgm:spPr/>
    </dgm:pt>
    <dgm:pt modelId="{27B8E04B-F573-4E80-9B87-64220EE1B4BD}" type="pres">
      <dgm:prSet presAssocID="{C4B7BFB9-F08D-4789-9CF9-8978D1C9705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E280420-479E-4BCC-A150-5B210D661155}" type="presOf" srcId="{D807448B-5FAF-4788-8245-5F75063497A1}" destId="{30A9518D-D671-4264-B050-3FE0457ABFEF}" srcOrd="0" destOrd="0" presId="urn:microsoft.com/office/officeart/2018/5/layout/IconLeafLabelList"/>
    <dgm:cxn modelId="{FA8F9099-AD11-444D-81BA-93FCBDE079D0}" type="presOf" srcId="{94C8B4C7-0A94-4E4C-9ED3-F844C005F7CB}" destId="{092B8EF7-98A1-433A-ABD8-7C09DC2F97FD}" srcOrd="0" destOrd="0" presId="urn:microsoft.com/office/officeart/2018/5/layout/IconLeafLabelList"/>
    <dgm:cxn modelId="{3926EEA2-721A-466F-9022-707FB3E6E023}" type="presOf" srcId="{C4B7BFB9-F08D-4789-9CF9-8978D1C9705C}" destId="{27B8E04B-F573-4E80-9B87-64220EE1B4BD}" srcOrd="0" destOrd="0" presId="urn:microsoft.com/office/officeart/2018/5/layout/IconLeafLabelList"/>
    <dgm:cxn modelId="{7A2C7CC7-284F-40E6-9243-2E81A4ED6A01}" srcId="{D807448B-5FAF-4788-8245-5F75063497A1}" destId="{94C8B4C7-0A94-4E4C-9ED3-F844C005F7CB}" srcOrd="0" destOrd="0" parTransId="{8FE9B728-39E2-44AA-A85B-A30BD53477BA}" sibTransId="{3A795DBC-2EC4-4916-B7CB-AA550D01C8AF}"/>
    <dgm:cxn modelId="{5EC2A4CB-FDBF-4083-A968-078CBEE9896A}" srcId="{D807448B-5FAF-4788-8245-5F75063497A1}" destId="{C4B7BFB9-F08D-4789-9CF9-8978D1C9705C}" srcOrd="1" destOrd="0" parTransId="{320AD051-760C-4B9B-97FD-4361AA35E2C2}" sibTransId="{A9C5AA9D-1A5C-4D09-BA10-3E4BF4744CCC}"/>
    <dgm:cxn modelId="{0DCEC1E9-2675-4E5D-B518-0D65A6D9973C}" type="presParOf" srcId="{30A9518D-D671-4264-B050-3FE0457ABFEF}" destId="{29976B2B-9541-426A-B159-38FEBF542B1C}" srcOrd="0" destOrd="0" presId="urn:microsoft.com/office/officeart/2018/5/layout/IconLeafLabelList"/>
    <dgm:cxn modelId="{4FE23506-64CE-4271-BCEE-511FC1E524C0}" type="presParOf" srcId="{29976B2B-9541-426A-B159-38FEBF542B1C}" destId="{C2974D7C-3A87-4839-A789-25D450AF8498}" srcOrd="0" destOrd="0" presId="urn:microsoft.com/office/officeart/2018/5/layout/IconLeafLabelList"/>
    <dgm:cxn modelId="{878272A2-8C60-4A61-BC46-991A3B018612}" type="presParOf" srcId="{29976B2B-9541-426A-B159-38FEBF542B1C}" destId="{90E3833D-C6B0-46F9-81B4-791BCCA93721}" srcOrd="1" destOrd="0" presId="urn:microsoft.com/office/officeart/2018/5/layout/IconLeafLabelList"/>
    <dgm:cxn modelId="{8534134A-4FAA-4998-83A1-88661A84AAE3}" type="presParOf" srcId="{29976B2B-9541-426A-B159-38FEBF542B1C}" destId="{EFB873E4-3B8A-4F9B-9577-83FDA75E477F}" srcOrd="2" destOrd="0" presId="urn:microsoft.com/office/officeart/2018/5/layout/IconLeafLabelList"/>
    <dgm:cxn modelId="{94B76003-DDD8-4499-9FD2-9585300AB460}" type="presParOf" srcId="{29976B2B-9541-426A-B159-38FEBF542B1C}" destId="{092B8EF7-98A1-433A-ABD8-7C09DC2F97FD}" srcOrd="3" destOrd="0" presId="urn:microsoft.com/office/officeart/2018/5/layout/IconLeafLabelList"/>
    <dgm:cxn modelId="{6D21EEFE-6225-4542-A65F-519CB6A0BE27}" type="presParOf" srcId="{30A9518D-D671-4264-B050-3FE0457ABFEF}" destId="{E714EE06-0A50-4F1B-A4C1-F317F5118BD4}" srcOrd="1" destOrd="0" presId="urn:microsoft.com/office/officeart/2018/5/layout/IconLeafLabelList"/>
    <dgm:cxn modelId="{5014573F-FE94-4D35-9E64-33F9545EF1CD}" type="presParOf" srcId="{30A9518D-D671-4264-B050-3FE0457ABFEF}" destId="{30AF65B7-A63A-4367-8170-99C2765CC143}" srcOrd="2" destOrd="0" presId="urn:microsoft.com/office/officeart/2018/5/layout/IconLeafLabelList"/>
    <dgm:cxn modelId="{72776724-2AA7-4DF0-BAF9-594043B1FCA6}" type="presParOf" srcId="{30AF65B7-A63A-4367-8170-99C2765CC143}" destId="{9C2C38C7-D4BE-4946-B33F-5E63E12DCE87}" srcOrd="0" destOrd="0" presId="urn:microsoft.com/office/officeart/2018/5/layout/IconLeafLabelList"/>
    <dgm:cxn modelId="{AEF5596B-B75B-4745-AA98-67B23AA8B9CA}" type="presParOf" srcId="{30AF65B7-A63A-4367-8170-99C2765CC143}" destId="{63280BAD-7046-4E96-A9E9-1AEA2D9F728B}" srcOrd="1" destOrd="0" presId="urn:microsoft.com/office/officeart/2018/5/layout/IconLeafLabelList"/>
    <dgm:cxn modelId="{B9AE4FC0-0B58-43F4-A236-FAEE12E98EFF}" type="presParOf" srcId="{30AF65B7-A63A-4367-8170-99C2765CC143}" destId="{68242AE9-6288-49A7-A520-28E5C2443EC9}" srcOrd="2" destOrd="0" presId="urn:microsoft.com/office/officeart/2018/5/layout/IconLeafLabelList"/>
    <dgm:cxn modelId="{8E6AF725-7941-4E19-B578-360741466FBD}" type="presParOf" srcId="{30AF65B7-A63A-4367-8170-99C2765CC143}" destId="{27B8E04B-F573-4E80-9B87-64220EE1B4B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74D7C-3A87-4839-A789-25D450AF8498}">
      <dsp:nvSpPr>
        <dsp:cNvPr id="0" name=""/>
        <dsp:cNvSpPr/>
      </dsp:nvSpPr>
      <dsp:spPr>
        <a:xfrm>
          <a:off x="606549" y="1184800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E3833D-C6B0-46F9-81B4-791BCCA93721}">
      <dsp:nvSpPr>
        <dsp:cNvPr id="0" name=""/>
        <dsp:cNvSpPr/>
      </dsp:nvSpPr>
      <dsp:spPr>
        <a:xfrm>
          <a:off x="1008737" y="1586988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B8EF7-98A1-433A-ABD8-7C09DC2F97FD}">
      <dsp:nvSpPr>
        <dsp:cNvPr id="0" name=""/>
        <dsp:cNvSpPr/>
      </dsp:nvSpPr>
      <dsp:spPr>
        <a:xfrm>
          <a:off x="3268" y="365980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Quick look on What is Class and Objects</a:t>
          </a:r>
          <a:endParaRPr lang="en-US" sz="2000" kern="1200"/>
        </a:p>
      </dsp:txBody>
      <dsp:txXfrm>
        <a:off x="3268" y="3659801"/>
        <a:ext cx="3093750" cy="720000"/>
      </dsp:txXfrm>
    </dsp:sp>
    <dsp:sp modelId="{9C2C38C7-D4BE-4946-B33F-5E63E12DCE87}">
      <dsp:nvSpPr>
        <dsp:cNvPr id="0" name=""/>
        <dsp:cNvSpPr/>
      </dsp:nvSpPr>
      <dsp:spPr>
        <a:xfrm>
          <a:off x="4241705" y="1184800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80BAD-7046-4E96-A9E9-1AEA2D9F728B}">
      <dsp:nvSpPr>
        <dsp:cNvPr id="0" name=""/>
        <dsp:cNvSpPr/>
      </dsp:nvSpPr>
      <dsp:spPr>
        <a:xfrm>
          <a:off x="4643893" y="1586988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8E04B-F573-4E80-9B87-64220EE1B4BD}">
      <dsp:nvSpPr>
        <dsp:cNvPr id="0" name=""/>
        <dsp:cNvSpPr/>
      </dsp:nvSpPr>
      <dsp:spPr>
        <a:xfrm>
          <a:off x="3638424" y="365980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Real World Examples of Class and Objects</a:t>
          </a:r>
          <a:endParaRPr lang="en-US" sz="2000" kern="1200"/>
        </a:p>
      </dsp:txBody>
      <dsp:txXfrm>
        <a:off x="3638424" y="3659801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3374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33193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17752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3445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9497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07546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71195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38199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8332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50594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6016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2/16/22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9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17732" y="957715"/>
            <a:ext cx="5130798" cy="2750419"/>
          </a:xfrm>
        </p:spPr>
        <p:txBody>
          <a:bodyPr>
            <a:normAutofit/>
          </a:bodyPr>
          <a:lstStyle/>
          <a:p>
            <a:r>
              <a:rPr lang="en-GB" sz="4400" dirty="0">
                <a:latin typeface="+mn-lt"/>
              </a:rPr>
              <a:t>Presentation on Class and Objects with Real World Example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417732" y="3800209"/>
            <a:ext cx="5130798" cy="2307022"/>
          </a:xfrm>
        </p:spPr>
        <p:txBody>
          <a:bodyPr anchor="ctr">
            <a:normAutofit/>
          </a:bodyPr>
          <a:lstStyle/>
          <a:p>
            <a:r>
              <a:rPr lang="en-GB" dirty="0"/>
              <a:t>Presented by Praveen Chakravarthi
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19CE9F-03D7-44C5-B2D0-84A16BF1F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4403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  <a:latin typeface="+mn-lt"/>
              </a:rPr>
              <a:t>Agenda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92A5764C-277B-4F80-8CAD-5543D50F1D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915302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49285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33456" y="486184"/>
            <a:ext cx="5397237" cy="1325563"/>
          </a:xfrm>
        </p:spPr>
        <p:txBody>
          <a:bodyPr>
            <a:normAutofit/>
          </a:bodyPr>
          <a:lstStyle/>
          <a:p>
            <a:r>
              <a:rPr lang="en-IN" dirty="0">
                <a:latin typeface="+mn-lt"/>
              </a:rPr>
              <a:t>What is a </a:t>
            </a:r>
            <a:r>
              <a:rPr lang="en-GB" dirty="0">
                <a:latin typeface="+mn-lt"/>
              </a:rPr>
              <a:t>Class</a:t>
            </a:r>
            <a:r>
              <a:rPr lang="en-IN" dirty="0">
                <a:latin typeface="+mn-lt"/>
              </a:rPr>
              <a:t>?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33456" y="1946684"/>
            <a:ext cx="5397237" cy="4351338"/>
          </a:xfrm>
        </p:spPr>
        <p:txBody>
          <a:bodyPr>
            <a:normAutofit/>
          </a:bodyPr>
          <a:lstStyle/>
          <a:p>
            <a:r>
              <a:rPr lang="en-IN" sz="2200" dirty="0"/>
              <a:t>A Class is nothing but a </a:t>
            </a:r>
            <a:r>
              <a:rPr lang="en-IN" sz="2200" b="1" dirty="0"/>
              <a:t>BLUEPRINT</a:t>
            </a:r>
            <a:r>
              <a:rPr lang="en-IN" sz="2200" dirty="0"/>
              <a:t> or </a:t>
            </a:r>
            <a:r>
              <a:rPr lang="en-IN" sz="2200" b="1" dirty="0"/>
              <a:t>TEMPLATE</a:t>
            </a:r>
            <a:r>
              <a:rPr lang="en-IN" sz="2200" dirty="0"/>
              <a:t> for creating different objects of different State and Behaviour.</a:t>
            </a:r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r>
              <a:rPr lang="en-IN" sz="2200" dirty="0"/>
              <a:t>A Class doesn’t allocate any Memory when it is created</a:t>
            </a:r>
            <a:endParaRPr lang="en-GB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917DC4-F945-334F-AF76-E4B1A6E72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100" y="613267"/>
            <a:ext cx="4555700" cy="2704114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Classroom">
            <a:extLst>
              <a:ext uri="{FF2B5EF4-FFF2-40B4-BE49-F238E27FC236}">
                <a16:creationId xmlns:a16="http://schemas.microsoft.com/office/drawing/2014/main" id="{D00FE5B6-D09B-4F83-824D-478031C56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98100" y="3526029"/>
            <a:ext cx="2733293" cy="2733293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55" name="Arc 54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04802" flipH="1">
            <a:off x="6443172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6018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20C988C-FAAD-4B22-8BA7-6B5DEFD8D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373946"/>
            <a:ext cx="5114150" cy="1325563"/>
          </a:xfrm>
        </p:spPr>
        <p:txBody>
          <a:bodyPr>
            <a:normAutofit/>
          </a:bodyPr>
          <a:lstStyle/>
          <a:p>
            <a:r>
              <a:rPr lang="en-IN" dirty="0">
                <a:latin typeface="+mn-lt"/>
              </a:rPr>
              <a:t>What is an </a:t>
            </a:r>
            <a:r>
              <a:rPr lang="en-GB" dirty="0">
                <a:latin typeface="+mn-lt"/>
              </a:rPr>
              <a:t>Object</a:t>
            </a:r>
            <a:r>
              <a:rPr lang="en-IN" dirty="0">
                <a:latin typeface="+mn-lt"/>
              </a:rPr>
              <a:t>?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1" y="1825625"/>
            <a:ext cx="5114150" cy="4351338"/>
          </a:xfrm>
        </p:spPr>
        <p:txBody>
          <a:bodyPr>
            <a:noAutofit/>
          </a:bodyPr>
          <a:lstStyle/>
          <a:p>
            <a:r>
              <a:rPr lang="en-IN" sz="2200" dirty="0"/>
              <a:t>An Object is an </a:t>
            </a:r>
            <a:r>
              <a:rPr lang="en-IN" sz="2200" b="1" dirty="0"/>
              <a:t>Instance</a:t>
            </a:r>
            <a:r>
              <a:rPr lang="en-IN" sz="2200" dirty="0"/>
              <a:t> of Class which can be a product of the BluePrint i.e. Class </a:t>
            </a:r>
          </a:p>
          <a:p>
            <a:endParaRPr lang="en-IN" sz="2200" dirty="0"/>
          </a:p>
          <a:p>
            <a:endParaRPr lang="en-IN" sz="2200" dirty="0"/>
          </a:p>
          <a:p>
            <a:r>
              <a:rPr lang="en-IN" sz="2200" dirty="0"/>
              <a:t>An Object possess 2 Characteristics :</a:t>
            </a:r>
          </a:p>
          <a:p>
            <a:pPr marL="0" indent="0">
              <a:buNone/>
            </a:pPr>
            <a:r>
              <a:rPr lang="en-IN" sz="2200" dirty="0"/>
              <a:t>   State and Behaviour</a:t>
            </a:r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endParaRPr lang="en-IN" sz="2200" dirty="0"/>
          </a:p>
          <a:p>
            <a:r>
              <a:rPr lang="en-IN" sz="2200" dirty="0"/>
              <a:t>An Objects allocates memory when it is created </a:t>
            </a:r>
            <a:endParaRPr lang="en-GB" sz="2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2635" y="2507215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432189" flipV="1">
            <a:off x="7537061" y="1878543"/>
            <a:ext cx="4592562" cy="45925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C36F5-A73D-3E41-ADA3-3F75EF082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815" y="603334"/>
            <a:ext cx="3531991" cy="3807761"/>
          </a:xfrm>
          <a:custGeom>
            <a:avLst/>
            <a:gdLst/>
            <a:ahLst/>
            <a:cxnLst/>
            <a:rect l="l" t="t" r="r" b="b"/>
            <a:pathLst>
              <a:path w="2185353" h="2064564">
                <a:moveTo>
                  <a:pt x="65529" y="0"/>
                </a:moveTo>
                <a:lnTo>
                  <a:pt x="2119824" y="0"/>
                </a:lnTo>
                <a:cubicBezTo>
                  <a:pt x="2156015" y="0"/>
                  <a:pt x="2185353" y="29338"/>
                  <a:pt x="2185353" y="65529"/>
                </a:cubicBezTo>
                <a:lnTo>
                  <a:pt x="2185353" y="1999035"/>
                </a:lnTo>
                <a:cubicBezTo>
                  <a:pt x="2185353" y="2035226"/>
                  <a:pt x="2156015" y="2064564"/>
                  <a:pt x="2119824" y="2064564"/>
                </a:cubicBezTo>
                <a:lnTo>
                  <a:pt x="65529" y="2064564"/>
                </a:lnTo>
                <a:cubicBezTo>
                  <a:pt x="29338" y="2064564"/>
                  <a:pt x="0" y="2035226"/>
                  <a:pt x="0" y="1999035"/>
                </a:cubicBezTo>
                <a:lnTo>
                  <a:pt x="0" y="65529"/>
                </a:lnTo>
                <a:cubicBezTo>
                  <a:pt x="0" y="29338"/>
                  <a:pt x="29338" y="0"/>
                  <a:pt x="6552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173391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39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: Shape 41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Rectangle 4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Arc 4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E9C70-99F4-284D-8A7B-8E267E1D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ea typeface="+mj-ea"/>
                <a:cs typeface="+mj-cs"/>
              </a:rPr>
              <a:t>Difference… 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</a:t>
            </a:r>
          </a:p>
        </p:txBody>
      </p:sp>
      <p:sp>
        <p:nvSpPr>
          <p:cNvPr id="54" name="Freeform: Shape 4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6E9936-F564-E048-9620-ED2869442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6" y="1444663"/>
            <a:ext cx="5771426" cy="265188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5E2D2-4862-7B4A-8D1A-A12A74ED4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200" dirty="0"/>
              <a:t>A Class is a Category which is not a Real Word Entity whereas An Object is a Real World Entity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457200" indent="-228600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457200" indent="-2286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200" dirty="0"/>
              <a:t>A Class can have ‘n’ no. of Objects as they may differ in Characteristics as discussed.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25213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729345" y="204647"/>
            <a:ext cx="3981854" cy="2216513"/>
          </a:xfrm>
        </p:spPr>
        <p:txBody>
          <a:bodyPr>
            <a:normAutofit/>
          </a:bodyPr>
          <a:lstStyle/>
          <a:p>
            <a:r>
              <a:rPr lang="en-GB" dirty="0">
                <a:latin typeface="+mn-lt"/>
              </a:rPr>
              <a:t>Real World Example</a:t>
            </a:r>
          </a:p>
        </p:txBody>
      </p:sp>
      <p:sp>
        <p:nvSpPr>
          <p:cNvPr id="15" name="Arc 18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751B7E-E272-A942-BA37-348CA03486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29"/>
          <a:stretch/>
        </p:blipFill>
        <p:spPr>
          <a:xfrm>
            <a:off x="450077" y="2471647"/>
            <a:ext cx="9377800" cy="4181706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E53F331-275E-8F4F-9394-7DAED9A522C2}"/>
              </a:ext>
            </a:extLst>
          </p:cNvPr>
          <p:cNvSpPr txBox="1"/>
          <p:nvPr/>
        </p:nvSpPr>
        <p:spPr>
          <a:xfrm>
            <a:off x="5187795" y="252389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4F365B-3F0F-AC48-945B-C7025D5C0A2B}"/>
              </a:ext>
            </a:extLst>
          </p:cNvPr>
          <p:cNvSpPr txBox="1"/>
          <p:nvPr/>
        </p:nvSpPr>
        <p:spPr>
          <a:xfrm>
            <a:off x="5187795" y="252389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F70887-9314-F146-AE3C-094FBD7878BE}"/>
              </a:ext>
            </a:extLst>
          </p:cNvPr>
          <p:cNvSpPr txBox="1"/>
          <p:nvPr/>
        </p:nvSpPr>
        <p:spPr>
          <a:xfrm>
            <a:off x="891287" y="851951"/>
            <a:ext cx="50948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i="1" dirty="0"/>
              <a:t>Here, I took a Class of Browser with certain Characteristics and Methods and created 3 objects as follows: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5712368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7869E-B6A1-4746-87E7-F6A7B11D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Thank</a:t>
            </a:r>
            <a:r>
              <a:rPr lang="en-US" sz="50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You !</a:t>
            </a:r>
            <a:b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-Praveen Chakravarthi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78898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ShapesVTI</vt:lpstr>
      <vt:lpstr>Presentation on Class and Objects with Real World Example</vt:lpstr>
      <vt:lpstr>Agenda</vt:lpstr>
      <vt:lpstr>What is a Class?</vt:lpstr>
      <vt:lpstr>What is an Object?</vt:lpstr>
      <vt:lpstr>Difference…   </vt:lpstr>
      <vt:lpstr>Real World Example</vt:lpstr>
      <vt:lpstr>Thank You !  -Praveen Chakravarthi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Class and Objects with Real World Examples</dc:title>
  <dc:creator>PRAVEEN CHAKRAVARTHI CHINTALA</dc:creator>
  <cp:lastModifiedBy>PRAVEEN CHAKRAVARTHI CHINTALA</cp:lastModifiedBy>
  <cp:revision>4</cp:revision>
  <dcterms:created xsi:type="dcterms:W3CDTF">2022-02-15T14:41:48Z</dcterms:created>
  <dcterms:modified xsi:type="dcterms:W3CDTF">2022-02-15T19:40:13Z</dcterms:modified>
</cp:coreProperties>
</file>