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4" r:id="rId6"/>
    <p:sldId id="261" r:id="rId7"/>
    <p:sldId id="262" r:id="rId8"/>
    <p:sldId id="263" r:id="rId9"/>
    <p:sldId id="268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3646" autoAdjust="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71DEA-D91F-4AF8-837F-1E2C794B0DB4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EAC5A-E28B-422B-8E8A-930803718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2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EAC5A-E28B-422B-8E8A-93080371866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2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6AD95BD-EBB2-4267-970B-5CAD6E5F1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578" y="0"/>
            <a:ext cx="9144000" cy="2387600"/>
          </a:xfrm>
        </p:spPr>
        <p:txBody>
          <a:bodyPr/>
          <a:lstStyle/>
          <a:p>
            <a:r>
              <a:rPr dirty="0"/>
              <a:t>Revenue </a:t>
            </a:r>
            <a:r>
              <a:rPr dirty="0" smtClean="0"/>
              <a:t>Visualization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F9C7636-54AE-43DE-AD8E-F49A73300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849" y="4164871"/>
            <a:ext cx="11108724" cy="2693129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Submitted To – 						Submitted By – </a:t>
            </a:r>
          </a:p>
          <a:p>
            <a:pPr algn="l"/>
            <a:r>
              <a:rPr lang="en-GB" dirty="0" smtClean="0"/>
              <a:t>Data Analyst Department					Praveen Kumar Dwivedi</a:t>
            </a:r>
          </a:p>
          <a:p>
            <a:pPr algn="l"/>
            <a:r>
              <a:rPr lang="en-GB" dirty="0" smtClean="0"/>
              <a:t>Photoshooto							Krishanu Kundu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Album Designer Software can see the highest Revenue after Tax and Photo Selection can see the lowest.</a:t>
            </a:r>
          </a:p>
          <a:p>
            <a:r>
              <a:rPr lang="en-GB" dirty="0" smtClean="0"/>
              <a:t>Both of them can see highest and lowest Start, Added Revenue consecutively for </a:t>
            </a:r>
            <a:r>
              <a:rPr lang="en-GB" dirty="0"/>
              <a:t>Album Designer </a:t>
            </a:r>
            <a:r>
              <a:rPr lang="en-GB" dirty="0" smtClean="0"/>
              <a:t>Software and </a:t>
            </a:r>
            <a:r>
              <a:rPr lang="en-GB" dirty="0"/>
              <a:t>Photo </a:t>
            </a:r>
            <a:r>
              <a:rPr lang="en-GB" dirty="0" smtClean="0"/>
              <a:t>Selection. But, churn can be reversible for the both.</a:t>
            </a:r>
          </a:p>
          <a:p>
            <a:r>
              <a:rPr lang="en-GB" dirty="0"/>
              <a:t>A</a:t>
            </a:r>
            <a:r>
              <a:rPr lang="en-GB" dirty="0" smtClean="0"/>
              <a:t>ccording the projection, </a:t>
            </a:r>
            <a:r>
              <a:rPr lang="en-GB" b="1" dirty="0" smtClean="0"/>
              <a:t>Photoshooto</a:t>
            </a:r>
            <a:r>
              <a:rPr lang="en-GB" dirty="0" smtClean="0"/>
              <a:t> should focus more on the Album Designing Software and Photo Selection tool can be a less focused area.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99D047C6-3D3A-4C32-B5B6-5303EC634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TE ">
            <a:extLst>
              <a:ext uri="{FF2B5EF4-FFF2-40B4-BE49-F238E27FC236}">
                <a16:creationId xmlns:a16="http://schemas.microsoft.com/office/drawing/2014/main" id="{35931935-625B-4640-98B0-5BEE2DDB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5" y="2505202"/>
            <a:ext cx="11317162" cy="3295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Year and Quarters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hase wisw Venders">
            <a:extLst>
              <a:ext uri="{FF2B5EF4-FFF2-40B4-BE49-F238E27FC236}">
                <a16:creationId xmlns:a16="http://schemas.microsoft.com/office/drawing/2014/main" id="{FDE33BD7-150C-4889-B6DD-79DD7114A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4"/>
            <a:ext cx="9458437" cy="553243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Phase Wise Vendor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 flipH="1">
            <a:off x="9663113" y="1409700"/>
            <a:ext cx="2528887" cy="4343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number of vendors  has increased over the Phases from 1 to 4.</a:t>
            </a:r>
          </a:p>
          <a:p>
            <a:r>
              <a:rPr lang="en-GB" dirty="0" smtClean="0"/>
              <a:t>The sharpest increase in vendor numbers was from Phase 1 to 2 (150%)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vg. Start">
            <a:extLst>
              <a:ext uri="{FF2B5EF4-FFF2-40B4-BE49-F238E27FC236}">
                <a16:creationId xmlns:a16="http://schemas.microsoft.com/office/drawing/2014/main" id="{1DCB429E-8745-43D5-9DB7-DE06A2E1E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563"/>
            <a:ext cx="8476736" cy="550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426" y="0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Average Start across Segments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476735" y="1491312"/>
            <a:ext cx="3595815" cy="4887521"/>
          </a:xfrm>
        </p:spPr>
        <p:txBody>
          <a:bodyPr/>
          <a:lstStyle/>
          <a:p>
            <a:r>
              <a:rPr lang="en-GB" dirty="0" smtClean="0"/>
              <a:t>It’s clearly visible that Average Starting is highest for Album Designer Software (34.96 M) and lowest for Photo Selection (0.81 M)</a:t>
            </a:r>
            <a:r>
              <a:rPr lang="en-IN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vg Added">
            <a:extLst>
              <a:ext uri="{FF2B5EF4-FFF2-40B4-BE49-F238E27FC236}">
                <a16:creationId xmlns:a16="http://schemas.microsoft.com/office/drawing/2014/main" id="{CDC28B66-15C3-46FE-B727-5544816D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223316"/>
            <a:ext cx="8563233" cy="5548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Average Added across segments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281" y="1223316"/>
            <a:ext cx="2716427" cy="4953647"/>
          </a:xfrm>
        </p:spPr>
        <p:txBody>
          <a:bodyPr/>
          <a:lstStyle/>
          <a:p>
            <a:r>
              <a:rPr lang="en-GB" dirty="0" smtClean="0"/>
              <a:t>Album Designer Software has the highest added Average (11.54 M) and Photo Selection (0.27 M) has the lowest.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vg Churn">
            <a:extLst>
              <a:ext uri="{FF2B5EF4-FFF2-40B4-BE49-F238E27FC236}">
                <a16:creationId xmlns:a16="http://schemas.microsoft.com/office/drawing/2014/main" id="{F91FE2A5-577D-4243-AB73-042A11B49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00094"/>
            <a:ext cx="8212853" cy="5357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76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Average Churn across Segments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2593" y="1500094"/>
            <a:ext cx="3789407" cy="4146943"/>
          </a:xfrm>
        </p:spPr>
        <p:txBody>
          <a:bodyPr/>
          <a:lstStyle/>
          <a:p>
            <a:r>
              <a:rPr lang="en-GB" dirty="0" smtClean="0"/>
              <a:t>Average Churn is the highest for Pic of the Day (1.89 M) and lowest for Album Designer Software (0.01 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VG REVENUE">
            <a:extLst>
              <a:ext uri="{FF2B5EF4-FFF2-40B4-BE49-F238E27FC236}">
                <a16:creationId xmlns:a16="http://schemas.microsoft.com/office/drawing/2014/main" id="{0BD901A5-FF44-4558-A7A4-47531A3C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272363"/>
            <a:ext cx="7908326" cy="5489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Average Revenue across Segments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3741" y="1272363"/>
            <a:ext cx="3694669" cy="5017226"/>
          </a:xfrm>
        </p:spPr>
        <p:txBody>
          <a:bodyPr/>
          <a:lstStyle/>
          <a:p>
            <a:r>
              <a:rPr lang="en-GB" dirty="0" smtClean="0"/>
              <a:t>Album Designer Software </a:t>
            </a:r>
            <a:r>
              <a:rPr lang="en-GB" dirty="0"/>
              <a:t>can be the highest</a:t>
            </a:r>
            <a:r>
              <a:rPr lang="en-GB" dirty="0" smtClean="0"/>
              <a:t> Revenue stream (39.50 M) for Photoshooto in the coming years and lowest can be Photo Selection (0.91 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Revenue After TAX">
            <a:extLst>
              <a:ext uri="{FF2B5EF4-FFF2-40B4-BE49-F238E27FC236}">
                <a16:creationId xmlns:a16="http://schemas.microsoft.com/office/drawing/2014/main" id="{86A15ECB-5DF9-4294-A40B-65039CA98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176"/>
            <a:ext cx="8723870" cy="54948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613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Total Revenue after Tax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4594" y="1363175"/>
            <a:ext cx="3027405" cy="4530997"/>
          </a:xfrm>
        </p:spPr>
        <p:txBody>
          <a:bodyPr/>
          <a:lstStyle/>
          <a:p>
            <a:r>
              <a:rPr lang="en-GB" dirty="0" smtClean="0"/>
              <a:t>Almost every segment has a steady growth whereas Album Designer Software and Pic of the Day can see a exponential growth over the years (2022-2024)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EBITDA">
            <a:extLst>
              <a:ext uri="{FF2B5EF4-FFF2-40B4-BE49-F238E27FC236}">
                <a16:creationId xmlns:a16="http://schemas.microsoft.com/office/drawing/2014/main" id="{FE5D799D-2B70-4AA3-9051-37BCB9C92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9632"/>
            <a:ext cx="8699157" cy="5648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81" y="0"/>
            <a:ext cx="10439400" cy="1109920"/>
          </a:xfrm>
        </p:spPr>
        <p:txBody>
          <a:bodyPr/>
          <a:lstStyle/>
          <a:p>
            <a:pPr algn="ctr"/>
            <a:r>
              <a:rPr lang="en-GB" dirty="0" smtClean="0"/>
              <a:t>EBITDA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6929" y="1209632"/>
            <a:ext cx="2928551" cy="4967331"/>
          </a:xfrm>
        </p:spPr>
        <p:txBody>
          <a:bodyPr/>
          <a:lstStyle/>
          <a:p>
            <a:r>
              <a:rPr lang="en-GB" dirty="0" smtClean="0"/>
              <a:t>The EBITDA can see a steady growth over the years and different quarters. But, the highest growth has achieved in Q2-Q3, 2022 (55%)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295</Words>
  <Application>Microsoft Office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Revenue Visualization</vt:lpstr>
      <vt:lpstr>Year and Quarters</vt:lpstr>
      <vt:lpstr>Phase Wise Vendor</vt:lpstr>
      <vt:lpstr>Average Start across Segments</vt:lpstr>
      <vt:lpstr>Average Added across segments</vt:lpstr>
      <vt:lpstr>Average Churn across Segments</vt:lpstr>
      <vt:lpstr>Average Revenue across Segments</vt:lpstr>
      <vt:lpstr>Total Revenue after Tax</vt:lpstr>
      <vt:lpstr>EBITDA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Visualisation</dc:title>
  <dc:creator/>
  <cp:lastModifiedBy>Windows User</cp:lastModifiedBy>
  <cp:revision>12</cp:revision>
  <dcterms:created xsi:type="dcterms:W3CDTF">2021-11-09T16:05:19Z</dcterms:created>
  <dcterms:modified xsi:type="dcterms:W3CDTF">2021-11-10T09:48:05Z</dcterms:modified>
</cp:coreProperties>
</file>