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339" r:id="rId2"/>
    <p:sldId id="379" r:id="rId3"/>
    <p:sldId id="427" r:id="rId4"/>
    <p:sldId id="344" r:id="rId5"/>
    <p:sldId id="429" r:id="rId6"/>
    <p:sldId id="428" r:id="rId7"/>
    <p:sldId id="434" r:id="rId8"/>
    <p:sldId id="435" r:id="rId9"/>
    <p:sldId id="415" r:id="rId10"/>
    <p:sldId id="416" r:id="rId11"/>
    <p:sldId id="430" r:id="rId12"/>
    <p:sldId id="417" r:id="rId13"/>
    <p:sldId id="418" r:id="rId14"/>
    <p:sldId id="345" r:id="rId15"/>
    <p:sldId id="349" r:id="rId16"/>
    <p:sldId id="419" r:id="rId17"/>
    <p:sldId id="431" r:id="rId18"/>
    <p:sldId id="421" r:id="rId19"/>
    <p:sldId id="432" r:id="rId20"/>
    <p:sldId id="420" r:id="rId21"/>
    <p:sldId id="362" r:id="rId22"/>
    <p:sldId id="433" r:id="rId23"/>
    <p:sldId id="346" r:id="rId24"/>
    <p:sldId id="437" r:id="rId25"/>
    <p:sldId id="380" r:id="rId26"/>
    <p:sldId id="436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38" r:id="rId36"/>
  </p:sldIdLst>
  <p:sldSz cx="9144000" cy="5143500" type="screen16x9"/>
  <p:notesSz cx="6858000" cy="9144000"/>
  <p:embeddedFontLst>
    <p:embeddedFont>
      <p:font typeface="Oswald" charset="0"/>
      <p:regular r:id="rId38"/>
      <p:bold r:id="rId39"/>
    </p:embeddedFont>
    <p:embeddedFont>
      <p:font typeface="Source Code Pro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12C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5D838F-EB44-42CA-9624-811600777BD0}">
  <a:tblStyle styleId="{A25D838F-EB44-42CA-9624-811600777B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4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66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26305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0753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3968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0182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5913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01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0182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59133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0182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39680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59133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6311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6311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9589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958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91854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958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3968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3968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95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MACHINE LEARNING </a:t>
            </a:r>
            <a:endParaRPr lang="en-US" sz="4400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029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33350"/>
            <a:ext cx="1676400" cy="739775"/>
          </a:xfrm>
          <a:prstGeom prst="rect">
            <a:avLst/>
          </a:prstGeom>
          <a:noFill/>
        </p:spPr>
      </p:pic>
      <p:pic>
        <p:nvPicPr>
          <p:cNvPr id="11" name="Picture 1" descr="C:\Users\j\Desktop\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33350"/>
            <a:ext cx="990600" cy="761999"/>
          </a:xfrm>
          <a:prstGeom prst="rect">
            <a:avLst/>
          </a:prstGeom>
          <a:noFill/>
        </p:spPr>
      </p:pic>
      <p:pic>
        <p:nvPicPr>
          <p:cNvPr id="12" name="Picture 1" descr="C:\Users\j\Desktop\1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133350"/>
            <a:ext cx="1676400" cy="732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1200150"/>
            <a:ext cx="8520600" cy="34290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F12C05"/>
                </a:solidFill>
                <a:latin typeface="+mn-lt"/>
              </a:rPr>
              <a:t>Machine learning </a:t>
            </a:r>
            <a:r>
              <a:rPr lang="en-US" sz="2000" b="1" dirty="0" smtClean="0">
                <a:latin typeface="+mn-lt"/>
              </a:rPr>
              <a:t>is an </a:t>
            </a:r>
            <a:r>
              <a:rPr lang="en-US" sz="2000" b="1" dirty="0" smtClean="0">
                <a:solidFill>
                  <a:srgbClr val="F12C05"/>
                </a:solidFill>
                <a:latin typeface="+mn-lt"/>
              </a:rPr>
              <a:t>artificial intelligence </a:t>
            </a:r>
            <a:r>
              <a:rPr lang="en-US" sz="2000" b="1" dirty="0" smtClean="0">
                <a:latin typeface="+mn-lt"/>
              </a:rPr>
              <a:t>section that enables computer systems to learn from examples, information, and experience directly. </a:t>
            </a:r>
          </a:p>
          <a:p>
            <a:pPr>
              <a:buNone/>
            </a:pPr>
            <a:r>
              <a:rPr lang="en-US" sz="2000" b="1" dirty="0" smtClean="0">
                <a:latin typeface="+mn-lt"/>
              </a:rPr>
              <a:t>Machine learning systems can conduct complicated procedures by learning from data rather than following </a:t>
            </a:r>
            <a:r>
              <a:rPr lang="en-US" sz="2000" b="1" dirty="0" smtClean="0">
                <a:solidFill>
                  <a:srgbClr val="F12C05"/>
                </a:solidFill>
                <a:latin typeface="+mn-lt"/>
              </a:rPr>
              <a:t>pre-programmed guidelines </a:t>
            </a:r>
            <a:r>
              <a:rPr lang="en-US" sz="2000" b="1" dirty="0" smtClean="0">
                <a:latin typeface="+mn-lt"/>
              </a:rPr>
              <a:t>by allowing computers to perform particular duties intelligently. </a:t>
            </a:r>
          </a:p>
          <a:p>
            <a:pPr>
              <a:buNone/>
            </a:pPr>
            <a:r>
              <a:rPr lang="en-US" sz="2000" b="1" dirty="0" smtClean="0">
                <a:latin typeface="+mn-lt"/>
              </a:rPr>
              <a:t>Machine learning helps to improve the </a:t>
            </a:r>
            <a:r>
              <a:rPr lang="en-US" sz="2000" b="1" dirty="0" smtClean="0">
                <a:solidFill>
                  <a:srgbClr val="F12C05"/>
                </a:solidFill>
                <a:latin typeface="+mn-lt"/>
              </a:rPr>
              <a:t>accuracy</a:t>
            </a:r>
            <a:r>
              <a:rPr lang="en-US" sz="2000" b="1" dirty="0" smtClean="0">
                <a:latin typeface="+mn-lt"/>
              </a:rPr>
              <a:t> and </a:t>
            </a:r>
            <a:r>
              <a:rPr lang="en-US" sz="2000" b="1" dirty="0" smtClean="0">
                <a:solidFill>
                  <a:srgbClr val="F12C05"/>
                </a:solidFill>
                <a:latin typeface="+mn-lt"/>
              </a:rPr>
              <a:t>ability</a:t>
            </a:r>
            <a:r>
              <a:rPr lang="en-US" sz="2000" b="1" dirty="0" smtClean="0">
                <a:latin typeface="+mn-lt"/>
              </a:rPr>
              <a:t> to complete the task by figuring out by itself. </a:t>
            </a:r>
            <a:endParaRPr lang="en-US" b="1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09800" y="285750"/>
            <a:ext cx="4937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What is Machine Learning?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Use Machine Learning?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7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528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520600" cy="3200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+mn-lt"/>
              </a:rPr>
              <a:t>ML is used when: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• Human expertise does not exist (navigating on Mars)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• Humans can’t explain their expertise (speech recognition)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• Models must be customized (personalized medicine)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• Models are based on huge amounts of data (genomics)</a:t>
            </a:r>
            <a:endParaRPr lang="en-US" b="1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pic>
        <p:nvPicPr>
          <p:cNvPr id="168963" name="Picture 3" descr="C:\Users\j\Desktop\1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409950"/>
            <a:ext cx="1872391" cy="159384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1" y="209550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When Do We Use Machine Learning?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8964" name="Picture 4" descr="C:\Users\j\Desktop\1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409950"/>
            <a:ext cx="1768475" cy="1524000"/>
          </a:xfrm>
          <a:prstGeom prst="rect">
            <a:avLst/>
          </a:prstGeom>
          <a:noFill/>
        </p:spPr>
      </p:pic>
      <p:pic>
        <p:nvPicPr>
          <p:cNvPr id="168965" name="Picture 5" descr="C:\Users\j\Desktop\1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1" y="3409950"/>
            <a:ext cx="1676400" cy="1524000"/>
          </a:xfrm>
          <a:prstGeom prst="rect">
            <a:avLst/>
          </a:prstGeom>
          <a:noFill/>
        </p:spPr>
      </p:pic>
      <p:pic>
        <p:nvPicPr>
          <p:cNvPr id="168966" name="Picture 6" descr="C:\Users\j\Desktop\14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3409950"/>
            <a:ext cx="18288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04800" y="1352550"/>
            <a:ext cx="8520600" cy="29718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+mn-lt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Recognizing patterns: </a:t>
            </a:r>
            <a:r>
              <a:rPr lang="en-US" sz="2000" b="1" dirty="0" smtClean="0">
                <a:latin typeface="+mn-lt"/>
              </a:rPr>
              <a:t>– Facial identities or facial expressions – Handwritten or spoken words – Medical images </a:t>
            </a:r>
          </a:p>
          <a:p>
            <a:pPr>
              <a:buNone/>
            </a:pPr>
            <a:r>
              <a:rPr lang="en-US" sz="2000" b="1" dirty="0" smtClean="0">
                <a:latin typeface="+mn-lt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Generating patterns: </a:t>
            </a:r>
            <a:r>
              <a:rPr lang="en-US" sz="2000" b="1" dirty="0" smtClean="0">
                <a:latin typeface="+mn-lt"/>
              </a:rPr>
              <a:t>– Generating images or motion sequences </a:t>
            </a:r>
          </a:p>
          <a:p>
            <a:pPr>
              <a:buNone/>
            </a:pPr>
            <a:r>
              <a:rPr lang="en-US" sz="2000" b="1" dirty="0" smtClean="0">
                <a:latin typeface="+mn-lt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Recognizing anomalies: </a:t>
            </a:r>
            <a:r>
              <a:rPr lang="en-US" sz="2000" b="1" dirty="0" smtClean="0">
                <a:latin typeface="+mn-lt"/>
              </a:rPr>
              <a:t>– Unusual credit card transactions – Unusual patterns of sensor readings in a nuclear power plant </a:t>
            </a:r>
          </a:p>
          <a:p>
            <a:pPr>
              <a:buNone/>
            </a:pPr>
            <a:r>
              <a:rPr lang="en-US" sz="2000" b="1" dirty="0" smtClean="0">
                <a:latin typeface="+mn-lt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Prediction: </a:t>
            </a:r>
            <a:r>
              <a:rPr lang="en-US" sz="2000" b="1" dirty="0" smtClean="0">
                <a:latin typeface="+mn-lt"/>
              </a:rPr>
              <a:t>– Future stock prices or currency exchange rates</a:t>
            </a:r>
            <a:endParaRPr lang="en-US" sz="2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1" y="209550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When Do We Use Machine Learning?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ML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7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pic>
        <p:nvPicPr>
          <p:cNvPr id="162817" name="Picture 1" descr="C:\Users\j\Desktop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971550"/>
            <a:ext cx="7924800" cy="3429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81400" y="285750"/>
            <a:ext cx="2282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Types of ML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6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LEARNING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58721" name="Picture 1" descr="C:\Users\j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2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58721" name="Picture 1" descr="C:\Users\j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2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895350"/>
            <a:ext cx="8305800" cy="2743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latin typeface="+mn-lt"/>
              </a:rPr>
              <a:t>Deep learning is an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artificial intelligence</a:t>
            </a:r>
            <a:r>
              <a:rPr lang="en-US" b="1" dirty="0" smtClean="0">
                <a:latin typeface="+mn-lt"/>
              </a:rPr>
              <a:t> function that imitates the workings of the human brain in processing data and creating patterns for use in decision making.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latin typeface="+mn-lt"/>
              </a:rPr>
              <a:t>Deep learning is a subset of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machine learning</a:t>
            </a:r>
            <a:r>
              <a:rPr lang="en-US" b="1" dirty="0" smtClean="0">
                <a:latin typeface="+mn-lt"/>
              </a:rPr>
              <a:t> in artificial intelligence (AI) that has networks capable of learning unsupervised from data that is unstructured or unlabeled. Also known as deep neural learning or deep neural network.</a:t>
            </a:r>
            <a:endParaRPr lang="en-US" b="1" dirty="0">
              <a:latin typeface="+mn-lt"/>
            </a:endParaRPr>
          </a:p>
        </p:txBody>
      </p:sp>
      <p:pic>
        <p:nvPicPr>
          <p:cNvPr id="9" name="Picture 1" descr="C:\Users\j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2264"/>
          </a:xfrm>
          <a:prstGeom prst="rect">
            <a:avLst/>
          </a:prstGeom>
          <a:noFill/>
        </p:spPr>
      </p:pic>
      <p:pic>
        <p:nvPicPr>
          <p:cNvPr id="160770" name="Picture 2" descr="Image result for deep learn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3409950"/>
            <a:ext cx="5791200" cy="14001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09800" y="209550"/>
            <a:ext cx="4158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What is Deep learning?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6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of DL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58721" name="Picture 1" descr="C:\Users\j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2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What is an artificial intelligence?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75105" name="Picture 1" descr="C:\Users\j\Desktop\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990600" cy="8278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528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7" name="Picture 1" descr="C:\Users\j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226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276600" y="209550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Application of DL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6674" name="Picture 2" descr="C:\Users\j\Desktop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971550"/>
            <a:ext cx="83820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76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8" name="Picture 1" descr="C:\Users\j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33350"/>
            <a:ext cx="1676400" cy="732264"/>
          </a:xfrm>
          <a:prstGeom prst="rect">
            <a:avLst/>
          </a:prstGeom>
          <a:noFill/>
        </p:spPr>
      </p:pic>
      <p:pic>
        <p:nvPicPr>
          <p:cNvPr id="9" name="Picture 5" descr="C:\Users\j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33350"/>
            <a:ext cx="1676400" cy="739775"/>
          </a:xfrm>
          <a:prstGeom prst="rect">
            <a:avLst/>
          </a:prstGeom>
          <a:noFill/>
        </p:spPr>
      </p:pic>
      <p:pic>
        <p:nvPicPr>
          <p:cNvPr id="154626" name="Picture 2" descr="C:\Users\j\Desktop\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047750"/>
            <a:ext cx="8610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679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54625" name="Picture 1" descr="C:\Users\j\Desktop\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971550"/>
            <a:ext cx="8077200" cy="3755340"/>
          </a:xfrm>
          <a:prstGeom prst="rect">
            <a:avLst/>
          </a:prstGeom>
          <a:noFill/>
        </p:spPr>
      </p:pic>
      <p:pic>
        <p:nvPicPr>
          <p:cNvPr id="8" name="Picture 1" descr="C:\Users\j\Desktop\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133350"/>
            <a:ext cx="1676400" cy="732264"/>
          </a:xfrm>
          <a:prstGeom prst="rect">
            <a:avLst/>
          </a:prstGeom>
          <a:noFill/>
        </p:spPr>
      </p:pic>
      <p:pic>
        <p:nvPicPr>
          <p:cNvPr id="9" name="Picture 5" descr="C:\Users\j\Desktop\downlo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133350"/>
            <a:ext cx="1676400" cy="73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679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Supervised Learning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1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819400" y="209550"/>
            <a:ext cx="3227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Supervised Learning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pic>
        <p:nvPicPr>
          <p:cNvPr id="1026" name="Picture 2" descr="C:\Users\j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047751"/>
            <a:ext cx="8077200" cy="19812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310515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Supervised Learning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is an area of machine learning where we work on predicting the values using 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labeled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data sets. </a:t>
            </a:r>
          </a:p>
          <a:p>
            <a:endParaRPr lang="en-US" sz="1800" b="1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The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labeled input datasets are called the 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independent variable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while the predicted results are called the 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dependent variable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because they depend on the 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independent variable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for their results. 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3429000" y="742950"/>
            <a:ext cx="1905000" cy="533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Supervised Learning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1657350"/>
            <a:ext cx="1905000" cy="533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Regression</a:t>
            </a:r>
            <a:endParaRPr lang="en-US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953000" y="1581150"/>
            <a:ext cx="1905000" cy="533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Classification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2495550"/>
            <a:ext cx="2819400" cy="2057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Linear regression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err="1" smtClean="0"/>
              <a:t>Yh</a:t>
            </a:r>
            <a:endParaRPr lang="en-US" sz="1600" b="1" dirty="0" smtClean="0"/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Ik7i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Uj6ui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utiu56</a:t>
            </a:r>
            <a:endParaRPr lang="en-US" sz="1600" b="1" dirty="0" smtClean="0"/>
          </a:p>
        </p:txBody>
      </p:sp>
      <p:sp>
        <p:nvSpPr>
          <p:cNvPr id="26" name="Bent-Up Arrow 25"/>
          <p:cNvSpPr/>
          <p:nvPr/>
        </p:nvSpPr>
        <p:spPr>
          <a:xfrm rot="10800000">
            <a:off x="2590800" y="971550"/>
            <a:ext cx="838200" cy="68580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10800000" flipH="1">
            <a:off x="5334000" y="895350"/>
            <a:ext cx="762000" cy="68580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95800" y="2495550"/>
            <a:ext cx="2819400" cy="2057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Linear Regression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14600" y="20955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REGRESSION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0" y="209550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Simple Linear Regression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504950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Linear </a:t>
            </a:r>
            <a:r>
              <a:rPr lang="en-US" sz="1600" b="1" dirty="0" smtClean="0"/>
              <a:t>regression models are used to </a:t>
            </a:r>
            <a:r>
              <a:rPr lang="en-US" sz="1600" b="1" dirty="0" smtClean="0">
                <a:solidFill>
                  <a:srgbClr val="F12C05"/>
                </a:solidFill>
              </a:rPr>
              <a:t>show or predict </a:t>
            </a:r>
            <a:r>
              <a:rPr lang="en-US" sz="1600" b="1" dirty="0" smtClean="0"/>
              <a:t>the relationship between </a:t>
            </a:r>
            <a:r>
              <a:rPr lang="en-US" sz="1600" b="1" dirty="0" smtClean="0">
                <a:solidFill>
                  <a:srgbClr val="F12C05"/>
                </a:solidFill>
              </a:rPr>
              <a:t>two variables or </a:t>
            </a:r>
            <a:r>
              <a:rPr lang="en-US" sz="1600" b="1" dirty="0" smtClean="0">
                <a:solidFill>
                  <a:srgbClr val="F12C05"/>
                </a:solidFill>
              </a:rPr>
              <a:t>factors</a:t>
            </a:r>
            <a:r>
              <a:rPr lang="en-US" sz="1600" b="1" dirty="0" smtClean="0"/>
              <a:t>. </a:t>
            </a:r>
          </a:p>
          <a:p>
            <a:endParaRPr lang="en-US" sz="1600" b="1" dirty="0" smtClean="0"/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The </a:t>
            </a:r>
            <a:r>
              <a:rPr lang="en-US" sz="1600" b="1" dirty="0" smtClean="0"/>
              <a:t>factor that is being </a:t>
            </a:r>
            <a:r>
              <a:rPr lang="en-US" sz="1600" b="1" dirty="0" smtClean="0">
                <a:solidFill>
                  <a:srgbClr val="F12C05"/>
                </a:solidFill>
              </a:rPr>
              <a:t>predicted</a:t>
            </a:r>
            <a:r>
              <a:rPr lang="en-US" sz="1600" b="1" dirty="0" smtClean="0"/>
              <a:t> (the factor that the equation </a:t>
            </a:r>
            <a:r>
              <a:rPr lang="en-US" sz="1600" b="1" i="1" dirty="0" smtClean="0"/>
              <a:t>solves for</a:t>
            </a:r>
            <a:r>
              <a:rPr lang="en-US" sz="1600" b="1" dirty="0" smtClean="0"/>
              <a:t>) is called the </a:t>
            </a:r>
            <a:r>
              <a:rPr lang="en-US" sz="1600" b="1" dirty="0" smtClean="0">
                <a:solidFill>
                  <a:srgbClr val="F12C05"/>
                </a:solidFill>
              </a:rPr>
              <a:t>dependent variable</a:t>
            </a:r>
            <a:r>
              <a:rPr lang="en-US" sz="1600" b="1" dirty="0" smtClean="0"/>
              <a:t>. </a:t>
            </a:r>
            <a:endParaRPr lang="en-US" sz="1600" b="1" dirty="0" smtClean="0"/>
          </a:p>
          <a:p>
            <a:pPr>
              <a:buFont typeface="Wingdings" pitchFamily="2" charset="2"/>
              <a:buChar char="v"/>
            </a:pPr>
            <a:endParaRPr lang="en-US" sz="1600" b="1" dirty="0" smtClean="0"/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The </a:t>
            </a:r>
            <a:r>
              <a:rPr lang="en-US" sz="1600" b="1" dirty="0" smtClean="0"/>
              <a:t>factors that are used to </a:t>
            </a:r>
            <a:r>
              <a:rPr lang="en-US" sz="1600" b="1" dirty="0" smtClean="0">
                <a:solidFill>
                  <a:srgbClr val="F12C05"/>
                </a:solidFill>
              </a:rPr>
              <a:t>predict</a:t>
            </a:r>
            <a:r>
              <a:rPr lang="en-US" sz="1600" b="1" dirty="0" smtClean="0"/>
              <a:t> the value of the dependent variable are called the </a:t>
            </a:r>
            <a:r>
              <a:rPr lang="en-US" sz="1600" b="1" dirty="0" smtClean="0">
                <a:solidFill>
                  <a:srgbClr val="F12C05"/>
                </a:solidFill>
              </a:rPr>
              <a:t>independent variables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743200" y="209550"/>
            <a:ext cx="3658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Where is used SLR?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09600" y="165735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 </a:t>
            </a:r>
            <a:r>
              <a:rPr lang="en-US" sz="1600" b="1" dirty="0" smtClean="0"/>
              <a:t>Evaluating trends and sales estimates.</a:t>
            </a:r>
          </a:p>
          <a:p>
            <a:endParaRPr lang="en-US" sz="1600" b="1" dirty="0" smtClean="0"/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 Analyzing the impact of price changes.</a:t>
            </a:r>
          </a:p>
          <a:p>
            <a:endParaRPr lang="en-US" sz="1600" b="1" dirty="0" smtClean="0"/>
          </a:p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 </a:t>
            </a:r>
            <a:r>
              <a:rPr lang="en-US" sz="1600" b="1" dirty="0" smtClean="0"/>
              <a:t>Assessment of risk in financial services and insurance domain.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057400" y="285750"/>
            <a:ext cx="5315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Understanding LR Algorithm?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11" name="Up Arrow 10"/>
          <p:cNvSpPr/>
          <p:nvPr/>
        </p:nvSpPr>
        <p:spPr>
          <a:xfrm>
            <a:off x="1447800" y="1352550"/>
            <a:ext cx="1524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524000" y="379095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-135039" y="2420539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Dependent variable (y)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4171950"/>
            <a:ext cx="2239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Independent variable (x)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47800" y="1276350"/>
            <a:ext cx="23622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10477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Reg line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3200400" y="17335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29000" y="165735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Estimate value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352800" y="2876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81400" y="2800350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Actual value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21" idx="5"/>
            <a:endCxn id="23" idx="0"/>
          </p:cNvCxnSpPr>
          <p:nvPr/>
        </p:nvCxnSpPr>
        <p:spPr>
          <a:xfrm rot="16200000" flipH="1">
            <a:off x="2873282" y="2320832"/>
            <a:ext cx="1012918" cy="9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29000" y="2190750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error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2438400" y="22669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76400" y="2876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28800" y="2495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362200" y="2876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1400" y="12763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24193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67000" y="16573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3000" y="1962150"/>
            <a:ext cx="3918060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b="1" dirty="0" smtClean="0">
                <a:solidFill>
                  <a:schemeClr val="tx1"/>
                </a:solidFill>
              </a:rPr>
              <a:t> -&gt; predictor (present in data)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 -&gt; co-efficient (estimated by regression)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 -&gt; intercept </a:t>
            </a:r>
            <a:r>
              <a:rPr lang="en-US" b="1" dirty="0" smtClean="0">
                <a:solidFill>
                  <a:schemeClr val="tx1"/>
                </a:solidFill>
              </a:rPr>
              <a:t>(estimated by regression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Y -&gt; predicted value (calculated from C,M,X)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15000" y="1276350"/>
            <a:ext cx="2362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4098" name="Picture 2" descr="C:\Users\j\Desktop\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799" y="800100"/>
            <a:ext cx="5029201" cy="4343400"/>
          </a:xfrm>
          <a:prstGeom prst="rect">
            <a:avLst/>
          </a:prstGeom>
          <a:noFill/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1200" y="361950"/>
            <a:ext cx="5334000" cy="733500"/>
          </a:xfrm>
        </p:spPr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latin typeface="+mn-lt"/>
              </a:rPr>
              <a:t>What is an artificial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intelligence</a:t>
            </a:r>
            <a:r>
              <a:rPr lang="en-US" b="1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pic>
        <p:nvPicPr>
          <p:cNvPr id="4099" name="Picture 3" descr="C:\Users\j\Desktop\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962150"/>
            <a:ext cx="3962400" cy="2362200"/>
          </a:xfrm>
          <a:prstGeom prst="rect">
            <a:avLst/>
          </a:prstGeom>
          <a:noFill/>
        </p:spPr>
      </p:pic>
      <p:pic>
        <p:nvPicPr>
          <p:cNvPr id="11" name="Picture 1" descr="C:\Users\j\Desktop\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33350"/>
            <a:ext cx="990600" cy="827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057400" y="285750"/>
            <a:ext cx="5315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Understanding LR Algorithm?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11" name="Up Arrow 10"/>
          <p:cNvSpPr/>
          <p:nvPr/>
        </p:nvSpPr>
        <p:spPr>
          <a:xfrm>
            <a:off x="838200" y="1352550"/>
            <a:ext cx="1524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4400" y="379095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-292592" y="2407144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istance (y)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600200" y="4400550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Speed (x)</a:t>
            </a:r>
            <a:endParaRPr lang="en-US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038600" y="971550"/>
          <a:ext cx="990600" cy="2133600"/>
        </p:xfrm>
        <a:graphic>
          <a:graphicData uri="http://schemas.openxmlformats.org/drawingml/2006/table">
            <a:tbl>
              <a:tblPr firstRow="1" bandRow="1">
                <a:tableStyleId>{A25D838F-EB44-42CA-9624-811600777BD0}</a:tableStyleId>
              </a:tblPr>
              <a:tblGrid>
                <a:gridCol w="495300"/>
                <a:gridCol w="495300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3.6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990600" y="394335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0      1       2       3      4      5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-684311" y="2494061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1       2       3      4      5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219200" y="4705350"/>
            <a:ext cx="1725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Independent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1047750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b="1" dirty="0" smtClean="0">
                <a:solidFill>
                  <a:srgbClr val="FF0000"/>
                </a:solidFill>
              </a:rPr>
              <a:t>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371600" y="2571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288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2952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70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24200" y="1733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76600" y="2876550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Mean of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1219200" y="264795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0600" y="241935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62200" y="23431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2C05"/>
              </a:solidFill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029200" y="971550"/>
          <a:ext cx="2895600" cy="2133600"/>
        </p:xfrm>
        <a:graphic>
          <a:graphicData uri="http://schemas.openxmlformats.org/drawingml/2006/table">
            <a:tbl>
              <a:tblPr firstRow="1" bandRow="1">
                <a:tableStyleId>{A25D838F-EB44-42CA-9624-811600777BD0}</a:tableStyleId>
              </a:tblPr>
              <a:tblGrid>
                <a:gridCol w="510363"/>
                <a:gridCol w="556437"/>
                <a:gridCol w="762000"/>
                <a:gridCol w="1066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x-x`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y-y`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(x-x)^2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(x-x`)(y-y`)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-0.6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-0.4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2.8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5486400" y="2800350"/>
            <a:ext cx="707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Sum of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4800" y="3333750"/>
            <a:ext cx="436048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M = </a:t>
            </a:r>
            <a:r>
              <a:rPr lang="en-US" sz="1600" b="1" dirty="0" smtClean="0">
                <a:solidFill>
                  <a:srgbClr val="00B050"/>
                </a:solidFill>
              </a:rPr>
              <a:t>sum of </a:t>
            </a:r>
            <a:r>
              <a:rPr lang="en-US" sz="1600" b="1" dirty="0" smtClean="0">
                <a:solidFill>
                  <a:schemeClr val="accent3"/>
                </a:solidFill>
              </a:rPr>
              <a:t>( (x-x`) (y-y`) / (x-x`)^2 )</a:t>
            </a:r>
          </a:p>
          <a:p>
            <a:r>
              <a:rPr lang="en-US" sz="1600" b="1" dirty="0" smtClean="0">
                <a:solidFill>
                  <a:schemeClr val="accent3"/>
                </a:solidFill>
              </a:rPr>
              <a:t>M = 4 / 10 = 0.4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bg2"/>
                </a:solidFill>
              </a:rPr>
              <a:t>Y = </a:t>
            </a:r>
            <a:r>
              <a:rPr lang="en-US" sz="1600" b="1" dirty="0" smtClean="0">
                <a:solidFill>
                  <a:schemeClr val="accent3"/>
                </a:solidFill>
              </a:rPr>
              <a:t>M</a:t>
            </a:r>
            <a:r>
              <a:rPr lang="en-US" sz="1600" b="1" dirty="0" smtClean="0">
                <a:solidFill>
                  <a:schemeClr val="bg2"/>
                </a:solidFill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</a:rPr>
              <a:t> +</a:t>
            </a:r>
            <a:r>
              <a:rPr lang="en-US" sz="1600" b="1" dirty="0" smtClean="0">
                <a:solidFill>
                  <a:srgbClr val="00B050"/>
                </a:solidFill>
              </a:rPr>
              <a:t> C  </a:t>
            </a:r>
            <a:r>
              <a:rPr lang="en-US" sz="1600" b="1" dirty="0" smtClean="0"/>
              <a:t>=&gt; y=3.6, M=0.4, x=3   =&gt; </a:t>
            </a:r>
            <a:r>
              <a:rPr lang="en-US" sz="1600" b="1" dirty="0" smtClean="0">
                <a:solidFill>
                  <a:srgbClr val="00B050"/>
                </a:solidFill>
              </a:rPr>
              <a:t>C=2.4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Y= 0.4X + 2.4</a:t>
            </a:r>
          </a:p>
          <a:p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2362200" y="2495550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(3,3.6)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743200" y="285750"/>
            <a:ext cx="3360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Mean square Error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11" name="Up Arrow 10"/>
          <p:cNvSpPr/>
          <p:nvPr/>
        </p:nvSpPr>
        <p:spPr>
          <a:xfrm>
            <a:off x="838200" y="1352550"/>
            <a:ext cx="1524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4400" y="379095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-292592" y="2407144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istance (y)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600200" y="4400550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Speed (x)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990600" y="394335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0      1       2       3      4      5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-684311" y="2494061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1       2       3      4      5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219200" y="4705350"/>
            <a:ext cx="1725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Independent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1047750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b="1" dirty="0" smtClean="0">
                <a:solidFill>
                  <a:srgbClr val="FF0000"/>
                </a:solidFill>
              </a:rPr>
              <a:t>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371600" y="2571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288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2952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70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24200" y="1733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1219200" y="264795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0600" y="241935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62200" y="23431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2C05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0" y="1047750"/>
            <a:ext cx="3886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M=0.4 , C=2.4, 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Y= 0.4X + 2.4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3"/>
                </a:solidFill>
              </a:rPr>
              <a:t>predict values of y for x= {1,2,3,4,5}</a:t>
            </a:r>
          </a:p>
          <a:p>
            <a:endParaRPr lang="en-US" sz="1600" b="1" dirty="0" smtClean="0">
              <a:solidFill>
                <a:schemeClr val="accent3"/>
              </a:solidFill>
            </a:endParaRPr>
          </a:p>
          <a:p>
            <a:r>
              <a:rPr lang="en-US" sz="1600" b="1" dirty="0" smtClean="0">
                <a:solidFill>
                  <a:schemeClr val="accent3"/>
                </a:solidFill>
              </a:rPr>
              <a:t>Y = 0.4 * 1 + 2.4 = 2.8</a:t>
            </a:r>
          </a:p>
          <a:p>
            <a:r>
              <a:rPr lang="en-US" sz="1600" b="1" dirty="0" smtClean="0">
                <a:solidFill>
                  <a:schemeClr val="accent3"/>
                </a:solidFill>
              </a:rPr>
              <a:t>Y = </a:t>
            </a:r>
            <a:r>
              <a:rPr lang="en-US" sz="1600" b="1" dirty="0" smtClean="0">
                <a:solidFill>
                  <a:schemeClr val="accent3"/>
                </a:solidFill>
              </a:rPr>
              <a:t>0.4 * </a:t>
            </a:r>
            <a:r>
              <a:rPr lang="en-US" sz="1600" b="1" dirty="0" smtClean="0">
                <a:solidFill>
                  <a:schemeClr val="accent3"/>
                </a:solidFill>
              </a:rPr>
              <a:t>2 </a:t>
            </a:r>
            <a:r>
              <a:rPr lang="en-US" sz="1600" b="1" dirty="0" smtClean="0">
                <a:solidFill>
                  <a:schemeClr val="accent3"/>
                </a:solidFill>
              </a:rPr>
              <a:t>+ 2.4 = </a:t>
            </a:r>
            <a:r>
              <a:rPr lang="en-US" sz="1600" b="1" dirty="0" smtClean="0">
                <a:solidFill>
                  <a:schemeClr val="accent3"/>
                </a:solidFill>
              </a:rPr>
              <a:t>3.2</a:t>
            </a:r>
          </a:p>
          <a:p>
            <a:r>
              <a:rPr lang="en-US" sz="1600" b="1" dirty="0" smtClean="0">
                <a:solidFill>
                  <a:schemeClr val="accent3"/>
                </a:solidFill>
              </a:rPr>
              <a:t>Y = </a:t>
            </a:r>
            <a:r>
              <a:rPr lang="en-US" sz="1600" b="1" dirty="0" smtClean="0">
                <a:solidFill>
                  <a:schemeClr val="accent3"/>
                </a:solidFill>
              </a:rPr>
              <a:t>0.4 * </a:t>
            </a:r>
            <a:r>
              <a:rPr lang="en-US" sz="1600" b="1" dirty="0" smtClean="0">
                <a:solidFill>
                  <a:schemeClr val="accent3"/>
                </a:solidFill>
              </a:rPr>
              <a:t>3 </a:t>
            </a:r>
            <a:r>
              <a:rPr lang="en-US" sz="1600" b="1" dirty="0" smtClean="0">
                <a:solidFill>
                  <a:schemeClr val="accent3"/>
                </a:solidFill>
              </a:rPr>
              <a:t>+ 2.4 = </a:t>
            </a:r>
            <a:r>
              <a:rPr lang="en-US" sz="1600" b="1" dirty="0" smtClean="0">
                <a:solidFill>
                  <a:schemeClr val="accent3"/>
                </a:solidFill>
              </a:rPr>
              <a:t>3.6</a:t>
            </a:r>
            <a:endParaRPr lang="en-US" sz="1600" b="1" dirty="0" smtClean="0">
              <a:solidFill>
                <a:schemeClr val="accent3"/>
              </a:solidFill>
            </a:endParaRPr>
          </a:p>
          <a:p>
            <a:r>
              <a:rPr lang="en-US" sz="1600" b="1" dirty="0" smtClean="0">
                <a:solidFill>
                  <a:schemeClr val="accent3"/>
                </a:solidFill>
              </a:rPr>
              <a:t>Y = </a:t>
            </a:r>
            <a:r>
              <a:rPr lang="en-US" sz="1600" b="1" dirty="0" smtClean="0">
                <a:solidFill>
                  <a:schemeClr val="accent3"/>
                </a:solidFill>
              </a:rPr>
              <a:t>0.4 * </a:t>
            </a:r>
            <a:r>
              <a:rPr lang="en-US" sz="1600" b="1" dirty="0" smtClean="0">
                <a:solidFill>
                  <a:schemeClr val="accent3"/>
                </a:solidFill>
              </a:rPr>
              <a:t>4 </a:t>
            </a:r>
            <a:r>
              <a:rPr lang="en-US" sz="1600" b="1" dirty="0" smtClean="0">
                <a:solidFill>
                  <a:schemeClr val="accent3"/>
                </a:solidFill>
              </a:rPr>
              <a:t>+ 2.4 = </a:t>
            </a:r>
            <a:r>
              <a:rPr lang="en-US" sz="1600" b="1" dirty="0" smtClean="0">
                <a:solidFill>
                  <a:schemeClr val="accent3"/>
                </a:solidFill>
              </a:rPr>
              <a:t>4.0</a:t>
            </a:r>
            <a:endParaRPr lang="en-US" sz="1600" b="1" dirty="0" smtClean="0">
              <a:solidFill>
                <a:schemeClr val="accent3"/>
              </a:solidFill>
            </a:endParaRPr>
          </a:p>
          <a:p>
            <a:r>
              <a:rPr lang="en-US" sz="1600" b="1" dirty="0" smtClean="0">
                <a:solidFill>
                  <a:schemeClr val="accent3"/>
                </a:solidFill>
              </a:rPr>
              <a:t>Y = </a:t>
            </a:r>
            <a:r>
              <a:rPr lang="en-US" sz="1600" b="1" dirty="0" smtClean="0">
                <a:solidFill>
                  <a:schemeClr val="accent3"/>
                </a:solidFill>
              </a:rPr>
              <a:t>0.4 * 5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</a:rPr>
              <a:t>+ 2.4 = </a:t>
            </a:r>
            <a:r>
              <a:rPr lang="en-US" sz="1600" b="1" dirty="0" smtClean="0">
                <a:solidFill>
                  <a:schemeClr val="accent3"/>
                </a:solidFill>
              </a:rPr>
              <a:t>4.4</a:t>
            </a:r>
          </a:p>
          <a:p>
            <a:endParaRPr lang="en-US" sz="1600" b="1" dirty="0" smtClean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2362200" y="2495550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(3,3.6)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1371600" y="26479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28800" y="24955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2669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43200" y="21145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19621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38200" y="1885950"/>
            <a:ext cx="2819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67200" y="4095750"/>
            <a:ext cx="382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12C05"/>
                </a:solidFill>
              </a:rPr>
              <a:t>Distance between actual and predict </a:t>
            </a:r>
            <a:r>
              <a:rPr lang="en-US" b="1" dirty="0" smtClean="0">
                <a:solidFill>
                  <a:srgbClr val="F12C05"/>
                </a:solidFill>
              </a:rPr>
              <a:t>value </a:t>
            </a:r>
          </a:p>
          <a:p>
            <a:r>
              <a:rPr lang="en-US" b="1" dirty="0" smtClean="0">
                <a:solidFill>
                  <a:srgbClr val="F12C05"/>
                </a:solidFill>
              </a:rPr>
              <a:t>less means best fit</a:t>
            </a:r>
            <a:endParaRPr lang="en-US" b="1" dirty="0" smtClean="0">
              <a:solidFill>
                <a:srgbClr val="F12C0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743200" y="285750"/>
            <a:ext cx="3340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What is R-square?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457200" y="1657350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v"/>
            </a:pPr>
            <a:r>
              <a:rPr lang="en-US" sz="1600" b="1" dirty="0" smtClean="0"/>
              <a:t>R-squared value is a statistical measure of how close the data are to the fitted regression line.</a:t>
            </a:r>
          </a:p>
          <a:p>
            <a:pPr marL="228600" indent="-228600"/>
            <a:endParaRPr lang="en-US" sz="1600" b="1" dirty="0" smtClean="0"/>
          </a:p>
          <a:p>
            <a:pPr marL="228600" indent="-228600">
              <a:buFont typeface="Wingdings" pitchFamily="2" charset="2"/>
              <a:buChar char="v"/>
            </a:pPr>
            <a:r>
              <a:rPr lang="en-US" sz="1600" b="1" dirty="0" smtClean="0"/>
              <a:t>It is also known as coefficient of determination, or the coefficient of multiple determination.</a:t>
            </a:r>
            <a:endParaRPr lang="en-US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743200" y="285750"/>
            <a:ext cx="4221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Calculation of R-square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11" name="Up Arrow 10"/>
          <p:cNvSpPr/>
          <p:nvPr/>
        </p:nvSpPr>
        <p:spPr>
          <a:xfrm>
            <a:off x="838200" y="1352550"/>
            <a:ext cx="1524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4400" y="379095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-292592" y="2407144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istance (y)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600200" y="4400550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Speed (x)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990600" y="394335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0      1       2       3      4      5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-684311" y="2494061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1       2       3      4      5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219200" y="4705350"/>
            <a:ext cx="1725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Independent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1047750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b="1" dirty="0" smtClean="0">
                <a:solidFill>
                  <a:srgbClr val="FF0000"/>
                </a:solidFill>
              </a:rPr>
              <a:t>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371600" y="2571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288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2952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70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24200" y="1733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62200" y="23431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2C05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38600" y="1200150"/>
            <a:ext cx="4724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Distance actual – mean </a:t>
            </a:r>
            <a:r>
              <a:rPr lang="en-US" sz="1600" b="1" dirty="0" smtClean="0">
                <a:solidFill>
                  <a:srgbClr val="00B050"/>
                </a:solidFill>
              </a:rPr>
              <a:t>VS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distance predict – mean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This is nothing but 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bg2"/>
                </a:solidFill>
              </a:rPr>
              <a:t>R^2 = sum of (Yp – y`)^2 / sum of (y-y`)^2</a:t>
            </a:r>
            <a:endParaRPr lang="en-US" sz="1600" b="1" dirty="0" smtClean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2362200" y="2495550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(3,3.6)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1371600" y="26479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28800" y="24955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2669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43200" y="21145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19621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38200" y="1885950"/>
            <a:ext cx="2819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743200" y="285750"/>
            <a:ext cx="4221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Calculation of R-square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sp>
        <p:nvSpPr>
          <p:cNvPr id="11" name="Up Arrow 10"/>
          <p:cNvSpPr/>
          <p:nvPr/>
        </p:nvSpPr>
        <p:spPr>
          <a:xfrm>
            <a:off x="838200" y="1352550"/>
            <a:ext cx="1524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4400" y="379095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-292592" y="2407144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istance (y)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600200" y="4400550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Speed (x)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990600" y="3943350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0      1       2       3      4      5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-684311" y="2494061"/>
            <a:ext cx="259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1       2       3      4      5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219200" y="4705350"/>
            <a:ext cx="1725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Independent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1047750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b="1" dirty="0" smtClean="0">
                <a:solidFill>
                  <a:srgbClr val="FF0000"/>
                </a:solidFill>
              </a:rPr>
              <a:t>ependent variable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371600" y="2571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288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29527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7000" y="2114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24200" y="173355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62200" y="23431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2C05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62200" y="2495550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(3,3.6)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1371600" y="26479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28800" y="24955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2669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43200" y="21145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1962150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38200" y="1885950"/>
            <a:ext cx="2819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57600" y="971550"/>
          <a:ext cx="990600" cy="2362200"/>
        </p:xfrm>
        <a:graphic>
          <a:graphicData uri="http://schemas.openxmlformats.org/drawingml/2006/table">
            <a:tbl>
              <a:tblPr firstRow="1" bandRow="1">
                <a:tableStyleId>{A25D838F-EB44-42CA-9624-811600777BD0}</a:tableStyleId>
              </a:tblPr>
              <a:tblGrid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3.6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648200" y="971550"/>
          <a:ext cx="3810001" cy="2346960"/>
        </p:xfrm>
        <a:graphic>
          <a:graphicData uri="http://schemas.openxmlformats.org/drawingml/2006/table">
            <a:tbl>
              <a:tblPr firstRow="1" bandRow="1">
                <a:tableStyleId>{A25D838F-EB44-42CA-9624-811600777BD0}</a:tableStyleId>
              </a:tblPr>
              <a:tblGrid>
                <a:gridCol w="533401"/>
                <a:gridCol w="838200"/>
                <a:gridCol w="606669"/>
                <a:gridCol w="841131"/>
                <a:gridCol w="9906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y-y`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(y-y`)^2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Yp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(Yp-y)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(Yp-y)^2</a:t>
                      </a:r>
                    </a:p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-0.6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-0.8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0.64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0.16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0.16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1.96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0.64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5.2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12C05"/>
                          </a:solidFill>
                        </a:rPr>
                        <a:t>1.6</a:t>
                      </a:r>
                      <a:endParaRPr lang="en-US" b="1" dirty="0">
                        <a:solidFill>
                          <a:srgbClr val="F12C0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3429000" y="3028950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Mean of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5600" y="3028950"/>
            <a:ext cx="707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Sum of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8200" y="3028950"/>
            <a:ext cx="707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Sum of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14800" y="3714750"/>
            <a:ext cx="36920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R^2 = sum of (Yp – y`)^2 / sum of (y-y`)^</a:t>
            </a:r>
            <a:r>
              <a:rPr lang="en-US" b="1" dirty="0" smtClean="0">
                <a:solidFill>
                  <a:schemeClr val="bg2"/>
                </a:solidFill>
              </a:rPr>
              <a:t>2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  = 1.6 / 5.2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  ~ = 0.3</a:t>
            </a:r>
            <a:endParaRPr lang="en-US" b="1" dirty="0" smtClean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9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OPENCV Features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1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9800" y="133350"/>
            <a:ext cx="4495800" cy="7335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AI Applications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1" name="Picture 3" descr="C:\Users\j\Desktop\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047750"/>
            <a:ext cx="4267199" cy="3549113"/>
          </a:xfrm>
          <a:prstGeom prst="rect">
            <a:avLst/>
          </a:prstGeom>
          <a:noFill/>
        </p:spPr>
      </p:pic>
      <p:pic>
        <p:nvPicPr>
          <p:cNvPr id="2052" name="Picture 4" descr="C:\Users\j\Desktop\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123950"/>
            <a:ext cx="4267200" cy="3505200"/>
          </a:xfrm>
          <a:prstGeom prst="rect">
            <a:avLst/>
          </a:prstGeom>
          <a:noFill/>
        </p:spPr>
      </p:pic>
      <p:pic>
        <p:nvPicPr>
          <p:cNvPr id="10" name="Picture 1" descr="C:\Users\j\Desktop\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33350"/>
            <a:ext cx="990600" cy="827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History of AI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5" name="Picture 1" descr="C:\Users\j\Desktop\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990600" cy="8278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528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10242" name="Picture 2" descr="C:\Users\j\Desktop\6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123950"/>
            <a:ext cx="8382000" cy="3810000"/>
          </a:xfrm>
          <a:prstGeom prst="rect">
            <a:avLst/>
          </a:prstGeom>
          <a:noFill/>
        </p:spPr>
      </p:pic>
      <p:pic>
        <p:nvPicPr>
          <p:cNvPr id="10" name="Picture 1" descr="C:\Users\j\Desktop\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33350"/>
            <a:ext cx="990600" cy="827853"/>
          </a:xfrm>
          <a:prstGeom prst="rect">
            <a:avLst/>
          </a:prstGeom>
          <a:noFill/>
        </p:spPr>
      </p:pic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2209800" y="209550"/>
            <a:ext cx="4495800" cy="7335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HISTORY OF AI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What is Machine Learning?</a:t>
            </a:r>
            <a:endParaRPr lang="en-US" b="1" dirty="0"/>
          </a:p>
        </p:txBody>
      </p:sp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7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528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9800" y="209550"/>
            <a:ext cx="4495800" cy="7335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INTRODUCTION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57200" y="895350"/>
            <a:ext cx="6400800" cy="4038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Herbert Alexander Simon: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“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Learning</a:t>
            </a:r>
            <a:r>
              <a:rPr lang="en-US" b="1" dirty="0" smtClean="0">
                <a:latin typeface="+mn-lt"/>
              </a:rPr>
              <a:t> is any process by which a system improves performance from experience.”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•“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Machine Learning </a:t>
            </a:r>
            <a:r>
              <a:rPr lang="en-US" b="1" dirty="0" smtClean="0">
                <a:latin typeface="+mn-lt"/>
              </a:rPr>
              <a:t>is concerned with computer programs that automatically improve their performance through experience.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Definition by Tom Mitchell (1998): </a:t>
            </a:r>
            <a:r>
              <a:rPr lang="en-US" b="1" dirty="0" smtClean="0">
                <a:latin typeface="+mn-lt"/>
              </a:rPr>
              <a:t>Machine Learning is the study of algorithms that • improve their performance P • at some task T • with experience E. A well-defined learning task is given by P+T+E.</a:t>
            </a:r>
            <a:endParaRPr lang="en-US" b="1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pic>
        <p:nvPicPr>
          <p:cNvPr id="2050" name="Picture 2" descr="C:\Users\j\Desktop\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123950"/>
            <a:ext cx="1428750" cy="1752600"/>
          </a:xfrm>
          <a:prstGeom prst="rect">
            <a:avLst/>
          </a:prstGeom>
          <a:noFill/>
        </p:spPr>
      </p:pic>
      <p:pic>
        <p:nvPicPr>
          <p:cNvPr id="10241" name="Picture 1" descr="C:\Users\j\Desktop\1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3105150"/>
            <a:ext cx="1447799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yes01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0"/>
            <a:ext cx="1752600" cy="762000"/>
          </a:xfrm>
          <a:prstGeom prst="rect">
            <a:avLst/>
          </a:prstGeom>
          <a:noFill/>
        </p:spPr>
      </p:pic>
      <p:pic>
        <p:nvPicPr>
          <p:cNvPr id="5" name="Picture 5" descr="C:\Users\j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33350"/>
            <a:ext cx="1676400" cy="739775"/>
          </a:xfrm>
          <a:prstGeom prst="rect">
            <a:avLst/>
          </a:prstGeom>
          <a:noFill/>
        </p:spPr>
      </p:pic>
      <p:pic>
        <p:nvPicPr>
          <p:cNvPr id="3074" name="Picture 2" descr="C:\Users\j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1276350"/>
            <a:ext cx="6172200" cy="33528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410200" cy="972650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+mn-lt"/>
              </a:rPr>
              <a:t>TRADITIONAL PROGRAM VS MACHINE LEARNING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965</Words>
  <Application>Microsoft Office PowerPoint</Application>
  <PresentationFormat>On-screen Show (16:9)</PresentationFormat>
  <Paragraphs>239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Oswald</vt:lpstr>
      <vt:lpstr>Source Code Pro</vt:lpstr>
      <vt:lpstr>Wingdings</vt:lpstr>
      <vt:lpstr>Modern Writer</vt:lpstr>
      <vt:lpstr>MACHINE LEARNING </vt:lpstr>
      <vt:lpstr> What is an artificial intelligence?</vt:lpstr>
      <vt:lpstr> What is an artificial intelligence?</vt:lpstr>
      <vt:lpstr>AI Applications</vt:lpstr>
      <vt:lpstr> History of AI</vt:lpstr>
      <vt:lpstr>HISTORY OF AI</vt:lpstr>
      <vt:lpstr> What is Machine Learning?</vt:lpstr>
      <vt:lpstr>INTRODUCTION</vt:lpstr>
      <vt:lpstr>TRADITIONAL PROGRAM VS MACHINE LEARNING</vt:lpstr>
      <vt:lpstr>Slide 10</vt:lpstr>
      <vt:lpstr>When Do We Use Machine Learning?</vt:lpstr>
      <vt:lpstr>Slide 12</vt:lpstr>
      <vt:lpstr>Slide 13</vt:lpstr>
      <vt:lpstr>Types of ML</vt:lpstr>
      <vt:lpstr>Slide 15</vt:lpstr>
      <vt:lpstr>DEEP LEARNING</vt:lpstr>
      <vt:lpstr>Introduction</vt:lpstr>
      <vt:lpstr>Slide 18</vt:lpstr>
      <vt:lpstr>Application of DL</vt:lpstr>
      <vt:lpstr>Slide 20</vt:lpstr>
      <vt:lpstr>Slide 21</vt:lpstr>
      <vt:lpstr>Slide 22</vt:lpstr>
      <vt:lpstr>Supervised Learning</vt:lpstr>
      <vt:lpstr>Slide 24</vt:lpstr>
      <vt:lpstr>Slide 25</vt:lpstr>
      <vt:lpstr>Simple Linear Regression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OPENCV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jaibheema</dc:creator>
  <cp:lastModifiedBy>j</cp:lastModifiedBy>
  <cp:revision>543</cp:revision>
  <dcterms:modified xsi:type="dcterms:W3CDTF">2019-11-22T06:53:43Z</dcterms:modified>
</cp:coreProperties>
</file>