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80" r:id="rId3"/>
    <p:sldId id="257" r:id="rId4"/>
    <p:sldId id="282" r:id="rId5"/>
    <p:sldId id="283" r:id="rId6"/>
    <p:sldId id="258" r:id="rId7"/>
    <p:sldId id="259" r:id="rId8"/>
    <p:sldId id="281" r:id="rId9"/>
    <p:sldId id="261" r:id="rId10"/>
    <p:sldId id="262" r:id="rId11"/>
    <p:sldId id="288" r:id="rId12"/>
    <p:sldId id="284" r:id="rId13"/>
    <p:sldId id="285" r:id="rId14"/>
    <p:sldId id="263" r:id="rId15"/>
    <p:sldId id="289" r:id="rId16"/>
    <p:sldId id="290" r:id="rId17"/>
    <p:sldId id="264" r:id="rId18"/>
    <p:sldId id="291" r:id="rId19"/>
    <p:sldId id="292" r:id="rId20"/>
    <p:sldId id="293" r:id="rId21"/>
    <p:sldId id="294" r:id="rId22"/>
    <p:sldId id="266" r:id="rId23"/>
    <p:sldId id="286" r:id="rId24"/>
    <p:sldId id="267" r:id="rId25"/>
    <p:sldId id="268" r:id="rId26"/>
    <p:sldId id="299" r:id="rId27"/>
    <p:sldId id="287" r:id="rId28"/>
    <p:sldId id="302" r:id="rId29"/>
    <p:sldId id="277" r:id="rId30"/>
    <p:sldId id="278"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B5B09-A087-4C94-BC8B-D91A97AE2E52}" type="datetimeFigureOut">
              <a:rPr lang="en-US" smtClean="0"/>
              <a:t>11/17/2019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E6983-5ED1-44D4-9601-B8B56198F603}" type="slidenum">
              <a:rPr lang="en-US" smtClean="0"/>
              <a:t>‹#›</a:t>
            </a:fld>
            <a:endParaRPr lang="en-US"/>
          </a:p>
        </p:txBody>
      </p:sp>
    </p:spTree>
    <p:extLst>
      <p:ext uri="{BB962C8B-B14F-4D97-AF65-F5344CB8AC3E}">
        <p14:creationId xmlns:p14="http://schemas.microsoft.com/office/powerpoint/2010/main" val="4070691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E6983-5ED1-44D4-9601-B8B56198F603}" type="slidenum">
              <a:rPr lang="en-US" smtClean="0"/>
              <a:t>17</a:t>
            </a:fld>
            <a:endParaRPr lang="en-US"/>
          </a:p>
        </p:txBody>
      </p:sp>
    </p:spTree>
    <p:extLst>
      <p:ext uri="{BB962C8B-B14F-4D97-AF65-F5344CB8AC3E}">
        <p14:creationId xmlns:p14="http://schemas.microsoft.com/office/powerpoint/2010/main" val="1591761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6E9C-1710-494B-B36F-48B38BC140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8243EE-69DA-4F39-83D0-3246FCB8F7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42F298-5023-4153-8366-907361E1B514}"/>
              </a:ext>
            </a:extLst>
          </p:cNvPr>
          <p:cNvSpPr>
            <a:spLocks noGrp="1"/>
          </p:cNvSpPr>
          <p:nvPr>
            <p:ph type="dt" sz="half" idx="10"/>
          </p:nvPr>
        </p:nvSpPr>
        <p:spPr/>
        <p:txBody>
          <a:bodyPr/>
          <a:lstStyle/>
          <a:p>
            <a:fld id="{D67E5E62-17EE-4A27-8046-12257385449B}" type="datetimeFigureOut">
              <a:rPr lang="en-US" smtClean="0"/>
              <a:t>11/17/2019</a:t>
            </a:fld>
            <a:endParaRPr lang="en-US"/>
          </a:p>
        </p:txBody>
      </p:sp>
      <p:sp>
        <p:nvSpPr>
          <p:cNvPr id="5" name="Footer Placeholder 4">
            <a:extLst>
              <a:ext uri="{FF2B5EF4-FFF2-40B4-BE49-F238E27FC236}">
                <a16:creationId xmlns:a16="http://schemas.microsoft.com/office/drawing/2014/main" id="{36F0307E-B2FC-4E67-B852-CA5468B1E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1D49D-4BE3-41D9-91A3-7C68F8465D6F}"/>
              </a:ext>
            </a:extLst>
          </p:cNvPr>
          <p:cNvSpPr>
            <a:spLocks noGrp="1"/>
          </p:cNvSpPr>
          <p:nvPr>
            <p:ph type="sldNum" sz="quarter" idx="12"/>
          </p:nvPr>
        </p:nvSpPr>
        <p:spPr/>
        <p:txBody>
          <a:bodyPr/>
          <a:lstStyle/>
          <a:p>
            <a:fld id="{AD62731C-45D9-4062-AC78-B5E9F856B2C7}" type="slidenum">
              <a:rPr lang="en-US" smtClean="0"/>
              <a:t>‹#›</a:t>
            </a:fld>
            <a:endParaRPr lang="en-US"/>
          </a:p>
        </p:txBody>
      </p:sp>
    </p:spTree>
    <p:extLst>
      <p:ext uri="{BB962C8B-B14F-4D97-AF65-F5344CB8AC3E}">
        <p14:creationId xmlns:p14="http://schemas.microsoft.com/office/powerpoint/2010/main" val="3383857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EC52F-1D1E-46C3-81F8-D0C92670EF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A71D98-E7AC-4AD2-A240-1279092D9A6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C57C3F-9F4C-4130-938F-8FFCFA4E48A5}"/>
              </a:ext>
            </a:extLst>
          </p:cNvPr>
          <p:cNvSpPr>
            <a:spLocks noGrp="1"/>
          </p:cNvSpPr>
          <p:nvPr>
            <p:ph type="dt" sz="half" idx="10"/>
          </p:nvPr>
        </p:nvSpPr>
        <p:spPr/>
        <p:txBody>
          <a:bodyPr/>
          <a:lstStyle/>
          <a:p>
            <a:fld id="{D67E5E62-17EE-4A27-8046-12257385449B}" type="datetimeFigureOut">
              <a:rPr lang="en-US" smtClean="0"/>
              <a:t>11/17/2019</a:t>
            </a:fld>
            <a:endParaRPr lang="en-US"/>
          </a:p>
        </p:txBody>
      </p:sp>
      <p:sp>
        <p:nvSpPr>
          <p:cNvPr id="5" name="Footer Placeholder 4">
            <a:extLst>
              <a:ext uri="{FF2B5EF4-FFF2-40B4-BE49-F238E27FC236}">
                <a16:creationId xmlns:a16="http://schemas.microsoft.com/office/drawing/2014/main" id="{53EFB6AF-1425-41B9-A68F-A9F7C3E2F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F1827-D20A-43C5-B13B-41F5CEA9C02F}"/>
              </a:ext>
            </a:extLst>
          </p:cNvPr>
          <p:cNvSpPr>
            <a:spLocks noGrp="1"/>
          </p:cNvSpPr>
          <p:nvPr>
            <p:ph type="sldNum" sz="quarter" idx="12"/>
          </p:nvPr>
        </p:nvSpPr>
        <p:spPr/>
        <p:txBody>
          <a:bodyPr/>
          <a:lstStyle/>
          <a:p>
            <a:fld id="{AD62731C-45D9-4062-AC78-B5E9F856B2C7}" type="slidenum">
              <a:rPr lang="en-US" smtClean="0"/>
              <a:t>‹#›</a:t>
            </a:fld>
            <a:endParaRPr lang="en-US"/>
          </a:p>
        </p:txBody>
      </p:sp>
    </p:spTree>
    <p:extLst>
      <p:ext uri="{BB962C8B-B14F-4D97-AF65-F5344CB8AC3E}">
        <p14:creationId xmlns:p14="http://schemas.microsoft.com/office/powerpoint/2010/main" val="227613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BFFA29-9AD9-41E1-9A2F-4B757F94C3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35C6F2-2C22-4CF8-AE89-4D75DA74D4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B004DC-A341-43CA-8461-64F100E5203C}"/>
              </a:ext>
            </a:extLst>
          </p:cNvPr>
          <p:cNvSpPr>
            <a:spLocks noGrp="1"/>
          </p:cNvSpPr>
          <p:nvPr>
            <p:ph type="dt" sz="half" idx="10"/>
          </p:nvPr>
        </p:nvSpPr>
        <p:spPr/>
        <p:txBody>
          <a:bodyPr/>
          <a:lstStyle/>
          <a:p>
            <a:fld id="{D67E5E62-17EE-4A27-8046-12257385449B}" type="datetimeFigureOut">
              <a:rPr lang="en-US" smtClean="0"/>
              <a:t>11/17/2019</a:t>
            </a:fld>
            <a:endParaRPr lang="en-US"/>
          </a:p>
        </p:txBody>
      </p:sp>
      <p:sp>
        <p:nvSpPr>
          <p:cNvPr id="5" name="Footer Placeholder 4">
            <a:extLst>
              <a:ext uri="{FF2B5EF4-FFF2-40B4-BE49-F238E27FC236}">
                <a16:creationId xmlns:a16="http://schemas.microsoft.com/office/drawing/2014/main" id="{952A68FE-2FA0-43E7-A5E4-40ADC1AB3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19B43-B94F-42E4-8B04-2A6B9DBB2CD0}"/>
              </a:ext>
            </a:extLst>
          </p:cNvPr>
          <p:cNvSpPr>
            <a:spLocks noGrp="1"/>
          </p:cNvSpPr>
          <p:nvPr>
            <p:ph type="sldNum" sz="quarter" idx="12"/>
          </p:nvPr>
        </p:nvSpPr>
        <p:spPr/>
        <p:txBody>
          <a:bodyPr/>
          <a:lstStyle/>
          <a:p>
            <a:fld id="{AD62731C-45D9-4062-AC78-B5E9F856B2C7}" type="slidenum">
              <a:rPr lang="en-US" smtClean="0"/>
              <a:t>‹#›</a:t>
            </a:fld>
            <a:endParaRPr lang="en-US"/>
          </a:p>
        </p:txBody>
      </p:sp>
    </p:spTree>
    <p:extLst>
      <p:ext uri="{BB962C8B-B14F-4D97-AF65-F5344CB8AC3E}">
        <p14:creationId xmlns:p14="http://schemas.microsoft.com/office/powerpoint/2010/main" val="125990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1599-9AB8-4C0F-9126-6440A5D190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81C65C-08A0-49BD-A85D-C7EE7E6291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F089E-077A-4828-AFD4-155AE03278AE}"/>
              </a:ext>
            </a:extLst>
          </p:cNvPr>
          <p:cNvSpPr>
            <a:spLocks noGrp="1"/>
          </p:cNvSpPr>
          <p:nvPr>
            <p:ph type="dt" sz="half" idx="10"/>
          </p:nvPr>
        </p:nvSpPr>
        <p:spPr/>
        <p:txBody>
          <a:bodyPr/>
          <a:lstStyle/>
          <a:p>
            <a:fld id="{D67E5E62-17EE-4A27-8046-12257385449B}" type="datetimeFigureOut">
              <a:rPr lang="en-US" smtClean="0"/>
              <a:t>11/17/2019</a:t>
            </a:fld>
            <a:endParaRPr lang="en-US"/>
          </a:p>
        </p:txBody>
      </p:sp>
      <p:sp>
        <p:nvSpPr>
          <p:cNvPr id="5" name="Footer Placeholder 4">
            <a:extLst>
              <a:ext uri="{FF2B5EF4-FFF2-40B4-BE49-F238E27FC236}">
                <a16:creationId xmlns:a16="http://schemas.microsoft.com/office/drawing/2014/main" id="{A0B6D0B6-194F-4116-BCDE-CDE7CE1C33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9B6EF5-6947-4CBD-9163-D8F67C1D4ED6}"/>
              </a:ext>
            </a:extLst>
          </p:cNvPr>
          <p:cNvSpPr>
            <a:spLocks noGrp="1"/>
          </p:cNvSpPr>
          <p:nvPr>
            <p:ph type="sldNum" sz="quarter" idx="12"/>
          </p:nvPr>
        </p:nvSpPr>
        <p:spPr/>
        <p:txBody>
          <a:bodyPr/>
          <a:lstStyle/>
          <a:p>
            <a:fld id="{AD62731C-45D9-4062-AC78-B5E9F856B2C7}" type="slidenum">
              <a:rPr lang="en-US" smtClean="0"/>
              <a:t>‹#›</a:t>
            </a:fld>
            <a:endParaRPr lang="en-US"/>
          </a:p>
        </p:txBody>
      </p:sp>
    </p:spTree>
    <p:extLst>
      <p:ext uri="{BB962C8B-B14F-4D97-AF65-F5344CB8AC3E}">
        <p14:creationId xmlns:p14="http://schemas.microsoft.com/office/powerpoint/2010/main" val="896900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D88-493A-4048-9A53-D3B465A78F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F383D8-7B9F-4560-A26C-006B73F9D2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42E615-0477-4871-AB0A-84C6DF631979}"/>
              </a:ext>
            </a:extLst>
          </p:cNvPr>
          <p:cNvSpPr>
            <a:spLocks noGrp="1"/>
          </p:cNvSpPr>
          <p:nvPr>
            <p:ph type="dt" sz="half" idx="10"/>
          </p:nvPr>
        </p:nvSpPr>
        <p:spPr/>
        <p:txBody>
          <a:bodyPr/>
          <a:lstStyle/>
          <a:p>
            <a:fld id="{D67E5E62-17EE-4A27-8046-12257385449B}" type="datetimeFigureOut">
              <a:rPr lang="en-US" smtClean="0"/>
              <a:t>11/17/2019</a:t>
            </a:fld>
            <a:endParaRPr lang="en-US"/>
          </a:p>
        </p:txBody>
      </p:sp>
      <p:sp>
        <p:nvSpPr>
          <p:cNvPr id="5" name="Footer Placeholder 4">
            <a:extLst>
              <a:ext uri="{FF2B5EF4-FFF2-40B4-BE49-F238E27FC236}">
                <a16:creationId xmlns:a16="http://schemas.microsoft.com/office/drawing/2014/main" id="{0A67F122-BFC9-4CB5-A853-AE2B3781A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FAB1C-F46A-4248-B06B-36F01D467025}"/>
              </a:ext>
            </a:extLst>
          </p:cNvPr>
          <p:cNvSpPr>
            <a:spLocks noGrp="1"/>
          </p:cNvSpPr>
          <p:nvPr>
            <p:ph type="sldNum" sz="quarter" idx="12"/>
          </p:nvPr>
        </p:nvSpPr>
        <p:spPr/>
        <p:txBody>
          <a:bodyPr/>
          <a:lstStyle/>
          <a:p>
            <a:fld id="{AD62731C-45D9-4062-AC78-B5E9F856B2C7}" type="slidenum">
              <a:rPr lang="en-US" smtClean="0"/>
              <a:t>‹#›</a:t>
            </a:fld>
            <a:endParaRPr lang="en-US"/>
          </a:p>
        </p:txBody>
      </p:sp>
    </p:spTree>
    <p:extLst>
      <p:ext uri="{BB962C8B-B14F-4D97-AF65-F5344CB8AC3E}">
        <p14:creationId xmlns:p14="http://schemas.microsoft.com/office/powerpoint/2010/main" val="3757048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F78E6-9F12-4AA3-9D30-187213EDEA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E02488-57B4-4B5F-87E6-8A8A904C837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1A6BEC-34A4-43CF-B10D-634064EE59E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7DFF1A-0C09-4ECC-9214-EA5A88A686EA}"/>
              </a:ext>
            </a:extLst>
          </p:cNvPr>
          <p:cNvSpPr>
            <a:spLocks noGrp="1"/>
          </p:cNvSpPr>
          <p:nvPr>
            <p:ph type="dt" sz="half" idx="10"/>
          </p:nvPr>
        </p:nvSpPr>
        <p:spPr/>
        <p:txBody>
          <a:bodyPr/>
          <a:lstStyle/>
          <a:p>
            <a:fld id="{D67E5E62-17EE-4A27-8046-12257385449B}" type="datetimeFigureOut">
              <a:rPr lang="en-US" smtClean="0"/>
              <a:t>11/17/2019</a:t>
            </a:fld>
            <a:endParaRPr lang="en-US"/>
          </a:p>
        </p:txBody>
      </p:sp>
      <p:sp>
        <p:nvSpPr>
          <p:cNvPr id="6" name="Footer Placeholder 5">
            <a:extLst>
              <a:ext uri="{FF2B5EF4-FFF2-40B4-BE49-F238E27FC236}">
                <a16:creationId xmlns:a16="http://schemas.microsoft.com/office/drawing/2014/main" id="{3F6B3190-1058-497E-B589-F5290D5229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59D94-F56C-4A0C-990E-97401FFB604B}"/>
              </a:ext>
            </a:extLst>
          </p:cNvPr>
          <p:cNvSpPr>
            <a:spLocks noGrp="1"/>
          </p:cNvSpPr>
          <p:nvPr>
            <p:ph type="sldNum" sz="quarter" idx="12"/>
          </p:nvPr>
        </p:nvSpPr>
        <p:spPr/>
        <p:txBody>
          <a:bodyPr/>
          <a:lstStyle/>
          <a:p>
            <a:fld id="{AD62731C-45D9-4062-AC78-B5E9F856B2C7}" type="slidenum">
              <a:rPr lang="en-US" smtClean="0"/>
              <a:t>‹#›</a:t>
            </a:fld>
            <a:endParaRPr lang="en-US"/>
          </a:p>
        </p:txBody>
      </p:sp>
    </p:spTree>
    <p:extLst>
      <p:ext uri="{BB962C8B-B14F-4D97-AF65-F5344CB8AC3E}">
        <p14:creationId xmlns:p14="http://schemas.microsoft.com/office/powerpoint/2010/main" val="303473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1FD6-98FE-47BB-A475-E72D1E5BA2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A63CC8-D154-4F1B-B917-C4551E7B18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ECB70F2-24B5-4995-BACC-D6625951246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650C1D-4855-45A7-8032-FC162CB544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82EF8AA-9AB3-40C8-BA74-3BB691E13F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138FC3-3BA3-4496-B0AA-F10C1B0E0FE3}"/>
              </a:ext>
            </a:extLst>
          </p:cNvPr>
          <p:cNvSpPr>
            <a:spLocks noGrp="1"/>
          </p:cNvSpPr>
          <p:nvPr>
            <p:ph type="dt" sz="half" idx="10"/>
          </p:nvPr>
        </p:nvSpPr>
        <p:spPr/>
        <p:txBody>
          <a:bodyPr/>
          <a:lstStyle/>
          <a:p>
            <a:fld id="{D67E5E62-17EE-4A27-8046-12257385449B}" type="datetimeFigureOut">
              <a:rPr lang="en-US" smtClean="0"/>
              <a:t>11/17/2019</a:t>
            </a:fld>
            <a:endParaRPr lang="en-US"/>
          </a:p>
        </p:txBody>
      </p:sp>
      <p:sp>
        <p:nvSpPr>
          <p:cNvPr id="8" name="Footer Placeholder 7">
            <a:extLst>
              <a:ext uri="{FF2B5EF4-FFF2-40B4-BE49-F238E27FC236}">
                <a16:creationId xmlns:a16="http://schemas.microsoft.com/office/drawing/2014/main" id="{16552380-5438-4C30-B86D-DE653D4197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1B2530-3AED-4AC0-BF26-F2AACDC03644}"/>
              </a:ext>
            </a:extLst>
          </p:cNvPr>
          <p:cNvSpPr>
            <a:spLocks noGrp="1"/>
          </p:cNvSpPr>
          <p:nvPr>
            <p:ph type="sldNum" sz="quarter" idx="12"/>
          </p:nvPr>
        </p:nvSpPr>
        <p:spPr/>
        <p:txBody>
          <a:bodyPr/>
          <a:lstStyle/>
          <a:p>
            <a:fld id="{AD62731C-45D9-4062-AC78-B5E9F856B2C7}" type="slidenum">
              <a:rPr lang="en-US" smtClean="0"/>
              <a:t>‹#›</a:t>
            </a:fld>
            <a:endParaRPr lang="en-US"/>
          </a:p>
        </p:txBody>
      </p:sp>
    </p:spTree>
    <p:extLst>
      <p:ext uri="{BB962C8B-B14F-4D97-AF65-F5344CB8AC3E}">
        <p14:creationId xmlns:p14="http://schemas.microsoft.com/office/powerpoint/2010/main" val="234321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D6330-4EB8-48D1-BEB1-69AFA61F88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3F4B7A-9FF5-4D30-AE84-8C3297FF0CA1}"/>
              </a:ext>
            </a:extLst>
          </p:cNvPr>
          <p:cNvSpPr>
            <a:spLocks noGrp="1"/>
          </p:cNvSpPr>
          <p:nvPr>
            <p:ph type="dt" sz="half" idx="10"/>
          </p:nvPr>
        </p:nvSpPr>
        <p:spPr/>
        <p:txBody>
          <a:bodyPr/>
          <a:lstStyle/>
          <a:p>
            <a:fld id="{D67E5E62-17EE-4A27-8046-12257385449B}" type="datetimeFigureOut">
              <a:rPr lang="en-US" smtClean="0"/>
              <a:t>11/17/2019</a:t>
            </a:fld>
            <a:endParaRPr lang="en-US"/>
          </a:p>
        </p:txBody>
      </p:sp>
      <p:sp>
        <p:nvSpPr>
          <p:cNvPr id="4" name="Footer Placeholder 3">
            <a:extLst>
              <a:ext uri="{FF2B5EF4-FFF2-40B4-BE49-F238E27FC236}">
                <a16:creationId xmlns:a16="http://schemas.microsoft.com/office/drawing/2014/main" id="{658C39D4-75F6-4848-8711-3F2E5FB4B6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F58BC1-F347-4AE3-AA1D-5F98C7DA9A2B}"/>
              </a:ext>
            </a:extLst>
          </p:cNvPr>
          <p:cNvSpPr>
            <a:spLocks noGrp="1"/>
          </p:cNvSpPr>
          <p:nvPr>
            <p:ph type="sldNum" sz="quarter" idx="12"/>
          </p:nvPr>
        </p:nvSpPr>
        <p:spPr/>
        <p:txBody>
          <a:bodyPr/>
          <a:lstStyle/>
          <a:p>
            <a:fld id="{AD62731C-45D9-4062-AC78-B5E9F856B2C7}" type="slidenum">
              <a:rPr lang="en-US" smtClean="0"/>
              <a:t>‹#›</a:t>
            </a:fld>
            <a:endParaRPr lang="en-US"/>
          </a:p>
        </p:txBody>
      </p:sp>
    </p:spTree>
    <p:extLst>
      <p:ext uri="{BB962C8B-B14F-4D97-AF65-F5344CB8AC3E}">
        <p14:creationId xmlns:p14="http://schemas.microsoft.com/office/powerpoint/2010/main" val="197705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11D7A1-62CD-4435-ACFD-28099F3F5592}"/>
              </a:ext>
            </a:extLst>
          </p:cNvPr>
          <p:cNvSpPr>
            <a:spLocks noGrp="1"/>
          </p:cNvSpPr>
          <p:nvPr>
            <p:ph type="dt" sz="half" idx="10"/>
          </p:nvPr>
        </p:nvSpPr>
        <p:spPr/>
        <p:txBody>
          <a:bodyPr/>
          <a:lstStyle/>
          <a:p>
            <a:fld id="{D67E5E62-17EE-4A27-8046-12257385449B}" type="datetimeFigureOut">
              <a:rPr lang="en-US" smtClean="0"/>
              <a:t>11/17/2019</a:t>
            </a:fld>
            <a:endParaRPr lang="en-US"/>
          </a:p>
        </p:txBody>
      </p:sp>
      <p:sp>
        <p:nvSpPr>
          <p:cNvPr id="3" name="Footer Placeholder 2">
            <a:extLst>
              <a:ext uri="{FF2B5EF4-FFF2-40B4-BE49-F238E27FC236}">
                <a16:creationId xmlns:a16="http://schemas.microsoft.com/office/drawing/2014/main" id="{3C873207-FA6F-4941-BB4A-13D6A835EB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CBF452-9E2B-4126-BAA5-B698148F0927}"/>
              </a:ext>
            </a:extLst>
          </p:cNvPr>
          <p:cNvSpPr>
            <a:spLocks noGrp="1"/>
          </p:cNvSpPr>
          <p:nvPr>
            <p:ph type="sldNum" sz="quarter" idx="12"/>
          </p:nvPr>
        </p:nvSpPr>
        <p:spPr/>
        <p:txBody>
          <a:bodyPr/>
          <a:lstStyle/>
          <a:p>
            <a:fld id="{AD62731C-45D9-4062-AC78-B5E9F856B2C7}" type="slidenum">
              <a:rPr lang="en-US" smtClean="0"/>
              <a:t>‹#›</a:t>
            </a:fld>
            <a:endParaRPr lang="en-US"/>
          </a:p>
        </p:txBody>
      </p:sp>
    </p:spTree>
    <p:extLst>
      <p:ext uri="{BB962C8B-B14F-4D97-AF65-F5344CB8AC3E}">
        <p14:creationId xmlns:p14="http://schemas.microsoft.com/office/powerpoint/2010/main" val="226428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5FCC-FD69-4522-98A4-0F71490E29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1FD495-248E-4777-8DF6-C47627A0A8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2DF4CC-400B-40F6-9D4C-4D2322FD65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9A204D-C878-40CF-B488-1556BD54249A}"/>
              </a:ext>
            </a:extLst>
          </p:cNvPr>
          <p:cNvSpPr>
            <a:spLocks noGrp="1"/>
          </p:cNvSpPr>
          <p:nvPr>
            <p:ph type="dt" sz="half" idx="10"/>
          </p:nvPr>
        </p:nvSpPr>
        <p:spPr/>
        <p:txBody>
          <a:bodyPr/>
          <a:lstStyle/>
          <a:p>
            <a:fld id="{D67E5E62-17EE-4A27-8046-12257385449B}" type="datetimeFigureOut">
              <a:rPr lang="en-US" smtClean="0"/>
              <a:t>11/17/2019</a:t>
            </a:fld>
            <a:endParaRPr lang="en-US"/>
          </a:p>
        </p:txBody>
      </p:sp>
      <p:sp>
        <p:nvSpPr>
          <p:cNvPr id="6" name="Footer Placeholder 5">
            <a:extLst>
              <a:ext uri="{FF2B5EF4-FFF2-40B4-BE49-F238E27FC236}">
                <a16:creationId xmlns:a16="http://schemas.microsoft.com/office/drawing/2014/main" id="{8BCF884F-B4E6-436F-8484-9019E17356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B5D69-DDC4-4191-99C4-983F8931A7FD}"/>
              </a:ext>
            </a:extLst>
          </p:cNvPr>
          <p:cNvSpPr>
            <a:spLocks noGrp="1"/>
          </p:cNvSpPr>
          <p:nvPr>
            <p:ph type="sldNum" sz="quarter" idx="12"/>
          </p:nvPr>
        </p:nvSpPr>
        <p:spPr/>
        <p:txBody>
          <a:bodyPr/>
          <a:lstStyle/>
          <a:p>
            <a:fld id="{AD62731C-45D9-4062-AC78-B5E9F856B2C7}" type="slidenum">
              <a:rPr lang="en-US" smtClean="0"/>
              <a:t>‹#›</a:t>
            </a:fld>
            <a:endParaRPr lang="en-US"/>
          </a:p>
        </p:txBody>
      </p:sp>
    </p:spTree>
    <p:extLst>
      <p:ext uri="{BB962C8B-B14F-4D97-AF65-F5344CB8AC3E}">
        <p14:creationId xmlns:p14="http://schemas.microsoft.com/office/powerpoint/2010/main" val="4151936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977A0-9ED5-45DC-A577-FBBEBC68A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70FE29-EB05-456A-A716-D784EA3DCF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C1B28F-5549-42C4-BEA5-059300BE9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D6D152-2EAF-4AE2-9B83-746FA99A2748}"/>
              </a:ext>
            </a:extLst>
          </p:cNvPr>
          <p:cNvSpPr>
            <a:spLocks noGrp="1"/>
          </p:cNvSpPr>
          <p:nvPr>
            <p:ph type="dt" sz="half" idx="10"/>
          </p:nvPr>
        </p:nvSpPr>
        <p:spPr/>
        <p:txBody>
          <a:bodyPr/>
          <a:lstStyle/>
          <a:p>
            <a:fld id="{D67E5E62-17EE-4A27-8046-12257385449B}" type="datetimeFigureOut">
              <a:rPr lang="en-US" smtClean="0"/>
              <a:t>11/17/2019</a:t>
            </a:fld>
            <a:endParaRPr lang="en-US"/>
          </a:p>
        </p:txBody>
      </p:sp>
      <p:sp>
        <p:nvSpPr>
          <p:cNvPr id="6" name="Footer Placeholder 5">
            <a:extLst>
              <a:ext uri="{FF2B5EF4-FFF2-40B4-BE49-F238E27FC236}">
                <a16:creationId xmlns:a16="http://schemas.microsoft.com/office/drawing/2014/main" id="{4464677C-E7A8-49DA-9716-1B0426BC7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BAF0B5-ACC7-4539-9B2F-81B51FE8D8F6}"/>
              </a:ext>
            </a:extLst>
          </p:cNvPr>
          <p:cNvSpPr>
            <a:spLocks noGrp="1"/>
          </p:cNvSpPr>
          <p:nvPr>
            <p:ph type="sldNum" sz="quarter" idx="12"/>
          </p:nvPr>
        </p:nvSpPr>
        <p:spPr/>
        <p:txBody>
          <a:bodyPr/>
          <a:lstStyle/>
          <a:p>
            <a:fld id="{AD62731C-45D9-4062-AC78-B5E9F856B2C7}" type="slidenum">
              <a:rPr lang="en-US" smtClean="0"/>
              <a:t>‹#›</a:t>
            </a:fld>
            <a:endParaRPr lang="en-US"/>
          </a:p>
        </p:txBody>
      </p:sp>
    </p:spTree>
    <p:extLst>
      <p:ext uri="{BB962C8B-B14F-4D97-AF65-F5344CB8AC3E}">
        <p14:creationId xmlns:p14="http://schemas.microsoft.com/office/powerpoint/2010/main" val="253570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28A42-0883-4869-8593-E4B2DD0E15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1C6499-846A-41FF-9E6A-DFD6908FE1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0A133B-A7BE-4C4C-B19B-9569428ACA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E5E62-17EE-4A27-8046-12257385449B}" type="datetimeFigureOut">
              <a:rPr lang="en-US" smtClean="0"/>
              <a:t>11/17/2019</a:t>
            </a:fld>
            <a:endParaRPr lang="en-US"/>
          </a:p>
        </p:txBody>
      </p:sp>
      <p:sp>
        <p:nvSpPr>
          <p:cNvPr id="5" name="Footer Placeholder 4">
            <a:extLst>
              <a:ext uri="{FF2B5EF4-FFF2-40B4-BE49-F238E27FC236}">
                <a16:creationId xmlns:a16="http://schemas.microsoft.com/office/drawing/2014/main" id="{83E84B83-423A-4275-B644-3154DD2223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0EACAD-7BF4-46F0-8D1B-F5D23BF3B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2731C-45D9-4062-AC78-B5E9F856B2C7}" type="slidenum">
              <a:rPr lang="en-US" smtClean="0"/>
              <a:t>‹#›</a:t>
            </a:fld>
            <a:endParaRPr lang="en-US"/>
          </a:p>
        </p:txBody>
      </p:sp>
    </p:spTree>
    <p:extLst>
      <p:ext uri="{BB962C8B-B14F-4D97-AF65-F5344CB8AC3E}">
        <p14:creationId xmlns:p14="http://schemas.microsoft.com/office/powerpoint/2010/main" val="701896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A9676F-4C23-4A5B-8F91-49B1C407CD7E}"/>
              </a:ext>
            </a:extLst>
          </p:cNvPr>
          <p:cNvSpPr/>
          <p:nvPr/>
        </p:nvSpPr>
        <p:spPr>
          <a:xfrm>
            <a:off x="739693" y="2772312"/>
            <a:ext cx="10712613"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STUDENT DROP-OUT RATES IN INDIA</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50861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27AF5-CB46-4DEA-882A-054BAED2A787}"/>
              </a:ext>
            </a:extLst>
          </p:cNvPr>
          <p:cNvSpPr/>
          <p:nvPr/>
        </p:nvSpPr>
        <p:spPr>
          <a:xfrm>
            <a:off x="538766" y="855988"/>
            <a:ext cx="11114467" cy="4776692"/>
          </a:xfrm>
          <a:prstGeom prst="rect">
            <a:avLst/>
          </a:prstGeom>
        </p:spPr>
        <p:txBody>
          <a:bodyPr wrap="square">
            <a:spAutoFit/>
          </a:bodyPr>
          <a:lstStyle/>
          <a:p>
            <a:pPr algn="just">
              <a:lnSpc>
                <a:spcPct val="115000"/>
              </a:lnSpc>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sz="2800" b="1" dirty="0">
                <a:latin typeface="Times New Roman" panose="02020603050405020304" pitchFamily="18" charset="0"/>
                <a:ea typeface="Calibri" panose="020F0502020204030204" pitchFamily="34" charset="0"/>
                <a:cs typeface="Times New Roman" panose="02020603050405020304" pitchFamily="18" charset="0"/>
              </a:rPr>
              <a:t>Literature review</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en-US" sz="2800" i="1" dirty="0">
                <a:latin typeface="Times New Roman" panose="02020603050405020304" pitchFamily="18" charset="0"/>
                <a:ea typeface="Calibri" panose="020F0502020204030204" pitchFamily="34" charset="0"/>
                <a:cs typeface="Times New Roman" panose="02020603050405020304" pitchFamily="18" charset="0"/>
              </a:rPr>
              <a:t> </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ea typeface="CharisSIL"/>
              </a:rPr>
              <a:t>Chung et al. (2013) introduces separate definitions for out-of-school youths and students at risk of dropping out. </a:t>
            </a:r>
          </a:p>
          <a:p>
            <a:pPr algn="just"/>
            <a:endParaRPr lang="en-US" sz="2400" dirty="0">
              <a:latin typeface="Times New Roman" panose="02020603050405020304" pitchFamily="18" charset="0"/>
              <a:ea typeface="CharisSIL"/>
            </a:endParaRPr>
          </a:p>
          <a:p>
            <a:pPr marL="342900" indent="-342900" algn="just">
              <a:buFont typeface="Wingdings" panose="05000000000000000000" pitchFamily="2" charset="2"/>
              <a:buChar char="Ø"/>
            </a:pPr>
            <a:r>
              <a:rPr lang="en-US" sz="2400" dirty="0">
                <a:latin typeface="Times New Roman" panose="02020603050405020304" pitchFamily="18" charset="0"/>
                <a:ea typeface="CharisSIL"/>
              </a:rPr>
              <a:t>“Out-of-school youths” are defined as school-aged youths under 19 who do not attend schools. </a:t>
            </a:r>
          </a:p>
          <a:p>
            <a:pPr algn="just"/>
            <a:endParaRPr lang="en-US" sz="2400" dirty="0">
              <a:latin typeface="Times New Roman" panose="02020603050405020304" pitchFamily="18" charset="0"/>
              <a:ea typeface="CharisSIL"/>
            </a:endParaRPr>
          </a:p>
          <a:p>
            <a:pPr marL="342900" indent="-342900" algn="just">
              <a:buFont typeface="Wingdings" panose="05000000000000000000" pitchFamily="2" charset="2"/>
              <a:buChar char="Ø"/>
            </a:pPr>
            <a:r>
              <a:rPr lang="en-US" sz="2400" dirty="0">
                <a:latin typeface="Times New Roman" panose="02020603050405020304" pitchFamily="18" charset="0"/>
                <a:ea typeface="CharisSIL"/>
              </a:rPr>
              <a:t>Even though they generally overlap with school dropouts, the category includes “preschoolers” who have not entered mandatory education institutions, “mid-program dropouts” who drop out after entering the schools, and “pre-entrance dropouts” who do not advance to a higher level institution statistics. </a:t>
            </a:r>
            <a:endParaRPr lang="en-US" sz="2400" dirty="0"/>
          </a:p>
        </p:txBody>
      </p:sp>
    </p:spTree>
    <p:extLst>
      <p:ext uri="{BB962C8B-B14F-4D97-AF65-F5344CB8AC3E}">
        <p14:creationId xmlns:p14="http://schemas.microsoft.com/office/powerpoint/2010/main" val="3266192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6450B2-8ABE-44DD-BDC6-C6A459B37FF7}"/>
              </a:ext>
            </a:extLst>
          </p:cNvPr>
          <p:cNvSpPr txBox="1"/>
          <p:nvPr/>
        </p:nvSpPr>
        <p:spPr>
          <a:xfrm>
            <a:off x="927280" y="566670"/>
            <a:ext cx="9711616" cy="6001643"/>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ea typeface="CharisSIL"/>
              </a:rPr>
              <a:t>On the other hand, “at-risk youths” refers to youths who are exposed to personal and environmental risks, likely to experience behavioral or psychological problems and find it difficult to achieve normal development without appropriate educational intervention.</a:t>
            </a:r>
          </a:p>
          <a:p>
            <a:r>
              <a:rPr lang="en-US" sz="2400" dirty="0">
                <a:latin typeface="Times New Roman" panose="02020603050405020304" pitchFamily="18" charset="0"/>
                <a:ea typeface="CharisSIL"/>
              </a:rPr>
              <a:t> </a:t>
            </a:r>
          </a:p>
          <a:p>
            <a:pPr marL="342900" indent="-342900">
              <a:buFont typeface="Wingdings" panose="05000000000000000000" pitchFamily="2" charset="2"/>
              <a:buChar char="Ø"/>
            </a:pPr>
            <a:r>
              <a:rPr lang="en-US" sz="2400" dirty="0">
                <a:latin typeface="Times New Roman" panose="02020603050405020304" pitchFamily="18" charset="0"/>
                <a:ea typeface="CharisSIL"/>
              </a:rPr>
              <a:t>This group of youths reports high risks of running away from home, dropout, unemployment, violence, prostitution, substance abuse, and other misconducts, crimes, as well as psychological disorders such as depression, anxiety, and suicide (</a:t>
            </a:r>
            <a:r>
              <a:rPr lang="en-US" sz="2400" dirty="0" err="1">
                <a:latin typeface="Times New Roman" panose="02020603050405020304" pitchFamily="18" charset="0"/>
                <a:ea typeface="CharisSIL"/>
              </a:rPr>
              <a:t>Khu</a:t>
            </a:r>
            <a:r>
              <a:rPr lang="en-US" sz="2400" dirty="0">
                <a:latin typeface="Times New Roman" panose="02020603050405020304" pitchFamily="18" charset="0"/>
                <a:ea typeface="CharisSIL"/>
              </a:rPr>
              <a:t> et al., 2005). </a:t>
            </a:r>
          </a:p>
          <a:p>
            <a:endParaRPr lang="en-US" sz="2400" dirty="0">
              <a:latin typeface="Times New Roman" panose="02020603050405020304" pitchFamily="18" charset="0"/>
              <a:ea typeface="CharisSIL"/>
            </a:endParaRPr>
          </a:p>
          <a:p>
            <a:endParaRPr lang="en-US" sz="2400" dirty="0">
              <a:latin typeface="Times New Roman" panose="02020603050405020304" pitchFamily="18" charset="0"/>
              <a:ea typeface="CharisSIL"/>
            </a:endParaRPr>
          </a:p>
          <a:p>
            <a:pPr marL="342900" indent="-342900">
              <a:buFont typeface="Wingdings" panose="05000000000000000000" pitchFamily="2" charset="2"/>
              <a:buChar char="Ø"/>
            </a:pPr>
            <a:r>
              <a:rPr lang="en-US" sz="2400" dirty="0">
                <a:latin typeface="Times New Roman" panose="02020603050405020304" pitchFamily="18" charset="0"/>
                <a:ea typeface="CharisSIL"/>
              </a:rPr>
              <a:t>While not all out-of-school youths become at risk youths, their likeliness to become one is high.</a:t>
            </a:r>
          </a:p>
          <a:p>
            <a:r>
              <a:rPr lang="en-US" sz="2400" dirty="0">
                <a:latin typeface="Times New Roman" panose="02020603050405020304" pitchFamily="18" charset="0"/>
                <a:ea typeface="CharisSIL"/>
              </a:rPr>
              <a:t> </a:t>
            </a:r>
          </a:p>
          <a:p>
            <a:pPr marL="342900" indent="-342900">
              <a:buFont typeface="Wingdings" panose="05000000000000000000" pitchFamily="2" charset="2"/>
              <a:buChar char="Ø"/>
            </a:pPr>
            <a:r>
              <a:rPr lang="en-US" sz="2400" dirty="0">
                <a:latin typeface="Times New Roman" panose="02020603050405020304" pitchFamily="18" charset="0"/>
                <a:ea typeface="CharisSIL"/>
              </a:rPr>
              <a:t>For this reason, it may be crucial whether a youth stays inside school or not.</a:t>
            </a:r>
            <a:endParaRPr lang="en-US" sz="2400" dirty="0"/>
          </a:p>
        </p:txBody>
      </p:sp>
    </p:spTree>
    <p:extLst>
      <p:ext uri="{BB962C8B-B14F-4D97-AF65-F5344CB8AC3E}">
        <p14:creationId xmlns:p14="http://schemas.microsoft.com/office/powerpoint/2010/main" val="1114764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7746" r="7746"/>
          <a:stretch>
            <a:fillRect/>
          </a:stretch>
        </p:blipFill>
        <p:spPr>
          <a:xfrm>
            <a:off x="0" y="0"/>
            <a:ext cx="12192000" cy="6925585"/>
          </a:xfrm>
        </p:spPr>
      </p:pic>
    </p:spTree>
    <p:extLst>
      <p:ext uri="{BB962C8B-B14F-4D97-AF65-F5344CB8AC3E}">
        <p14:creationId xmlns:p14="http://schemas.microsoft.com/office/powerpoint/2010/main" val="1486924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3632" r="13632"/>
          <a:stretch>
            <a:fillRect/>
          </a:stretch>
        </p:blipFill>
        <p:spPr>
          <a:xfrm>
            <a:off x="0" y="0"/>
            <a:ext cx="12192000" cy="6857999"/>
          </a:xfrm>
        </p:spPr>
      </p:pic>
    </p:spTree>
    <p:extLst>
      <p:ext uri="{BB962C8B-B14F-4D97-AF65-F5344CB8AC3E}">
        <p14:creationId xmlns:p14="http://schemas.microsoft.com/office/powerpoint/2010/main" val="4067081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8B0D5D-A8AE-443B-8B50-77023B741D1A}"/>
              </a:ext>
            </a:extLst>
          </p:cNvPr>
          <p:cNvSpPr/>
          <p:nvPr/>
        </p:nvSpPr>
        <p:spPr>
          <a:xfrm>
            <a:off x="562378" y="2189408"/>
            <a:ext cx="11629622" cy="2181944"/>
          </a:xfrm>
          <a:prstGeom prst="rect">
            <a:avLst/>
          </a:prstGeom>
        </p:spPr>
        <p:txBody>
          <a:bodyPr wrap="square">
            <a:spAutoFit/>
          </a:bodyPr>
          <a:lstStyle/>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Previous studies have examined risk indicators for dropouts. </a:t>
            </a:r>
            <a:r>
              <a:rPr lang="en-US" sz="2400" dirty="0" err="1">
                <a:latin typeface="Times New Roman" panose="02020603050405020304" pitchFamily="18" charset="0"/>
                <a:ea typeface="CharisSIL"/>
                <a:cs typeface="Times New Roman" panose="02020603050405020304" pitchFamily="18" charset="0"/>
              </a:rPr>
              <a:t>Balfanz</a:t>
            </a:r>
            <a:r>
              <a:rPr lang="en-US" sz="2400" dirty="0">
                <a:latin typeface="Times New Roman" panose="02020603050405020304" pitchFamily="18" charset="0"/>
                <a:ea typeface="CharisSIL"/>
                <a:cs typeface="Times New Roman" panose="02020603050405020304" pitchFamily="18" charset="0"/>
              </a:rPr>
              <a:t>, Herzog, and Mac </a:t>
            </a:r>
            <a:r>
              <a:rPr lang="en-US" sz="2400" dirty="0" err="1">
                <a:latin typeface="Times New Roman" panose="02020603050405020304" pitchFamily="18" charset="0"/>
                <a:ea typeface="CharisSIL"/>
                <a:cs typeface="Times New Roman" panose="02020603050405020304" pitchFamily="18" charset="0"/>
              </a:rPr>
              <a:t>Iver</a:t>
            </a:r>
            <a:r>
              <a:rPr lang="en-US" sz="2400" dirty="0">
                <a:latin typeface="Times New Roman" panose="02020603050405020304" pitchFamily="18" charset="0"/>
                <a:ea typeface="CharisSIL"/>
                <a:cs typeface="Times New Roman" panose="02020603050405020304" pitchFamily="18" charset="0"/>
              </a:rPr>
              <a:t> (2007) used longitudinal data for 13,000 students from 1996 to 2004 and found that students who were frequently absent, marked unsatisfactory behavior scores, failed in math, and failed in English were 68%, 56%, 54%, and 42% less likely to graduate than others.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501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0F7F96-31CF-4618-9EA9-7518CBB5377B}"/>
              </a:ext>
            </a:extLst>
          </p:cNvPr>
          <p:cNvSpPr txBox="1"/>
          <p:nvPr/>
        </p:nvSpPr>
        <p:spPr>
          <a:xfrm>
            <a:off x="1144073" y="1764405"/>
            <a:ext cx="9903854" cy="2181944"/>
          </a:xfrm>
          <a:prstGeom prst="rect">
            <a:avLst/>
          </a:prstGeom>
          <a:noFill/>
        </p:spPr>
        <p:txBody>
          <a:bodyPr wrap="square" rtlCol="0">
            <a:spAutoFit/>
          </a:bodyPr>
          <a:lstStyle/>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Burke (2015) used samples of 6118 students who entered ninth grade in Oregon school district in 2007–2008 and found that attending fewer than 80% of days in eighth grade, attending fewer than 80% of days in ninth grade, GPA below 2.0 in eighth grade, and GPA below 2.0 in ninth grade were key indicators for dropouts.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522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A47750-05EC-4F7B-9CEF-50213080AE2E}"/>
              </a:ext>
            </a:extLst>
          </p:cNvPr>
          <p:cNvSpPr txBox="1"/>
          <p:nvPr/>
        </p:nvSpPr>
        <p:spPr>
          <a:xfrm>
            <a:off x="927279" y="953037"/>
            <a:ext cx="10315977" cy="5133713"/>
          </a:xfrm>
          <a:prstGeom prst="rect">
            <a:avLst/>
          </a:prstGeom>
          <a:noFill/>
        </p:spPr>
        <p:txBody>
          <a:bodyPr wrap="square" rtlCol="0">
            <a:spAutoFit/>
          </a:bodyPr>
          <a:lstStyle/>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National High School Center offered guidance on developing an early warning systems and also recommended to use attendance, behavior, and course performance as key indicators (</a:t>
            </a:r>
            <a:r>
              <a:rPr lang="en-US" sz="2400" dirty="0" err="1">
                <a:latin typeface="Times New Roman" panose="02020603050405020304" pitchFamily="18" charset="0"/>
                <a:ea typeface="CharisSIL"/>
                <a:cs typeface="Times New Roman" panose="02020603050405020304" pitchFamily="18" charset="0"/>
              </a:rPr>
              <a:t>Therriault</a:t>
            </a:r>
            <a:r>
              <a:rPr lang="en-US" sz="2400" dirty="0">
                <a:latin typeface="Times New Roman" panose="02020603050405020304" pitchFamily="18" charset="0"/>
                <a:ea typeface="CharisSIL"/>
                <a:cs typeface="Times New Roman" panose="02020603050405020304" pitchFamily="18" charset="0"/>
              </a:rPr>
              <a:t>, </a:t>
            </a:r>
            <a:r>
              <a:rPr lang="en-US" sz="2400" dirty="0" err="1">
                <a:latin typeface="Times New Roman" panose="02020603050405020304" pitchFamily="18" charset="0"/>
                <a:ea typeface="CharisSIL"/>
                <a:cs typeface="Times New Roman" panose="02020603050405020304" pitchFamily="18" charset="0"/>
              </a:rPr>
              <a:t>Heppen</a:t>
            </a:r>
            <a:r>
              <a:rPr lang="en-US" sz="2400" dirty="0">
                <a:latin typeface="Times New Roman" panose="02020603050405020304" pitchFamily="18" charset="0"/>
                <a:ea typeface="CharisSIL"/>
                <a:cs typeface="Times New Roman" panose="02020603050405020304" pitchFamily="18" charset="0"/>
              </a:rPr>
              <a:t>, </a:t>
            </a:r>
            <a:r>
              <a:rPr lang="en-US" sz="2400" dirty="0" err="1">
                <a:latin typeface="Times New Roman" panose="02020603050405020304" pitchFamily="18" charset="0"/>
                <a:ea typeface="CharisSIL"/>
                <a:cs typeface="Times New Roman" panose="02020603050405020304" pitchFamily="18" charset="0"/>
              </a:rPr>
              <a:t>O'Cummings</a:t>
            </a:r>
            <a:r>
              <a:rPr lang="en-US" sz="2400" dirty="0">
                <a:latin typeface="Times New Roman" panose="02020603050405020304" pitchFamily="18" charset="0"/>
                <a:ea typeface="CharisSIL"/>
                <a:cs typeface="Times New Roman" panose="02020603050405020304" pitchFamily="18" charset="0"/>
              </a:rPr>
              <a:t>, Fryer, &amp; Johnson, 2010). </a:t>
            </a:r>
          </a:p>
          <a:p>
            <a:pPr algn="just">
              <a:lnSpc>
                <a:spcPct val="115000"/>
              </a:lnSpc>
            </a:pPr>
            <a:endParaRPr lang="en-US" sz="2400" dirty="0">
              <a:latin typeface="Times New Roman" panose="02020603050405020304" pitchFamily="18" charset="0"/>
              <a:ea typeface="CharisSIL"/>
              <a:cs typeface="Times New Roman" panose="02020603050405020304" pitchFamily="18" charset="0"/>
            </a:endParaRPr>
          </a:p>
          <a:p>
            <a:pPr algn="just">
              <a:lnSpc>
                <a:spcPct val="115000"/>
              </a:lnSpc>
            </a:pPr>
            <a:endParaRPr lang="en-US" sz="2400" dirty="0">
              <a:latin typeface="Times New Roman" panose="02020603050405020304" pitchFamily="18" charset="0"/>
              <a:ea typeface="CharisSIL"/>
              <a:cs typeface="Times New Roman" panose="02020603050405020304" pitchFamily="18" charset="0"/>
            </a:endParaRPr>
          </a:p>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In 2002, MetLife (2002) asked American high school students whether they considered dropping out at least once and why. Of the respondents, 76% answered that they considered dropping out because “school is boring.” Moreover, 42% of the respondents said that they are “not learning enough at school.”</a:t>
            </a:r>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2932757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7F0B4D-7675-4CF5-84B6-00DD60F19C65}"/>
              </a:ext>
            </a:extLst>
          </p:cNvPr>
          <p:cNvSpPr/>
          <p:nvPr/>
        </p:nvSpPr>
        <p:spPr>
          <a:xfrm>
            <a:off x="358462" y="1244680"/>
            <a:ext cx="11475076" cy="907749"/>
          </a:xfrm>
          <a:prstGeom prst="rect">
            <a:avLst/>
          </a:prstGeom>
        </p:spPr>
        <p:txBody>
          <a:bodyPr wrap="square">
            <a:spAutoFit/>
          </a:bodyPr>
          <a:lstStyle/>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In the 1980 of high school and beyond 10th grader cohort survey, the determinant reasons are that are as follows: (</a:t>
            </a:r>
            <a:r>
              <a:rPr lang="en-US" sz="2400" dirty="0" err="1">
                <a:latin typeface="Times New Roman" panose="02020603050405020304" pitchFamily="18" charset="0"/>
                <a:ea typeface="CharisSIL"/>
                <a:cs typeface="Times New Roman" panose="02020603050405020304" pitchFamily="18" charset="0"/>
              </a:rPr>
              <a:t>Ekstrom</a:t>
            </a:r>
            <a:r>
              <a:rPr lang="en-US" sz="2400" dirty="0">
                <a:latin typeface="Times New Roman" panose="02020603050405020304" pitchFamily="18" charset="0"/>
                <a:ea typeface="CharisSIL"/>
                <a:cs typeface="Times New Roman" panose="02020603050405020304" pitchFamily="18" charset="0"/>
              </a:rPr>
              <a:t>, 1986).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B3B881FD-7A4C-4D15-A8C3-05B74FEA9A6B}"/>
              </a:ext>
            </a:extLst>
          </p:cNvPr>
          <p:cNvGraphicFramePr>
            <a:graphicFrameLocks noGrp="1"/>
          </p:cNvGraphicFramePr>
          <p:nvPr>
            <p:extLst>
              <p:ext uri="{D42A27DB-BD31-4B8C-83A1-F6EECF244321}">
                <p14:modId xmlns:p14="http://schemas.microsoft.com/office/powerpoint/2010/main" val="3469908854"/>
              </p:ext>
            </p:extLst>
          </p:nvPr>
        </p:nvGraphicFramePr>
        <p:xfrm>
          <a:off x="1671392" y="2651497"/>
          <a:ext cx="8128000" cy="2743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66235829"/>
                    </a:ext>
                  </a:extLst>
                </a:gridCol>
                <a:gridCol w="4064000">
                  <a:extLst>
                    <a:ext uri="{9D8B030D-6E8A-4147-A177-3AD203B41FA5}">
                      <a16:colId xmlns:a16="http://schemas.microsoft.com/office/drawing/2014/main" val="2972987868"/>
                    </a:ext>
                  </a:extLst>
                </a:gridCol>
              </a:tblGrid>
              <a:tr h="370840">
                <a:tc>
                  <a:txBody>
                    <a:bodyPr/>
                    <a:lstStyle/>
                    <a:p>
                      <a:r>
                        <a:rPr lang="en-US" sz="2400" dirty="0"/>
                        <a:t>Cause for Dropout</a:t>
                      </a:r>
                    </a:p>
                  </a:txBody>
                  <a:tcPr/>
                </a:tc>
                <a:tc>
                  <a:txBody>
                    <a:bodyPr/>
                    <a:lstStyle/>
                    <a:p>
                      <a:r>
                        <a:rPr lang="en-US" sz="2400" dirty="0"/>
                        <a:t>Percentage </a:t>
                      </a:r>
                    </a:p>
                  </a:txBody>
                  <a:tcPr/>
                </a:tc>
                <a:extLst>
                  <a:ext uri="{0D108BD9-81ED-4DB2-BD59-A6C34878D82A}">
                    <a16:rowId xmlns:a16="http://schemas.microsoft.com/office/drawing/2014/main" val="2586190423"/>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do not like schools </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33%</a:t>
                      </a:r>
                      <a:endParaRPr lang="en-US" sz="2400" dirty="0"/>
                    </a:p>
                  </a:txBody>
                  <a:tcPr/>
                </a:tc>
                <a:extLst>
                  <a:ext uri="{0D108BD9-81ED-4DB2-BD59-A6C34878D82A}">
                    <a16:rowId xmlns:a16="http://schemas.microsoft.com/office/drawing/2014/main" val="3125360733"/>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grades are poor </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33%</a:t>
                      </a:r>
                      <a:endParaRPr lang="en-US" sz="2400" dirty="0"/>
                    </a:p>
                  </a:txBody>
                  <a:tcPr/>
                </a:tc>
                <a:extLst>
                  <a:ext uri="{0D108BD9-81ED-4DB2-BD59-A6C34878D82A}">
                    <a16:rowId xmlns:a16="http://schemas.microsoft.com/office/drawing/2014/main" val="2791390826"/>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due to employment </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19%</a:t>
                      </a:r>
                      <a:endParaRPr lang="en-US" sz="2400" dirty="0"/>
                    </a:p>
                  </a:txBody>
                  <a:tcPr/>
                </a:tc>
                <a:extLst>
                  <a:ext uri="{0D108BD9-81ED-4DB2-BD59-A6C34878D82A}">
                    <a16:rowId xmlns:a16="http://schemas.microsoft.com/office/drawing/2014/main" val="3123632628"/>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marriage</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18%</a:t>
                      </a:r>
                      <a:endParaRPr lang="en-US" sz="2400" dirty="0"/>
                    </a:p>
                  </a:txBody>
                  <a:tcPr/>
                </a:tc>
                <a:extLst>
                  <a:ext uri="{0D108BD9-81ED-4DB2-BD59-A6C34878D82A}">
                    <a16:rowId xmlns:a16="http://schemas.microsoft.com/office/drawing/2014/main" val="776008189"/>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do not get along with teachers </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15%</a:t>
                      </a:r>
                      <a:endParaRPr lang="en-US" sz="2400" dirty="0"/>
                    </a:p>
                  </a:txBody>
                  <a:tcPr/>
                </a:tc>
                <a:extLst>
                  <a:ext uri="{0D108BD9-81ED-4DB2-BD59-A6C34878D82A}">
                    <a16:rowId xmlns:a16="http://schemas.microsoft.com/office/drawing/2014/main" val="1310033365"/>
                  </a:ext>
                </a:extLst>
              </a:tr>
            </a:tbl>
          </a:graphicData>
        </a:graphic>
      </p:graphicFrame>
    </p:spTree>
    <p:extLst>
      <p:ext uri="{BB962C8B-B14F-4D97-AF65-F5344CB8AC3E}">
        <p14:creationId xmlns:p14="http://schemas.microsoft.com/office/powerpoint/2010/main" val="3032160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4A5FCD-546B-401D-BE83-77614CAD40C7}"/>
              </a:ext>
            </a:extLst>
          </p:cNvPr>
          <p:cNvSpPr txBox="1"/>
          <p:nvPr/>
        </p:nvSpPr>
        <p:spPr>
          <a:xfrm>
            <a:off x="862885" y="862885"/>
            <a:ext cx="10277340"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In the 1998 of national education longitudinal study 8th grader cohort survey, the determinant reasons are as follows: (Jordan, McPartland, &amp; Lara, 1999). </a:t>
            </a:r>
            <a:endParaRPr lang="en-US" sz="2400" dirty="0"/>
          </a:p>
        </p:txBody>
      </p:sp>
      <p:graphicFrame>
        <p:nvGraphicFramePr>
          <p:cNvPr id="3" name="Table 2">
            <a:extLst>
              <a:ext uri="{FF2B5EF4-FFF2-40B4-BE49-F238E27FC236}">
                <a16:creationId xmlns:a16="http://schemas.microsoft.com/office/drawing/2014/main" id="{11DBA3B4-5B6A-411B-B52A-29E04DAF7910}"/>
              </a:ext>
            </a:extLst>
          </p:cNvPr>
          <p:cNvGraphicFramePr>
            <a:graphicFrameLocks noGrp="1"/>
          </p:cNvGraphicFramePr>
          <p:nvPr>
            <p:extLst>
              <p:ext uri="{D42A27DB-BD31-4B8C-83A1-F6EECF244321}">
                <p14:modId xmlns:p14="http://schemas.microsoft.com/office/powerpoint/2010/main" val="1985392474"/>
              </p:ext>
            </p:extLst>
          </p:nvPr>
        </p:nvGraphicFramePr>
        <p:xfrm>
          <a:off x="1748665" y="3192410"/>
          <a:ext cx="8128000" cy="3108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21367199"/>
                    </a:ext>
                  </a:extLst>
                </a:gridCol>
                <a:gridCol w="4064000">
                  <a:extLst>
                    <a:ext uri="{9D8B030D-6E8A-4147-A177-3AD203B41FA5}">
                      <a16:colId xmlns:a16="http://schemas.microsoft.com/office/drawing/2014/main" val="3767229016"/>
                    </a:ext>
                  </a:extLst>
                </a:gridCol>
              </a:tblGrid>
              <a:tr h="370840">
                <a:tc>
                  <a:txBody>
                    <a:bodyPr/>
                    <a:lstStyle/>
                    <a:p>
                      <a:r>
                        <a:rPr lang="en-US" sz="2400" dirty="0"/>
                        <a:t>Cause for Dropout</a:t>
                      </a:r>
                    </a:p>
                  </a:txBody>
                  <a:tcPr/>
                </a:tc>
                <a:tc>
                  <a:txBody>
                    <a:bodyPr/>
                    <a:lstStyle/>
                    <a:p>
                      <a:r>
                        <a:rPr lang="en-US" sz="2400" dirty="0"/>
                        <a:t>Percentage</a:t>
                      </a:r>
                    </a:p>
                  </a:txBody>
                  <a:tcPr/>
                </a:tc>
                <a:extLst>
                  <a:ext uri="{0D108BD9-81ED-4DB2-BD59-A6C34878D82A}">
                    <a16:rowId xmlns:a16="http://schemas.microsoft.com/office/drawing/2014/main" val="2615602215"/>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Do not like schools </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51%</a:t>
                      </a:r>
                      <a:endParaRPr lang="en-US" sz="2400" dirty="0"/>
                    </a:p>
                  </a:txBody>
                  <a:tcPr/>
                </a:tc>
                <a:extLst>
                  <a:ext uri="{0D108BD9-81ED-4DB2-BD59-A6C34878D82A}">
                    <a16:rowId xmlns:a16="http://schemas.microsoft.com/office/drawing/2014/main" val="711122031"/>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Failed courses </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44%</a:t>
                      </a:r>
                      <a:endParaRPr lang="en-US" sz="2400" dirty="0"/>
                    </a:p>
                  </a:txBody>
                  <a:tcPr/>
                </a:tc>
                <a:extLst>
                  <a:ext uri="{0D108BD9-81ED-4DB2-BD59-A6C34878D82A}">
                    <a16:rowId xmlns:a16="http://schemas.microsoft.com/office/drawing/2014/main" val="719803552"/>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Do not get along with teachers </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34%</a:t>
                      </a:r>
                      <a:endParaRPr lang="en-US" sz="2400" dirty="0"/>
                    </a:p>
                  </a:txBody>
                  <a:tcPr/>
                </a:tc>
                <a:extLst>
                  <a:ext uri="{0D108BD9-81ED-4DB2-BD59-A6C34878D82A}">
                    <a16:rowId xmlns:a16="http://schemas.microsoft.com/office/drawing/2014/main" val="3884381134"/>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Cannot keep up with classes </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31%</a:t>
                      </a:r>
                      <a:endParaRPr lang="en-US" sz="2400" dirty="0"/>
                    </a:p>
                  </a:txBody>
                  <a:tcPr/>
                </a:tc>
                <a:extLst>
                  <a:ext uri="{0D108BD9-81ED-4DB2-BD59-A6C34878D82A}">
                    <a16:rowId xmlns:a16="http://schemas.microsoft.com/office/drawing/2014/main" val="1704998958"/>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Feel that they do not belong in schools </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25%</a:t>
                      </a:r>
                      <a:endParaRPr lang="en-US" sz="2400" dirty="0"/>
                    </a:p>
                  </a:txBody>
                  <a:tcPr/>
                </a:tc>
                <a:extLst>
                  <a:ext uri="{0D108BD9-81ED-4DB2-BD59-A6C34878D82A}">
                    <a16:rowId xmlns:a16="http://schemas.microsoft.com/office/drawing/2014/main" val="3224422527"/>
                  </a:ext>
                </a:extLst>
              </a:tr>
            </a:tbl>
          </a:graphicData>
        </a:graphic>
      </p:graphicFrame>
    </p:spTree>
    <p:extLst>
      <p:ext uri="{BB962C8B-B14F-4D97-AF65-F5344CB8AC3E}">
        <p14:creationId xmlns:p14="http://schemas.microsoft.com/office/powerpoint/2010/main" val="3249952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5CA726-22CF-4AA9-AA16-A741EF9D770E}"/>
              </a:ext>
            </a:extLst>
          </p:cNvPr>
          <p:cNvSpPr/>
          <p:nvPr/>
        </p:nvSpPr>
        <p:spPr>
          <a:xfrm>
            <a:off x="1395212" y="754925"/>
            <a:ext cx="9401576" cy="1200329"/>
          </a:xfrm>
          <a:prstGeom prst="rect">
            <a:avLst/>
          </a:prstGeom>
        </p:spPr>
        <p:txBody>
          <a:bodyPr wrap="square">
            <a:spAutoFit/>
          </a:bodyPr>
          <a:lstStyle/>
          <a:p>
            <a:pPr marL="342900" indent="-342900">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In the 2005 of nonrepresentative sample of dropouts survey, the determinant reasons are as follows: (Bridgeland, </a:t>
            </a:r>
            <a:r>
              <a:rPr lang="en-US" sz="2400" dirty="0" err="1">
                <a:latin typeface="Times New Roman" panose="02020603050405020304" pitchFamily="18" charset="0"/>
                <a:ea typeface="CharisSIL"/>
                <a:cs typeface="Times New Roman" panose="02020603050405020304" pitchFamily="18" charset="0"/>
              </a:rPr>
              <a:t>Dilulio</a:t>
            </a:r>
            <a:r>
              <a:rPr lang="en-US" sz="2400" dirty="0">
                <a:latin typeface="Times New Roman" panose="02020603050405020304" pitchFamily="18" charset="0"/>
                <a:ea typeface="CharisSIL"/>
                <a:cs typeface="Times New Roman" panose="02020603050405020304" pitchFamily="18" charset="0"/>
              </a:rPr>
              <a:t> Jr, &amp; Morison, 2006). </a:t>
            </a:r>
            <a:endParaRPr lang="en-US" sz="2400" dirty="0"/>
          </a:p>
        </p:txBody>
      </p:sp>
      <p:graphicFrame>
        <p:nvGraphicFramePr>
          <p:cNvPr id="3" name="Table 2">
            <a:extLst>
              <a:ext uri="{FF2B5EF4-FFF2-40B4-BE49-F238E27FC236}">
                <a16:creationId xmlns:a16="http://schemas.microsoft.com/office/drawing/2014/main" id="{CC51D223-6E2F-4710-AA7D-586AE6E7FB46}"/>
              </a:ext>
            </a:extLst>
          </p:cNvPr>
          <p:cNvGraphicFramePr>
            <a:graphicFrameLocks noGrp="1"/>
          </p:cNvGraphicFramePr>
          <p:nvPr>
            <p:extLst>
              <p:ext uri="{D42A27DB-BD31-4B8C-83A1-F6EECF244321}">
                <p14:modId xmlns:p14="http://schemas.microsoft.com/office/powerpoint/2010/main" val="3836117020"/>
              </p:ext>
            </p:extLst>
          </p:nvPr>
        </p:nvGraphicFramePr>
        <p:xfrm>
          <a:off x="1813059" y="2496950"/>
          <a:ext cx="8128000" cy="3840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38258612"/>
                    </a:ext>
                  </a:extLst>
                </a:gridCol>
                <a:gridCol w="4064000">
                  <a:extLst>
                    <a:ext uri="{9D8B030D-6E8A-4147-A177-3AD203B41FA5}">
                      <a16:colId xmlns:a16="http://schemas.microsoft.com/office/drawing/2014/main" val="167591407"/>
                    </a:ext>
                  </a:extLst>
                </a:gridCol>
              </a:tblGrid>
              <a:tr h="370840">
                <a:tc>
                  <a:txBody>
                    <a:bodyPr/>
                    <a:lstStyle/>
                    <a:p>
                      <a:r>
                        <a:rPr lang="en-US" sz="2400" dirty="0"/>
                        <a:t>Cause for Dropout</a:t>
                      </a:r>
                    </a:p>
                  </a:txBody>
                  <a:tcPr/>
                </a:tc>
                <a:tc>
                  <a:txBody>
                    <a:bodyPr/>
                    <a:lstStyle/>
                    <a:p>
                      <a:r>
                        <a:rPr lang="en-US" sz="2400" dirty="0"/>
                        <a:t>Percentage</a:t>
                      </a:r>
                    </a:p>
                  </a:txBody>
                  <a:tcPr/>
                </a:tc>
                <a:extLst>
                  <a:ext uri="{0D108BD9-81ED-4DB2-BD59-A6C34878D82A}">
                    <a16:rowId xmlns:a16="http://schemas.microsoft.com/office/drawing/2014/main" val="4165990633"/>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has no interest in classes </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47%</a:t>
                      </a:r>
                      <a:endParaRPr lang="en-US" sz="2400" dirty="0"/>
                    </a:p>
                  </a:txBody>
                  <a:tcPr/>
                </a:tc>
                <a:extLst>
                  <a:ext uri="{0D108BD9-81ED-4DB2-BD59-A6C34878D82A}">
                    <a16:rowId xmlns:a16="http://schemas.microsoft.com/office/drawing/2014/main" val="1628835447"/>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cannot keep up with classes due to too much absence </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43%</a:t>
                      </a:r>
                      <a:endParaRPr lang="en-US" sz="2400" dirty="0"/>
                    </a:p>
                  </a:txBody>
                  <a:tcPr/>
                </a:tc>
                <a:extLst>
                  <a:ext uri="{0D108BD9-81ED-4DB2-BD59-A6C34878D82A}">
                    <a16:rowId xmlns:a16="http://schemas.microsoft.com/office/drawing/2014/main" val="3836634814"/>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spend much time with people not interested in schools </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42%</a:t>
                      </a:r>
                      <a:endParaRPr lang="en-US" sz="2400" dirty="0"/>
                    </a:p>
                  </a:txBody>
                  <a:tcPr/>
                </a:tc>
                <a:extLst>
                  <a:ext uri="{0D108BD9-81ED-4DB2-BD59-A6C34878D82A}">
                    <a16:rowId xmlns:a16="http://schemas.microsoft.com/office/drawing/2014/main" val="229925747"/>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too much freedom and not enough regulation in life</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38%</a:t>
                      </a:r>
                      <a:endParaRPr lang="en-US" sz="2400" dirty="0"/>
                    </a:p>
                  </a:txBody>
                  <a:tcPr/>
                </a:tc>
                <a:extLst>
                  <a:ext uri="{0D108BD9-81ED-4DB2-BD59-A6C34878D82A}">
                    <a16:rowId xmlns:a16="http://schemas.microsoft.com/office/drawing/2014/main" val="2906047269"/>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failed courses </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35%</a:t>
                      </a:r>
                      <a:endParaRPr lang="en-US" sz="2400" dirty="0"/>
                    </a:p>
                  </a:txBody>
                  <a:tcPr/>
                </a:tc>
                <a:extLst>
                  <a:ext uri="{0D108BD9-81ED-4DB2-BD59-A6C34878D82A}">
                    <a16:rowId xmlns:a16="http://schemas.microsoft.com/office/drawing/2014/main" val="757016785"/>
                  </a:ext>
                </a:extLst>
              </a:tr>
            </a:tbl>
          </a:graphicData>
        </a:graphic>
      </p:graphicFrame>
    </p:spTree>
    <p:extLst>
      <p:ext uri="{BB962C8B-B14F-4D97-AF65-F5344CB8AC3E}">
        <p14:creationId xmlns:p14="http://schemas.microsoft.com/office/powerpoint/2010/main" val="328666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 Placeholder 3"/>
          <p:cNvSpPr>
            <a:spLocks noGrp="1"/>
          </p:cNvSpPr>
          <p:nvPr>
            <p:ph type="body" sz="half" idx="2"/>
          </p:nvPr>
        </p:nvSpPr>
        <p:spPr/>
        <p:txBody>
          <a:bodyPr/>
          <a:lstStyle/>
          <a:p>
            <a:endParaRPr lang="en-IN"/>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3036" r="3036"/>
          <a:stretch>
            <a:fillRect/>
          </a:stretch>
        </p:blipFill>
        <p:spPr>
          <a:xfrm>
            <a:off x="636105" y="326002"/>
            <a:ext cx="11077092" cy="6531998"/>
          </a:xfrm>
        </p:spPr>
      </p:pic>
    </p:spTree>
    <p:extLst>
      <p:ext uri="{BB962C8B-B14F-4D97-AF65-F5344CB8AC3E}">
        <p14:creationId xmlns:p14="http://schemas.microsoft.com/office/powerpoint/2010/main" val="3076029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5D98F4-48D4-4722-BED5-3C439EBAED70}"/>
              </a:ext>
            </a:extLst>
          </p:cNvPr>
          <p:cNvSpPr txBox="1"/>
          <p:nvPr/>
        </p:nvSpPr>
        <p:spPr>
          <a:xfrm>
            <a:off x="850005" y="1296108"/>
            <a:ext cx="10200068" cy="4265783"/>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In Korea, Yoon, Ryu, and Kim (2010) conducted an in-depth analysis of dropouts on 12,280 elementary school dropouts, 14,572 middle school dropouts, and 34,305 high school dropouts by investigating the reasons for dropouts through expert panels, workshops, and the educational information system, surveys, and expert surveys.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In the lists of the detailed causes of secondary school student's dropout, the largest share of respondents answered as follows: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996112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AB590D4-73A2-4F4D-A03C-090A20B74FA0}"/>
              </a:ext>
            </a:extLst>
          </p:cNvPr>
          <p:cNvGraphicFramePr>
            <a:graphicFrameLocks noGrp="1"/>
          </p:cNvGraphicFramePr>
          <p:nvPr>
            <p:extLst>
              <p:ext uri="{D42A27DB-BD31-4B8C-83A1-F6EECF244321}">
                <p14:modId xmlns:p14="http://schemas.microsoft.com/office/powerpoint/2010/main" val="1073988390"/>
              </p:ext>
            </p:extLst>
          </p:nvPr>
        </p:nvGraphicFramePr>
        <p:xfrm>
          <a:off x="1928969" y="0"/>
          <a:ext cx="8128000" cy="6858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63557376"/>
                    </a:ext>
                  </a:extLst>
                </a:gridCol>
                <a:gridCol w="4064000">
                  <a:extLst>
                    <a:ext uri="{9D8B030D-6E8A-4147-A177-3AD203B41FA5}">
                      <a16:colId xmlns:a16="http://schemas.microsoft.com/office/drawing/2014/main" val="1678523682"/>
                    </a:ext>
                  </a:extLst>
                </a:gridCol>
              </a:tblGrid>
              <a:tr h="370840">
                <a:tc>
                  <a:txBody>
                    <a:bodyPr/>
                    <a:lstStyle/>
                    <a:p>
                      <a:r>
                        <a:rPr lang="en-US" sz="2400" dirty="0"/>
                        <a:t>Cause for Dropout</a:t>
                      </a:r>
                    </a:p>
                  </a:txBody>
                  <a:tcPr/>
                </a:tc>
                <a:tc>
                  <a:txBody>
                    <a:bodyPr/>
                    <a:lstStyle/>
                    <a:p>
                      <a:r>
                        <a:rPr lang="en-US" sz="2400" dirty="0"/>
                        <a:t>Percentage</a:t>
                      </a:r>
                    </a:p>
                  </a:txBody>
                  <a:tcPr/>
                </a:tc>
                <a:extLst>
                  <a:ext uri="{0D108BD9-81ED-4DB2-BD59-A6C34878D82A}">
                    <a16:rowId xmlns:a16="http://schemas.microsoft.com/office/drawing/2014/main" val="2550749058"/>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poor academic performance or dislike of studying </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34.8%</a:t>
                      </a:r>
                      <a:endParaRPr lang="en-US" sz="2400" dirty="0"/>
                    </a:p>
                  </a:txBody>
                  <a:tcPr/>
                </a:tc>
                <a:extLst>
                  <a:ext uri="{0D108BD9-81ED-4DB2-BD59-A6C34878D82A}">
                    <a16:rowId xmlns:a16="http://schemas.microsoft.com/office/drawing/2014/main" val="754898813"/>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preparation for school qualification exam </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8.8%</a:t>
                      </a:r>
                      <a:endParaRPr lang="en-US" sz="2400" dirty="0"/>
                    </a:p>
                  </a:txBody>
                  <a:tcPr/>
                </a:tc>
                <a:extLst>
                  <a:ext uri="{0D108BD9-81ED-4DB2-BD59-A6C34878D82A}">
                    <a16:rowId xmlns:a16="http://schemas.microsoft.com/office/drawing/2014/main" val="2822172066"/>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overseas language training </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8.1%</a:t>
                      </a:r>
                      <a:endParaRPr lang="en-US" sz="2400" dirty="0"/>
                    </a:p>
                  </a:txBody>
                  <a:tcPr/>
                </a:tc>
                <a:extLst>
                  <a:ext uri="{0D108BD9-81ED-4DB2-BD59-A6C34878D82A}">
                    <a16:rowId xmlns:a16="http://schemas.microsoft.com/office/drawing/2014/main" val="38622565"/>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financial distress, emotional disorders, physical disorders, and other diseases </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4.2%</a:t>
                      </a:r>
                      <a:endParaRPr lang="en-US" sz="2400" dirty="0"/>
                    </a:p>
                  </a:txBody>
                  <a:tcPr/>
                </a:tc>
                <a:extLst>
                  <a:ext uri="{0D108BD9-81ED-4DB2-BD59-A6C34878D82A}">
                    <a16:rowId xmlns:a16="http://schemas.microsoft.com/office/drawing/2014/main" val="3959431739"/>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family problems </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3.2%</a:t>
                      </a:r>
                      <a:endParaRPr lang="en-US" sz="2400" dirty="0"/>
                    </a:p>
                  </a:txBody>
                  <a:tcPr/>
                </a:tc>
                <a:extLst>
                  <a:ext uri="{0D108BD9-81ED-4DB2-BD59-A6C34878D82A}">
                    <a16:rowId xmlns:a16="http://schemas.microsoft.com/office/drawing/2014/main" val="539532387"/>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strict school rules </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2.5%</a:t>
                      </a:r>
                      <a:endParaRPr lang="en-US" sz="2400" dirty="0"/>
                    </a:p>
                  </a:txBody>
                  <a:tcPr/>
                </a:tc>
                <a:extLst>
                  <a:ext uri="{0D108BD9-81ED-4DB2-BD59-A6C34878D82A}">
                    <a16:rowId xmlns:a16="http://schemas.microsoft.com/office/drawing/2014/main" val="3734966218"/>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residential instability </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2.4%</a:t>
                      </a:r>
                      <a:endParaRPr lang="en-US" sz="2400" dirty="0"/>
                    </a:p>
                  </a:txBody>
                  <a:tcPr/>
                </a:tc>
                <a:extLst>
                  <a:ext uri="{0D108BD9-81ED-4DB2-BD59-A6C34878D82A}">
                    <a16:rowId xmlns:a16="http://schemas.microsoft.com/office/drawing/2014/main" val="400045804"/>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running away from home </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1.5%</a:t>
                      </a:r>
                      <a:endParaRPr lang="en-US" sz="2400" dirty="0"/>
                    </a:p>
                  </a:txBody>
                  <a:tcPr/>
                </a:tc>
                <a:extLst>
                  <a:ext uri="{0D108BD9-81ED-4DB2-BD59-A6C34878D82A}">
                    <a16:rowId xmlns:a16="http://schemas.microsoft.com/office/drawing/2014/main" val="2184475351"/>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alternative education </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1.3%</a:t>
                      </a:r>
                      <a:endParaRPr lang="en-US" sz="2400" dirty="0"/>
                    </a:p>
                  </a:txBody>
                  <a:tcPr/>
                </a:tc>
                <a:extLst>
                  <a:ext uri="{0D108BD9-81ED-4DB2-BD59-A6C34878D82A}">
                    <a16:rowId xmlns:a16="http://schemas.microsoft.com/office/drawing/2014/main" val="1351221582"/>
                  </a:ext>
                </a:extLst>
              </a:tr>
              <a:tr h="370840">
                <a:tc>
                  <a:txBody>
                    <a:bodyPr/>
                    <a:lstStyle/>
                    <a:p>
                      <a:r>
                        <a:rPr lang="en-US" sz="2400" dirty="0">
                          <a:latin typeface="Times New Roman" panose="02020603050405020304" pitchFamily="18" charset="0"/>
                          <a:ea typeface="CharisSIL"/>
                          <a:cs typeface="Times New Roman" panose="02020603050405020304" pitchFamily="18" charset="0"/>
                        </a:rPr>
                        <a:t>poor relationship with friends and teachers </a:t>
                      </a:r>
                      <a:endParaRPr lang="en-US" sz="2400" dirty="0"/>
                    </a:p>
                  </a:txBody>
                  <a:tcPr/>
                </a:tc>
                <a:tc>
                  <a:txBody>
                    <a:bodyPr/>
                    <a:lstStyle/>
                    <a:p>
                      <a:r>
                        <a:rPr lang="en-US" sz="2400" dirty="0">
                          <a:latin typeface="Times New Roman" panose="02020603050405020304" pitchFamily="18" charset="0"/>
                          <a:ea typeface="CharisSIL"/>
                          <a:cs typeface="Times New Roman" panose="02020603050405020304" pitchFamily="18" charset="0"/>
                        </a:rPr>
                        <a:t>0.7%</a:t>
                      </a:r>
                      <a:endParaRPr lang="en-US" sz="2400" dirty="0"/>
                    </a:p>
                  </a:txBody>
                  <a:tcPr/>
                </a:tc>
                <a:extLst>
                  <a:ext uri="{0D108BD9-81ED-4DB2-BD59-A6C34878D82A}">
                    <a16:rowId xmlns:a16="http://schemas.microsoft.com/office/drawing/2014/main" val="1025839054"/>
                  </a:ext>
                </a:extLst>
              </a:tr>
            </a:tbl>
          </a:graphicData>
        </a:graphic>
      </p:graphicFrame>
    </p:spTree>
    <p:extLst>
      <p:ext uri="{BB962C8B-B14F-4D97-AF65-F5344CB8AC3E}">
        <p14:creationId xmlns:p14="http://schemas.microsoft.com/office/powerpoint/2010/main" val="4200409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5995EC-8453-4A2F-8AC0-C6BF2CEEC3C7}"/>
              </a:ext>
            </a:extLst>
          </p:cNvPr>
          <p:cNvSpPr/>
          <p:nvPr/>
        </p:nvSpPr>
        <p:spPr>
          <a:xfrm>
            <a:off x="596720" y="177918"/>
            <a:ext cx="10457645" cy="7364901"/>
          </a:xfrm>
          <a:prstGeom prst="rect">
            <a:avLst/>
          </a:prstGeom>
        </p:spPr>
        <p:txBody>
          <a:bodyPr wrap="square">
            <a:spAutoFit/>
          </a:bodyPr>
          <a:lstStyle/>
          <a:p>
            <a:pPr algn="ctr">
              <a:lnSpc>
                <a:spcPct val="115000"/>
              </a:lnSpc>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sz="2800" b="1" dirty="0">
                <a:latin typeface="Times New Roman" panose="02020603050405020304" pitchFamily="18" charset="0"/>
                <a:ea typeface="Calibri" panose="020F0502020204030204" pitchFamily="34" charset="0"/>
                <a:cs typeface="Times New Roman" panose="02020603050405020304" pitchFamily="18" charset="0"/>
              </a:rPr>
              <a:t>A brief overview of machine learning</a:t>
            </a:r>
          </a:p>
          <a:p>
            <a:pPr algn="ctr">
              <a:lnSpc>
                <a:spcPct val="115000"/>
              </a:lnSpc>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Predictive Modeling is a set of techniques of building and using models to make predictions based on patterns extracted from data. </a:t>
            </a:r>
          </a:p>
          <a:p>
            <a:pPr algn="just">
              <a:lnSpc>
                <a:spcPct val="115000"/>
              </a:lnSpc>
            </a:pPr>
            <a:endParaRPr lang="en-US" sz="2400" dirty="0">
              <a:latin typeface="Times New Roman" panose="02020603050405020304" pitchFamily="18" charset="0"/>
              <a:ea typeface="CharisSIL"/>
              <a:cs typeface="Times New Roman" panose="02020603050405020304" pitchFamily="18" charset="0"/>
            </a:endParaRPr>
          </a:p>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With the increase in computing power and available big data, predictive modeling has been successfully applied in various fields.</a:t>
            </a:r>
          </a:p>
          <a:p>
            <a:pPr algn="just">
              <a:lnSpc>
                <a:spcPct val="115000"/>
              </a:lnSpc>
            </a:pPr>
            <a:r>
              <a:rPr lang="en-US" sz="2400" dirty="0">
                <a:latin typeface="Times New Roman" panose="02020603050405020304" pitchFamily="18" charset="0"/>
                <a:ea typeface="CharisSIL"/>
                <a:cs typeface="Times New Roman" panose="02020603050405020304" pitchFamily="18" charset="0"/>
              </a:rPr>
              <a:t> </a:t>
            </a:r>
          </a:p>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For example, predictive modeling assists doctors to diagnose a disease based on previous patients' data, and helps a company to predict customers' preferences based on past purchased items. </a:t>
            </a:r>
          </a:p>
          <a:p>
            <a:pPr algn="just">
              <a:lnSpc>
                <a:spcPct val="115000"/>
              </a:lnSpc>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The biggest threat to the generalizability of a model is a overfitting in which a model fit too much noise in the data. To avoid overfitting, machine learning split a given data set into training and testing dataset, and also use cross-validation.</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p>
          <a:p>
            <a:pPr algn="just">
              <a:lnSpc>
                <a:spcPct val="115000"/>
              </a:lnSpc>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5196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459" r="2459"/>
          <a:stretch>
            <a:fillRect/>
          </a:stretch>
        </p:blipFill>
        <p:spPr>
          <a:xfrm>
            <a:off x="1" y="127221"/>
            <a:ext cx="11847442" cy="6814268"/>
          </a:xfrm>
        </p:spPr>
      </p:pic>
    </p:spTree>
    <p:extLst>
      <p:ext uri="{BB962C8B-B14F-4D97-AF65-F5344CB8AC3E}">
        <p14:creationId xmlns:p14="http://schemas.microsoft.com/office/powerpoint/2010/main" val="3414678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9CD542-5009-41F2-B9C2-C53AB5763B3D}"/>
              </a:ext>
            </a:extLst>
          </p:cNvPr>
          <p:cNvSpPr/>
          <p:nvPr/>
        </p:nvSpPr>
        <p:spPr>
          <a:xfrm>
            <a:off x="815662" y="428739"/>
            <a:ext cx="10560676" cy="6429261"/>
          </a:xfrm>
          <a:prstGeom prst="rect">
            <a:avLst/>
          </a:prstGeom>
        </p:spPr>
        <p:txBody>
          <a:bodyPr wrap="square">
            <a:spAutoFit/>
          </a:bodyPr>
          <a:lstStyle/>
          <a:p>
            <a:pPr algn="just">
              <a:lnSpc>
                <a:spcPct val="115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Supervised and unsupervised learning :</a:t>
            </a:r>
          </a:p>
          <a:p>
            <a:pPr algn="just">
              <a:lnSpc>
                <a:spcPct val="115000"/>
              </a:lnSpc>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Machine learning is a set of algorithms that are able to learn from a dataset (Goodfellow, </a:t>
            </a:r>
            <a:r>
              <a:rPr lang="en-US" sz="2400" dirty="0" err="1">
                <a:latin typeface="Times New Roman" panose="02020603050405020304" pitchFamily="18" charset="0"/>
                <a:ea typeface="CharisSIL"/>
                <a:cs typeface="Times New Roman" panose="02020603050405020304" pitchFamily="18" charset="0"/>
              </a:rPr>
              <a:t>Bengio</a:t>
            </a:r>
            <a:r>
              <a:rPr lang="en-US" sz="2400" dirty="0">
                <a:latin typeface="Times New Roman" panose="02020603050405020304" pitchFamily="18" charset="0"/>
                <a:ea typeface="CharisSIL"/>
                <a:cs typeface="Times New Roman" panose="02020603050405020304" pitchFamily="18" charset="0"/>
              </a:rPr>
              <a:t>, &amp; Courville, 2016).</a:t>
            </a:r>
          </a:p>
          <a:p>
            <a:pPr algn="just">
              <a:lnSpc>
                <a:spcPct val="115000"/>
              </a:lnSpc>
            </a:pPr>
            <a:r>
              <a:rPr lang="en-US" sz="2400" dirty="0">
                <a:latin typeface="Times New Roman" panose="02020603050405020304" pitchFamily="18" charset="0"/>
                <a:ea typeface="CharisSIL"/>
                <a:cs typeface="Times New Roman" panose="02020603050405020304" pitchFamily="18" charset="0"/>
              </a:rPr>
              <a:t> </a:t>
            </a:r>
          </a:p>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Typically, the learning in machine learning falls into two categories: the supervised and unsupervised learning.</a:t>
            </a:r>
          </a:p>
          <a:p>
            <a:pPr algn="just">
              <a:lnSpc>
                <a:spcPct val="115000"/>
              </a:lnSpc>
            </a:pPr>
            <a:r>
              <a:rPr lang="en-US" sz="2400" dirty="0">
                <a:latin typeface="Times New Roman" panose="02020603050405020304" pitchFamily="18" charset="0"/>
                <a:ea typeface="CharisSIL"/>
                <a:cs typeface="Times New Roman" panose="02020603050405020304" pitchFamily="18" charset="0"/>
              </a:rPr>
              <a:t> </a:t>
            </a:r>
          </a:p>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In the supervised learning, the machine learning algorithms learn the relationship between descriptive features (or predictors) and target feature (or outcome) in a dataset.</a:t>
            </a:r>
          </a:p>
          <a:p>
            <a:pPr algn="just">
              <a:lnSpc>
                <a:spcPct val="115000"/>
              </a:lnSpc>
            </a:pPr>
            <a:r>
              <a:rPr lang="en-US" sz="2400" dirty="0">
                <a:latin typeface="Times New Roman" panose="02020603050405020304" pitchFamily="18" charset="0"/>
                <a:ea typeface="CharisSIL"/>
                <a:cs typeface="Times New Roman" panose="02020603050405020304" pitchFamily="18" charset="0"/>
              </a:rPr>
              <a:t> </a:t>
            </a:r>
          </a:p>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Using the trained model from the supervised learning, we wish to accurately predict the outcome of future observations (prediction) or to better understand the relationship between the outcome and predictors (inference).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7364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110CB7-3FA0-4E9F-BC78-380E13966958}"/>
              </a:ext>
            </a:extLst>
          </p:cNvPr>
          <p:cNvSpPr/>
          <p:nvPr/>
        </p:nvSpPr>
        <p:spPr>
          <a:xfrm>
            <a:off x="384220" y="304521"/>
            <a:ext cx="10959921" cy="6429261"/>
          </a:xfrm>
          <a:prstGeom prst="rect">
            <a:avLst/>
          </a:prstGeom>
        </p:spPr>
        <p:txBody>
          <a:bodyPr wrap="square">
            <a:spAutoFit/>
          </a:bodyPr>
          <a:lstStyle/>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In unsupervised learning, the machine learning algorithms learn the structure of the dataset.</a:t>
            </a:r>
          </a:p>
          <a:p>
            <a:pPr algn="just">
              <a:lnSpc>
                <a:spcPct val="115000"/>
              </a:lnSpc>
            </a:pPr>
            <a:r>
              <a:rPr lang="en-US" sz="2400" dirty="0">
                <a:latin typeface="Times New Roman" panose="02020603050405020304" pitchFamily="18" charset="0"/>
                <a:ea typeface="CharisSIL"/>
                <a:cs typeface="Times New Roman" panose="02020603050405020304" pitchFamily="18" charset="0"/>
              </a:rPr>
              <a:t> </a:t>
            </a:r>
          </a:p>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Using the trained model from the unsupervised learning, we wish to discover the underlying structure of the data instead of predicting the target feature.</a:t>
            </a:r>
          </a:p>
          <a:p>
            <a:pPr algn="just">
              <a:lnSpc>
                <a:spcPct val="115000"/>
              </a:lnSpc>
            </a:pPr>
            <a:r>
              <a:rPr lang="en-US" sz="2400" dirty="0">
                <a:latin typeface="Times New Roman" panose="02020603050405020304" pitchFamily="18" charset="0"/>
                <a:ea typeface="CharisSIL"/>
                <a:cs typeface="Times New Roman" panose="02020603050405020304" pitchFamily="18" charset="0"/>
              </a:rPr>
              <a:t> </a:t>
            </a:r>
          </a:p>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For example, in a market segmentation, researchers are interested in identifying distinct groups of customers based on multiple characteristics of customers with the hope for targeted marketing. </a:t>
            </a:r>
          </a:p>
          <a:p>
            <a:pPr algn="just">
              <a:lnSpc>
                <a:spcPct val="115000"/>
              </a:lnSpc>
            </a:pPr>
            <a:endParaRPr lang="en-US" sz="2400" dirty="0">
              <a:latin typeface="Times New Roman" panose="02020603050405020304" pitchFamily="18" charset="0"/>
              <a:ea typeface="CharisSIL"/>
              <a:cs typeface="Times New Roman" panose="02020603050405020304" pitchFamily="18" charset="0"/>
            </a:endParaRPr>
          </a:p>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The dataset used for the unsupervised learning is often called an unlabeled data because the dataset does not contain the target feature. </a:t>
            </a:r>
          </a:p>
          <a:p>
            <a:pPr algn="just">
              <a:lnSpc>
                <a:spcPct val="115000"/>
              </a:lnSpc>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K-means clustering, mixture models, hierarchical clustering, and neural networks are the examples of the models used for unsupervised learning.</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1799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B92142-7C36-4F5B-A6C0-6DA5642D665D}"/>
              </a:ext>
            </a:extLst>
          </p:cNvPr>
          <p:cNvSpPr txBox="1"/>
          <p:nvPr/>
        </p:nvSpPr>
        <p:spPr>
          <a:xfrm>
            <a:off x="1176270" y="1185309"/>
            <a:ext cx="9839460" cy="4487382"/>
          </a:xfrm>
          <a:prstGeom prst="rect">
            <a:avLst/>
          </a:prstGeom>
          <a:noFill/>
        </p:spPr>
        <p:txBody>
          <a:bodyPr wrap="square" rtlCol="0">
            <a:spAutoFit/>
          </a:bodyPr>
          <a:lstStyle/>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Because the machine learning algorithms never see the testing dataset during the training process, the performance of the trained model on the testing dataset is considered as the estimates for the performance of the model for the future dataset.</a:t>
            </a:r>
          </a:p>
          <a:p>
            <a:pPr algn="just">
              <a:lnSpc>
                <a:spcPct val="115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The biggest threat to the generalization of the trained model to the new data is the overfitting. When the predictive model predicts well the outcome in the training dataset, but not the one in the testing dataset, the predictive model is said to overfit the training dataset. </a:t>
            </a:r>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2442669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IN"/>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22637"/>
            <a:ext cx="12085982" cy="6635363"/>
          </a:xfrm>
        </p:spPr>
      </p:pic>
    </p:spTree>
    <p:extLst>
      <p:ext uri="{BB962C8B-B14F-4D97-AF65-F5344CB8AC3E}">
        <p14:creationId xmlns:p14="http://schemas.microsoft.com/office/powerpoint/2010/main" val="2862160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8E3572-2441-43BB-8524-C45B32592C33}"/>
              </a:ext>
            </a:extLst>
          </p:cNvPr>
          <p:cNvSpPr/>
          <p:nvPr/>
        </p:nvSpPr>
        <p:spPr>
          <a:xfrm>
            <a:off x="752656" y="2271876"/>
            <a:ext cx="10490601"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Sample outputs of our model’s are as follows :</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652206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84D643-44A5-46B3-B641-CC37AB706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450" y="1663297"/>
            <a:ext cx="4827100" cy="3531405"/>
          </a:xfrm>
          <a:prstGeom prst="rect">
            <a:avLst/>
          </a:prstGeom>
        </p:spPr>
      </p:pic>
    </p:spTree>
    <p:extLst>
      <p:ext uri="{BB962C8B-B14F-4D97-AF65-F5344CB8AC3E}">
        <p14:creationId xmlns:p14="http://schemas.microsoft.com/office/powerpoint/2010/main" val="487947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0EB289C-B2A3-4A29-B401-BC35C5CDCF4E}"/>
              </a:ext>
            </a:extLst>
          </p:cNvPr>
          <p:cNvSpPr/>
          <p:nvPr/>
        </p:nvSpPr>
        <p:spPr>
          <a:xfrm>
            <a:off x="759854" y="541136"/>
            <a:ext cx="10341735" cy="5544403"/>
          </a:xfrm>
          <a:prstGeom prst="rect">
            <a:avLst/>
          </a:prstGeom>
        </p:spPr>
        <p:txBody>
          <a:bodyPr wrap="square">
            <a:spAutoFit/>
          </a:bodyPr>
          <a:lstStyle/>
          <a:p>
            <a:pPr algn="just">
              <a:lnSpc>
                <a:spcPct val="115000"/>
              </a:lnSpc>
            </a:pPr>
            <a:r>
              <a:rPr lang="en-US" sz="2400" dirty="0">
                <a:latin typeface="Times New Roman" panose="02020603050405020304" pitchFamily="18" charset="0"/>
                <a:ea typeface="CharisSIL"/>
                <a:cs typeface="Times New Roman" panose="02020603050405020304" pitchFamily="18" charset="0"/>
              </a:rPr>
              <a:t>				</a:t>
            </a:r>
            <a:r>
              <a:rPr lang="en-US" sz="2400" b="1" dirty="0">
                <a:latin typeface="Times New Roman" panose="02020603050405020304" pitchFamily="18" charset="0"/>
                <a:ea typeface="CharisSIL"/>
                <a:cs typeface="Times New Roman" panose="02020603050405020304" pitchFamily="18" charset="0"/>
              </a:rPr>
              <a:t>A B S T R A C T</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endParaRPr lang="en-US" sz="2400" dirty="0">
              <a:latin typeface="Times New Roman" panose="02020603050405020304" pitchFamily="18" charset="0"/>
              <a:ea typeface="CharisSIL"/>
              <a:cs typeface="Times New Roman" panose="02020603050405020304" pitchFamily="18" charset="0"/>
            </a:endParaRPr>
          </a:p>
          <a:p>
            <a:pPr algn="just">
              <a:lnSpc>
                <a:spcPct val="115000"/>
              </a:lnSpc>
            </a:pPr>
            <a:r>
              <a:rPr lang="en-US" sz="2400" dirty="0">
                <a:latin typeface="Times New Roman" panose="02020603050405020304" pitchFamily="18" charset="0"/>
                <a:ea typeface="CharisSIL"/>
                <a:cs typeface="Times New Roman" panose="02020603050405020304" pitchFamily="18" charset="0"/>
              </a:rPr>
              <a:t>Students' dropouts are a serious problem for students, society, and policy makers. It In turn effects the growth of nation economically and the future development of the nation. predictive modeling using machine learning algorithms has a great potential in developing early warning systems to identify students at risk of dropping out in advance and help them. In this study, we use the SVM and random forests in machine learning to predict students at risk of dropping out. The data used in this study are the samples of </a:t>
            </a:r>
            <a:r>
              <a:rPr lang="en-US" sz="2400" dirty="0" err="1">
                <a:latin typeface="Times New Roman" panose="02020603050405020304" pitchFamily="18" charset="0"/>
                <a:ea typeface="CharisSIL"/>
                <a:cs typeface="Times New Roman" panose="02020603050405020304" pitchFamily="18" charset="0"/>
              </a:rPr>
              <a:t>xxxx</a:t>
            </a:r>
            <a:r>
              <a:rPr lang="en-US" sz="2400" dirty="0">
                <a:latin typeface="Times New Roman" panose="02020603050405020304" pitchFamily="18" charset="0"/>
                <a:ea typeface="CharisSIL"/>
                <a:cs typeface="Times New Roman" panose="02020603050405020304" pitchFamily="18" charset="0"/>
              </a:rPr>
              <a:t> high school students from the 2004-2019 Ministry of Human Resource and Development(MHRD), which is a national system for educational administration information connected through the Internet with around </a:t>
            </a:r>
            <a:r>
              <a:rPr lang="en-US" sz="2400" dirty="0" err="1">
                <a:latin typeface="Times New Roman" panose="02020603050405020304" pitchFamily="18" charset="0"/>
                <a:ea typeface="CharisSIL"/>
                <a:cs typeface="Times New Roman" panose="02020603050405020304" pitchFamily="18" charset="0"/>
              </a:rPr>
              <a:t>xxxx</a:t>
            </a:r>
            <a:r>
              <a:rPr lang="en-US" sz="2400" dirty="0">
                <a:latin typeface="Times New Roman" panose="02020603050405020304" pitchFamily="18" charset="0"/>
                <a:ea typeface="CharisSIL"/>
                <a:cs typeface="Times New Roman" panose="02020603050405020304" pitchFamily="18" charset="0"/>
              </a:rPr>
              <a:t> elementary and secondary schools, xx city/provincial offices of education, and the Ministry of Education in India.</a:t>
            </a:r>
          </a:p>
        </p:txBody>
      </p:sp>
    </p:spTree>
    <p:extLst>
      <p:ext uri="{BB962C8B-B14F-4D97-AF65-F5344CB8AC3E}">
        <p14:creationId xmlns:p14="http://schemas.microsoft.com/office/powerpoint/2010/main" val="3931813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AF2675-AC03-44FA-8A19-2564014AC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450" y="1663297"/>
            <a:ext cx="4827100" cy="3531405"/>
          </a:xfrm>
          <a:prstGeom prst="rect">
            <a:avLst/>
          </a:prstGeom>
        </p:spPr>
      </p:pic>
    </p:spTree>
    <p:extLst>
      <p:ext uri="{BB962C8B-B14F-4D97-AF65-F5344CB8AC3E}">
        <p14:creationId xmlns:p14="http://schemas.microsoft.com/office/powerpoint/2010/main" val="644513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4A4324-C82A-461C-BB12-D265AD4A5C4D}"/>
              </a:ext>
            </a:extLst>
          </p:cNvPr>
          <p:cNvSpPr/>
          <p:nvPr/>
        </p:nvSpPr>
        <p:spPr>
          <a:xfrm>
            <a:off x="4369631" y="2967335"/>
            <a:ext cx="345274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 !</a:t>
            </a:r>
          </a:p>
        </p:txBody>
      </p:sp>
    </p:spTree>
    <p:extLst>
      <p:ext uri="{BB962C8B-B14F-4D97-AF65-F5344CB8AC3E}">
        <p14:creationId xmlns:p14="http://schemas.microsoft.com/office/powerpoint/2010/main" val="395765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10" y="0"/>
            <a:ext cx="12128390" cy="6607534"/>
          </a:xfrm>
        </p:spPr>
      </p:pic>
    </p:spTree>
    <p:extLst>
      <p:ext uri="{BB962C8B-B14F-4D97-AF65-F5344CB8AC3E}">
        <p14:creationId xmlns:p14="http://schemas.microsoft.com/office/powerpoint/2010/main" val="70852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687047"/>
          </a:xfrm>
        </p:spPr>
      </p:pic>
    </p:spTree>
    <p:extLst>
      <p:ext uri="{BB962C8B-B14F-4D97-AF65-F5344CB8AC3E}">
        <p14:creationId xmlns:p14="http://schemas.microsoft.com/office/powerpoint/2010/main" val="2056486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3B7B24-9D26-45D4-A1CA-B1B5AF8E1665}"/>
              </a:ext>
            </a:extLst>
          </p:cNvPr>
          <p:cNvSpPr>
            <a:spLocks noGrp="1"/>
          </p:cNvSpPr>
          <p:nvPr>
            <p:ph idx="1"/>
          </p:nvPr>
        </p:nvSpPr>
        <p:spPr>
          <a:xfrm>
            <a:off x="516228" y="1575303"/>
            <a:ext cx="10515600" cy="4351338"/>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Our predictive model will show an excellent performance in predicting student’s dropouts in terms of various performance metrics for binary classification. </a:t>
            </a:r>
          </a:p>
          <a:p>
            <a:pPr marL="0" indent="0" algn="just">
              <a:buNone/>
            </a:pPr>
            <a:endParaRPr lang="en-US" sz="2400" dirty="0">
              <a:latin typeface="Times New Roman" panose="02020603050405020304" pitchFamily="18" charset="0"/>
              <a:ea typeface="CharisSIL"/>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The results of our study demonstrate the benefit of using machine learning with students' big data in education.</a:t>
            </a:r>
          </a:p>
          <a:p>
            <a:pPr marL="0" indent="0" algn="just">
              <a:buNone/>
            </a:pPr>
            <a:r>
              <a:rPr lang="en-US" sz="2400" dirty="0">
                <a:latin typeface="Times New Roman" panose="02020603050405020304" pitchFamily="18" charset="0"/>
                <a:ea typeface="CharisSIL"/>
                <a:cs typeface="Times New Roman" panose="02020603050405020304" pitchFamily="18" charset="0"/>
              </a:rPr>
              <a:t> </a:t>
            </a:r>
          </a:p>
          <a:p>
            <a:pPr algn="just">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We briefly overview machine learning in general and the SVM, random forests model and present the various performance metrics to evaluate our predictive model.</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425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4BC2D3-560D-48EF-AA59-243C76A5BB69}"/>
              </a:ext>
            </a:extLst>
          </p:cNvPr>
          <p:cNvSpPr/>
          <p:nvPr/>
        </p:nvSpPr>
        <p:spPr>
          <a:xfrm>
            <a:off x="165279" y="600116"/>
            <a:ext cx="11861441" cy="5296643"/>
          </a:xfrm>
          <a:prstGeom prst="rect">
            <a:avLst/>
          </a:prstGeom>
        </p:spPr>
        <p:txBody>
          <a:bodyPr wrap="square">
            <a:spAutoFit/>
          </a:bodyPr>
          <a:lstStyle/>
          <a:p>
            <a:pPr algn="just">
              <a:lnSpc>
                <a:spcPct val="115000"/>
              </a:lnSpc>
            </a:pPr>
            <a:r>
              <a:rPr lang="en-US" dirty="0">
                <a:latin typeface="Times New Roman" panose="02020603050405020304" pitchFamily="18" charset="0"/>
                <a:ea typeface="CharisSIL"/>
                <a:cs typeface="Times New Roman" panose="02020603050405020304" pitchFamily="18" charset="0"/>
              </a:rPr>
              <a:t>					</a:t>
            </a:r>
            <a:r>
              <a:rPr lang="en-US" sz="2800" b="1" dirty="0">
                <a:latin typeface="Times New Roman" panose="02020603050405020304" pitchFamily="18" charset="0"/>
                <a:ea typeface="CharisSIL"/>
                <a:cs typeface="Times New Roman" panose="02020603050405020304" pitchFamily="18" charset="0"/>
              </a:rPr>
              <a:t>Introduction</a:t>
            </a:r>
          </a:p>
          <a:p>
            <a:pPr algn="just">
              <a:lnSpc>
                <a:spcPct val="115000"/>
              </a:lnSpc>
            </a:pPr>
            <a:endParaRPr lang="en-US" sz="2800" b="1"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A significant number of student experience various types of difficulties in adapting to their school life.</a:t>
            </a:r>
          </a:p>
          <a:p>
            <a:pPr algn="just">
              <a:lnSpc>
                <a:spcPct val="115000"/>
              </a:lnSpc>
            </a:pPr>
            <a:r>
              <a:rPr lang="en-US" sz="2400" dirty="0">
                <a:latin typeface="Times New Roman" panose="02020603050405020304" pitchFamily="18" charset="0"/>
                <a:ea typeface="CharisSIL"/>
                <a:cs typeface="Times New Roman" panose="02020603050405020304" pitchFamily="18" charset="0"/>
              </a:rPr>
              <a:t> </a:t>
            </a:r>
          </a:p>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“At-risk students” who drop out of schools due to such difficulties either adopt antisocial behaviors or fall into the lowest bracket in the labor market, which subsequently adds to experiencing difficulties in adapting to the society.</a:t>
            </a:r>
          </a:p>
          <a:p>
            <a:pPr algn="just">
              <a:lnSpc>
                <a:spcPct val="115000"/>
              </a:lnSpc>
            </a:pPr>
            <a:r>
              <a:rPr lang="en-US" sz="2400" dirty="0">
                <a:latin typeface="Times New Roman" panose="02020603050405020304" pitchFamily="18" charset="0"/>
                <a:ea typeface="CharisSIL"/>
                <a:cs typeface="Times New Roman" panose="02020603050405020304" pitchFamily="18" charset="0"/>
              </a:rPr>
              <a:t> </a:t>
            </a:r>
          </a:p>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According to the Indian Ministry of Education and the MHRD, 15% to 20% of Indian students give up studying (drop out of schools) on account of difficulties in adapting to school life. </a:t>
            </a:r>
          </a:p>
        </p:txBody>
      </p:sp>
    </p:spTree>
    <p:extLst>
      <p:ext uri="{BB962C8B-B14F-4D97-AF65-F5344CB8AC3E}">
        <p14:creationId xmlns:p14="http://schemas.microsoft.com/office/powerpoint/2010/main" val="809684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4381" r="14381"/>
          <a:stretch>
            <a:fillRect/>
          </a:stretch>
        </p:blipFill>
        <p:spPr>
          <a:xfrm>
            <a:off x="0" y="0"/>
            <a:ext cx="12192000" cy="6949439"/>
          </a:xfrm>
        </p:spPr>
      </p:pic>
    </p:spTree>
    <p:extLst>
      <p:ext uri="{BB962C8B-B14F-4D97-AF65-F5344CB8AC3E}">
        <p14:creationId xmlns:p14="http://schemas.microsoft.com/office/powerpoint/2010/main" val="421262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F99D3B-33D1-489B-B9A3-2E48B317B1B1}"/>
              </a:ext>
            </a:extLst>
          </p:cNvPr>
          <p:cNvSpPr/>
          <p:nvPr/>
        </p:nvSpPr>
        <p:spPr>
          <a:xfrm>
            <a:off x="579549" y="1481640"/>
            <a:ext cx="11114468" cy="4730334"/>
          </a:xfrm>
          <a:prstGeom prst="rect">
            <a:avLst/>
          </a:prstGeom>
        </p:spPr>
        <p:txBody>
          <a:bodyPr wrap="square">
            <a:spAutoFit/>
          </a:bodyPr>
          <a:lstStyle/>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Predictive modeling using machine learning with big data has been successfully applied in other areas including business and public health, and has a great potential for building efficient early warning systems to identify potential high school dropouts.</a:t>
            </a:r>
          </a:p>
          <a:p>
            <a:pPr algn="just">
              <a:lnSpc>
                <a:spcPct val="115000"/>
              </a:lnSpc>
            </a:pPr>
            <a:r>
              <a:rPr lang="en-US" sz="2400" dirty="0">
                <a:latin typeface="Times New Roman" panose="02020603050405020304" pitchFamily="18" charset="0"/>
                <a:ea typeface="CharisSIL"/>
                <a:cs typeface="Times New Roman" panose="02020603050405020304" pitchFamily="18" charset="0"/>
              </a:rPr>
              <a:t> </a:t>
            </a:r>
          </a:p>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This study uses the SVM and random forests model in machine learning with the data on attendances, student activities, and learning activities during classes stored at the Ministry of Human Resources and Development (MHRD) in India to predict high-school students' dropouts.</a:t>
            </a:r>
          </a:p>
          <a:p>
            <a:pPr algn="just">
              <a:lnSpc>
                <a:spcPct val="115000"/>
              </a:lnSpc>
            </a:pPr>
            <a:endParaRPr lang="en-US" sz="2400" dirty="0">
              <a:latin typeface="Times New Roman" panose="02020603050405020304" pitchFamily="18" charset="0"/>
              <a:ea typeface="CharisSIL"/>
              <a:cs typeface="Times New Roman" panose="02020603050405020304" pitchFamily="18" charset="0"/>
            </a:endParaRPr>
          </a:p>
          <a:p>
            <a:pPr marL="342900" indent="-342900" algn="just">
              <a:lnSpc>
                <a:spcPct val="115000"/>
              </a:lnSpc>
              <a:buFont typeface="Wingdings" panose="05000000000000000000" pitchFamily="2" charset="2"/>
              <a:buChar char="Ø"/>
            </a:pPr>
            <a:r>
              <a:rPr lang="en-US" sz="2400" dirty="0">
                <a:latin typeface="Times New Roman" panose="02020603050405020304" pitchFamily="18" charset="0"/>
                <a:ea typeface="CharisSIL"/>
                <a:cs typeface="Times New Roman" panose="02020603050405020304" pitchFamily="18" charset="0"/>
              </a:rPr>
              <a:t> The trained predictive model allows for early identification of at-risk students early on, preventing them from dropping out through appropriate intervention.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4079F022-5612-4A05-A7FA-32BDFE5EFA38}"/>
              </a:ext>
            </a:extLst>
          </p:cNvPr>
          <p:cNvSpPr/>
          <p:nvPr/>
        </p:nvSpPr>
        <p:spPr>
          <a:xfrm>
            <a:off x="2400183" y="314287"/>
            <a:ext cx="667484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Research Methodology</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18042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1732</Words>
  <Application>Microsoft Office PowerPoint</Application>
  <PresentationFormat>Widescreen</PresentationFormat>
  <Paragraphs>143</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kumar thurumella</dc:creator>
  <cp:lastModifiedBy>praveen kumar thurumella</cp:lastModifiedBy>
  <cp:revision>64</cp:revision>
  <dcterms:created xsi:type="dcterms:W3CDTF">2019-02-03T15:03:08Z</dcterms:created>
  <dcterms:modified xsi:type="dcterms:W3CDTF">2019-11-17T04:54:40Z</dcterms:modified>
</cp:coreProperties>
</file>