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.xml" ContentType="application/vnd.openxmlformats-officedocument.presentationml.notesSl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xcel%20CapstoneTransactionData_%20(5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(5).xlsx]Order level Analysis-Pivot!PivotTable1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Orders Distribution at Slot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0736178871012882"/>
          <c:y val="0.17057173678532903"/>
          <c:w val="0.8777598765572171"/>
          <c:h val="0.62454518427914962"/>
        </c:manualLayout>
      </c:layout>
      <c:lineChart>
        <c:grouping val="standard"/>
        <c:varyColors val="0"/>
        <c:ser>
          <c:idx val="0"/>
          <c:order val="0"/>
          <c:tx>
            <c:strRef>
              <c:f>'Order level Analysis-Pivot'!$B$3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Analysis-Pivot'!$A$4:$A$8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'Order level Analysis-Pivot'!$B$4:$B$8</c:f>
              <c:numCache>
                <c:formatCode>General</c:formatCode>
                <c:ptCount val="5"/>
                <c:pt idx="0">
                  <c:v>5389</c:v>
                </c:pt>
                <c:pt idx="1">
                  <c:v>5924</c:v>
                </c:pt>
                <c:pt idx="2">
                  <c:v>4712</c:v>
                </c:pt>
                <c:pt idx="3">
                  <c:v>5209</c:v>
                </c:pt>
                <c:pt idx="4">
                  <c:v>1589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01-4F56-82C2-E61A331BB75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5230720"/>
        <c:axId val="217257856"/>
      </c:lineChart>
      <c:catAx>
        <c:axId val="21523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dirty="0"/>
                  <a:t>Order Slot</a:t>
                </a:r>
              </a:p>
            </c:rich>
          </c:tx>
          <c:layout>
            <c:manualLayout>
              <c:xMode val="edge"/>
              <c:yMode val="edge"/>
              <c:x val="0.44035537155583526"/>
              <c:y val="0.8891410237256688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257856"/>
        <c:crosses val="autoZero"/>
        <c:auto val="1"/>
        <c:lblAlgn val="ctr"/>
        <c:lblOffset val="100"/>
        <c:noMultiLvlLbl val="0"/>
      </c:catAx>
      <c:valAx>
        <c:axId val="21725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dirty="0"/>
                  <a:t>Count of orders</a:t>
                </a:r>
              </a:p>
            </c:rich>
          </c:tx>
          <c:layout>
            <c:manualLayout>
              <c:xMode val="edge"/>
              <c:yMode val="edge"/>
              <c:x val="7.5316393311098137E-3"/>
              <c:y val="0.293962235303111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3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Completion Rate at Source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 Level Analysis-pivot'!$B$3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'Customer Level Analysis-pivot'!$A$4:$A$9</c:f>
              <c:strCache>
                <c:ptCount val="6"/>
                <c:pt idx="0">
                  <c:v>Organic</c:v>
                </c:pt>
                <c:pt idx="1">
                  <c:v>Facebook</c:v>
                </c:pt>
                <c:pt idx="2">
                  <c:v>Snapchat</c:v>
                </c:pt>
                <c:pt idx="3">
                  <c:v>Google</c:v>
                </c:pt>
                <c:pt idx="4">
                  <c:v>Instagram</c:v>
                </c:pt>
                <c:pt idx="5">
                  <c:v>Offline Campaign</c:v>
                </c:pt>
              </c:strCache>
            </c:strRef>
          </c:cat>
          <c:val>
            <c:numRef>
              <c:f>'Customer Level Analysis-pivot'!$B$4:$B$9</c:f>
              <c:numCache>
                <c:formatCode>0.00%</c:formatCode>
                <c:ptCount val="6"/>
                <c:pt idx="0">
                  <c:v>0.99625748502994016</c:v>
                </c:pt>
                <c:pt idx="1">
                  <c:v>0.99579831932773111</c:v>
                </c:pt>
                <c:pt idx="2">
                  <c:v>0.99565389174239427</c:v>
                </c:pt>
                <c:pt idx="3">
                  <c:v>0.99551234106207931</c:v>
                </c:pt>
                <c:pt idx="4">
                  <c:v>0.99461206896551724</c:v>
                </c:pt>
                <c:pt idx="5">
                  <c:v>0.99440950384346616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88-4CBB-9982-1F1858D547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35533440"/>
        <c:axId val="238656128"/>
      </c:barChart>
      <c:catAx>
        <c:axId val="235533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i="0" u="none" strike="noStrike" cap="all" baseline="0">
                    <a:effectLst/>
                  </a:rPr>
                  <a:t>Customer acquisition source</a:t>
                </a:r>
                <a:endParaRPr lang="en-IN" sz="1100"/>
              </a:p>
            </c:rich>
          </c:tx>
          <c:layout>
            <c:manualLayout>
              <c:xMode val="edge"/>
              <c:yMode val="edge"/>
              <c:x val="0.40436786695810595"/>
              <c:y val="0.9121062992125984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656128"/>
        <c:crosses val="autoZero"/>
        <c:auto val="1"/>
        <c:lblAlgn val="ctr"/>
        <c:lblOffset val="100"/>
        <c:noMultiLvlLbl val="0"/>
      </c:catAx>
      <c:valAx>
        <c:axId val="2386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Completion rate</a:t>
                </a:r>
              </a:p>
            </c:rich>
          </c:tx>
          <c:layout>
            <c:manualLayout>
              <c:xMode val="edge"/>
              <c:yMode val="edge"/>
              <c:x val="5.6410515016821422E-3"/>
              <c:y val="0.3263547664930121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3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Analysis-pivot!PivotTable12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none" baseline="0">
                <a:solidFill>
                  <a:sysClr val="window" lastClr="FFFFFF">
                    <a:lumMod val="85000"/>
                  </a:sysClr>
                </a:solidFill>
              </a:rPr>
              <a:t>LTV  - </a:t>
            </a:r>
            <a:r>
              <a:rPr lang="en-IN" sz="1400" b="1" i="0" u="none" strike="noStrike" kern="1200" cap="none" baseline="0">
                <a:solidFill>
                  <a:sysClr val="window" lastClr="FFFFFF">
                    <a:lumMod val="85000"/>
                  </a:sysClr>
                </a:solidFill>
                <a:effectLst/>
              </a:rPr>
              <a:t>Customer Lifetime value</a:t>
            </a:r>
            <a:endParaRPr lang="en-US" sz="1400" b="1" i="0" u="none" strike="noStrike" kern="1200" cap="none" baseline="0">
              <a:solidFill>
                <a:sysClr val="window" lastClr="FFFFFF">
                  <a:lumMod val="85000"/>
                </a:sys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9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9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9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Analysis-pivot'!$B$36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9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'Customer Level Analysis-pivot'!$A$37:$A$66</c:f>
              <c:strCache>
                <c:ptCount val="30"/>
                <c:pt idx="0">
                  <c:v>APQ2413449</c:v>
                </c:pt>
                <c:pt idx="1">
                  <c:v>ZQB198457</c:v>
                </c:pt>
                <c:pt idx="2">
                  <c:v>XXV119663</c:v>
                </c:pt>
                <c:pt idx="3">
                  <c:v>LQK77449</c:v>
                </c:pt>
                <c:pt idx="4">
                  <c:v>FDO1013281</c:v>
                </c:pt>
                <c:pt idx="5">
                  <c:v>AFB1613116</c:v>
                </c:pt>
                <c:pt idx="6">
                  <c:v>GDF423244</c:v>
                </c:pt>
                <c:pt idx="7">
                  <c:v>WWC812033</c:v>
                </c:pt>
                <c:pt idx="8">
                  <c:v>VBS2518354</c:v>
                </c:pt>
                <c:pt idx="9">
                  <c:v>WDE1131845</c:v>
                </c:pt>
                <c:pt idx="10">
                  <c:v>RGZ2419374</c:v>
                </c:pt>
                <c:pt idx="11">
                  <c:v>CGM1916254</c:v>
                </c:pt>
                <c:pt idx="12">
                  <c:v>SGN1921789</c:v>
                </c:pt>
                <c:pt idx="13">
                  <c:v>SSD207101</c:v>
                </c:pt>
                <c:pt idx="14">
                  <c:v>ATO237404</c:v>
                </c:pt>
                <c:pt idx="15">
                  <c:v>KNA1340278</c:v>
                </c:pt>
                <c:pt idx="16">
                  <c:v>FVX108073</c:v>
                </c:pt>
                <c:pt idx="17">
                  <c:v>KAE1212480</c:v>
                </c:pt>
                <c:pt idx="18">
                  <c:v>OII227941</c:v>
                </c:pt>
                <c:pt idx="19">
                  <c:v>NID815603</c:v>
                </c:pt>
                <c:pt idx="20">
                  <c:v>FNX121666</c:v>
                </c:pt>
                <c:pt idx="21">
                  <c:v>RTH177227</c:v>
                </c:pt>
                <c:pt idx="22">
                  <c:v>DTW939285</c:v>
                </c:pt>
                <c:pt idx="23">
                  <c:v>EYL2311682</c:v>
                </c:pt>
                <c:pt idx="24">
                  <c:v>GHK268589</c:v>
                </c:pt>
                <c:pt idx="25">
                  <c:v>JHA1111625</c:v>
                </c:pt>
                <c:pt idx="26">
                  <c:v>PMY78943</c:v>
                </c:pt>
                <c:pt idx="27">
                  <c:v>IHV2213581</c:v>
                </c:pt>
                <c:pt idx="28">
                  <c:v>HTO2010050</c:v>
                </c:pt>
                <c:pt idx="29">
                  <c:v>AUE617406</c:v>
                </c:pt>
              </c:strCache>
            </c:strRef>
          </c:cat>
          <c:val>
            <c:numRef>
              <c:f>'Customer Level Analysis-pivot'!$B$37:$B$66</c:f>
              <c:numCache>
                <c:formatCode>_ * #,##0_ ;_ * \-#,##0_ ;_ * "-"??_ ;_ @_ </c:formatCode>
                <c:ptCount val="30"/>
                <c:pt idx="0">
                  <c:v>60925</c:v>
                </c:pt>
                <c:pt idx="1">
                  <c:v>54149</c:v>
                </c:pt>
                <c:pt idx="2">
                  <c:v>45593</c:v>
                </c:pt>
                <c:pt idx="3">
                  <c:v>43839</c:v>
                </c:pt>
                <c:pt idx="4">
                  <c:v>42560</c:v>
                </c:pt>
                <c:pt idx="5">
                  <c:v>41576</c:v>
                </c:pt>
                <c:pt idx="6">
                  <c:v>40541</c:v>
                </c:pt>
                <c:pt idx="7">
                  <c:v>39584</c:v>
                </c:pt>
                <c:pt idx="8">
                  <c:v>39218</c:v>
                </c:pt>
                <c:pt idx="9">
                  <c:v>39057</c:v>
                </c:pt>
                <c:pt idx="10">
                  <c:v>36505</c:v>
                </c:pt>
                <c:pt idx="11">
                  <c:v>36199</c:v>
                </c:pt>
                <c:pt idx="12">
                  <c:v>34994</c:v>
                </c:pt>
                <c:pt idx="13">
                  <c:v>34787</c:v>
                </c:pt>
                <c:pt idx="14">
                  <c:v>32735</c:v>
                </c:pt>
                <c:pt idx="15">
                  <c:v>32579</c:v>
                </c:pt>
                <c:pt idx="16">
                  <c:v>31929</c:v>
                </c:pt>
                <c:pt idx="17">
                  <c:v>30754</c:v>
                </c:pt>
                <c:pt idx="18">
                  <c:v>30032</c:v>
                </c:pt>
                <c:pt idx="19">
                  <c:v>27059</c:v>
                </c:pt>
                <c:pt idx="20">
                  <c:v>25497</c:v>
                </c:pt>
                <c:pt idx="21">
                  <c:v>25379</c:v>
                </c:pt>
                <c:pt idx="22">
                  <c:v>25287</c:v>
                </c:pt>
                <c:pt idx="23">
                  <c:v>25103</c:v>
                </c:pt>
                <c:pt idx="24">
                  <c:v>24946</c:v>
                </c:pt>
                <c:pt idx="25">
                  <c:v>24837</c:v>
                </c:pt>
                <c:pt idx="26">
                  <c:v>24595</c:v>
                </c:pt>
                <c:pt idx="27">
                  <c:v>24125</c:v>
                </c:pt>
                <c:pt idx="28">
                  <c:v>23193</c:v>
                </c:pt>
                <c:pt idx="29">
                  <c:v>23170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47-4C71-A56A-177B53CEC6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25802112"/>
        <c:axId val="225818496"/>
      </c:barChart>
      <c:catAx>
        <c:axId val="2258021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u="none" strike="noStrike" kern="1200" baseline="0">
                    <a:solidFill>
                      <a:sysClr val="window" lastClr="FFFFFF">
                        <a:lumMod val="75000"/>
                      </a:sysClr>
                    </a:solidFill>
                  </a:rPr>
                  <a:t>Customer 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818496"/>
        <c:crosses val="autoZero"/>
        <c:auto val="1"/>
        <c:lblAlgn val="ctr"/>
        <c:lblOffset val="100"/>
        <c:noMultiLvlLbl val="0"/>
      </c:catAx>
      <c:valAx>
        <c:axId val="22581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LTV</a:t>
                </a:r>
              </a:p>
            </c:rich>
          </c:tx>
          <c:layout>
            <c:manualLayout>
              <c:xMode val="edge"/>
              <c:yMode val="edge"/>
              <c:x val="8.9385474860335188E-3"/>
              <c:y val="0.358102319643534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80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Analysis-pivot!PivotTable10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Aggregated LTV at Customer Acquisition Source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 Level Analysis-pivot'!$B$21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'Customer Level Analysis-pivot'!$A$22:$A$27</c:f>
              <c:strCache>
                <c:ptCount val="6"/>
                <c:pt idx="0">
                  <c:v>Organic</c:v>
                </c:pt>
                <c:pt idx="1">
                  <c:v>Google</c:v>
                </c:pt>
                <c:pt idx="2">
                  <c:v>Offline Campaign</c:v>
                </c:pt>
                <c:pt idx="3">
                  <c:v>Snapchat</c:v>
                </c:pt>
                <c:pt idx="4">
                  <c:v>Facebook</c:v>
                </c:pt>
                <c:pt idx="5">
                  <c:v>Instagram</c:v>
                </c:pt>
              </c:strCache>
            </c:strRef>
          </c:cat>
          <c:val>
            <c:numRef>
              <c:f>'Customer Level Analysis-pivot'!$B$22:$B$27</c:f>
              <c:numCache>
                <c:formatCode>_ * #,##0_ ;_ * \-#,##0_ ;_ * "-"??_ ;_ @_ </c:formatCode>
                <c:ptCount val="6"/>
                <c:pt idx="0">
                  <c:v>4918.6124197002146</c:v>
                </c:pt>
                <c:pt idx="1">
                  <c:v>4536.4509345794395</c:v>
                </c:pt>
                <c:pt idx="2">
                  <c:v>1344.5921409214093</c:v>
                </c:pt>
                <c:pt idx="3">
                  <c:v>1327.6565656565656</c:v>
                </c:pt>
                <c:pt idx="4">
                  <c:v>1285.2925457102672</c:v>
                </c:pt>
                <c:pt idx="5">
                  <c:v>1260.6185133239833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5C-4559-AFCB-8DDF31940C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38992000"/>
        <c:axId val="240593152"/>
      </c:barChart>
      <c:catAx>
        <c:axId val="23899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Customer acquisition source</a:t>
                </a:r>
              </a:p>
            </c:rich>
          </c:tx>
          <c:layout>
            <c:manualLayout>
              <c:xMode val="edge"/>
              <c:yMode val="edge"/>
              <c:x val="0.41640390998919252"/>
              <c:y val="0.931279338114231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593152"/>
        <c:crosses val="autoZero"/>
        <c:auto val="1"/>
        <c:lblAlgn val="ctr"/>
        <c:lblOffset val="100"/>
        <c:noMultiLvlLbl val="0"/>
      </c:catAx>
      <c:valAx>
        <c:axId val="24059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Aggregated  LTV</a:t>
                </a:r>
              </a:p>
            </c:rich>
          </c:tx>
          <c:layout>
            <c:manualLayout>
              <c:xMode val="edge"/>
              <c:yMode val="edge"/>
              <c:x val="8.6172224795429981E-3"/>
              <c:y val="0.2935047292316806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9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Analysis-pivot!PivotTable13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Aggregated LTV at Customer Acquisition Month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Analysis-pivot'!$B$69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'Customer Level Analysis-pivot'!$A$70:$A$78</c:f>
              <c:strCache>
                <c:ptCount val="9"/>
                <c:pt idx="0">
                  <c:v>January 2021</c:v>
                </c:pt>
                <c:pt idx="1">
                  <c:v>February 2021</c:v>
                </c:pt>
                <c:pt idx="2">
                  <c:v>March 2021</c:v>
                </c:pt>
                <c:pt idx="3">
                  <c:v>April 2021</c:v>
                </c:pt>
                <c:pt idx="4">
                  <c:v>May 2021</c:v>
                </c:pt>
                <c:pt idx="5">
                  <c:v>June 2021</c:v>
                </c:pt>
                <c:pt idx="6">
                  <c:v>July 2021</c:v>
                </c:pt>
                <c:pt idx="7">
                  <c:v>August 2021</c:v>
                </c:pt>
                <c:pt idx="8">
                  <c:v>September 2021</c:v>
                </c:pt>
              </c:strCache>
            </c:strRef>
          </c:cat>
          <c:val>
            <c:numRef>
              <c:f>'Customer Level Analysis-pivot'!$B$70:$B$78</c:f>
              <c:numCache>
                <c:formatCode>_ * #,##0_ ;_ * \-#,##0_ ;_ * "-"??_ ;_ @_ </c:formatCode>
                <c:ptCount val="9"/>
                <c:pt idx="0">
                  <c:v>5326.6977124183004</c:v>
                </c:pt>
                <c:pt idx="1">
                  <c:v>2973.1472392638038</c:v>
                </c:pt>
                <c:pt idx="2">
                  <c:v>2181.820359281437</c:v>
                </c:pt>
                <c:pt idx="3">
                  <c:v>1793.8248945147679</c:v>
                </c:pt>
                <c:pt idx="4">
                  <c:v>1431.9676320272572</c:v>
                </c:pt>
                <c:pt idx="5">
                  <c:v>1075.8989361702127</c:v>
                </c:pt>
                <c:pt idx="6">
                  <c:v>1323.308300395257</c:v>
                </c:pt>
                <c:pt idx="7">
                  <c:v>926.56232686980604</c:v>
                </c:pt>
                <c:pt idx="8">
                  <c:v>564.53629976580794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D78-461E-8B2E-526134B4F1C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8954752"/>
        <c:axId val="241042944"/>
      </c:lineChart>
      <c:catAx>
        <c:axId val="238954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Customer acquisition month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042944"/>
        <c:crosses val="autoZero"/>
        <c:auto val="1"/>
        <c:lblAlgn val="ctr"/>
        <c:lblOffset val="100"/>
        <c:noMultiLvlLbl val="0"/>
      </c:catAx>
      <c:valAx>
        <c:axId val="24104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Aggregated  LTV</a:t>
                </a:r>
              </a:p>
            </c:rich>
          </c:tx>
          <c:layout>
            <c:manualLayout>
              <c:xMode val="edge"/>
              <c:yMode val="edge"/>
              <c:x val="8.1499592502037484E-3"/>
              <c:y val="0.2464388305628462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5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Analysis-pivot!PivotTable14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Average Revenue Per Order at </a:t>
            </a: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Acquisition Source Level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7.1794426431990105E-2"/>
          <c:y val="0.13906768355246682"/>
          <c:w val="0.91472518141114711"/>
          <c:h val="0.63431225027534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'Customer Level Analysis-pivot'!$B$81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'Customer Level Analysis-pivot'!$A$82:$A$87</c:f>
              <c:strCache>
                <c:ptCount val="6"/>
                <c:pt idx="0">
                  <c:v>Snapchat</c:v>
                </c:pt>
                <c:pt idx="1">
                  <c:v>Google</c:v>
                </c:pt>
                <c:pt idx="2">
                  <c:v>Facebook</c:v>
                </c:pt>
                <c:pt idx="3">
                  <c:v>Offline Campaign</c:v>
                </c:pt>
                <c:pt idx="4">
                  <c:v>Organic</c:v>
                </c:pt>
                <c:pt idx="5">
                  <c:v>Instagram</c:v>
                </c:pt>
              </c:strCache>
            </c:strRef>
          </c:cat>
          <c:val>
            <c:numRef>
              <c:f>'Customer Level Analysis-pivot'!$B$82:$B$87</c:f>
              <c:numCache>
                <c:formatCode>_ * #,##0_ ;_ * \-#,##0_ ;_ * "-"??_ ;_ @_ </c:formatCode>
                <c:ptCount val="6"/>
                <c:pt idx="0">
                  <c:v>345.66269841269843</c:v>
                </c:pt>
                <c:pt idx="1">
                  <c:v>344.0939143501127</c:v>
                </c:pt>
                <c:pt idx="2">
                  <c:v>329.48830072880708</c:v>
                </c:pt>
                <c:pt idx="3">
                  <c:v>327.84645115952213</c:v>
                </c:pt>
                <c:pt idx="4">
                  <c:v>324.77355371900825</c:v>
                </c:pt>
                <c:pt idx="5">
                  <c:v>302.73203322499097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45-4A9E-9029-8551B1D112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5410176"/>
        <c:axId val="225784960"/>
      </c:barChart>
      <c:catAx>
        <c:axId val="215410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Customer acquisition source</a:t>
                </a:r>
              </a:p>
            </c:rich>
          </c:tx>
          <c:layout>
            <c:manualLayout>
              <c:xMode val="edge"/>
              <c:yMode val="edge"/>
              <c:x val="0.41813986027481859"/>
              <c:y val="0.892172413334603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84960"/>
        <c:crosses val="autoZero"/>
        <c:auto val="1"/>
        <c:lblAlgn val="ctr"/>
        <c:lblOffset val="100"/>
        <c:noMultiLvlLbl val="0"/>
      </c:catAx>
      <c:valAx>
        <c:axId val="22578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 Average Revenue per order</a:t>
                </a:r>
              </a:p>
            </c:rich>
          </c:tx>
          <c:layout>
            <c:manualLayout>
              <c:xMode val="edge"/>
              <c:yMode val="edge"/>
              <c:x val="1.2254901960784314E-2"/>
              <c:y val="0.234878015809523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41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Analysis-pivot!PivotTable15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Average Revenue Per Order at Acquisition Month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7.6625958945214498E-2"/>
          <c:y val="0.13870175438596491"/>
          <c:w val="0.90990602758677208"/>
          <c:h val="0.65463710457245472"/>
        </c:manualLayout>
      </c:layout>
      <c:lineChart>
        <c:grouping val="stacked"/>
        <c:varyColors val="0"/>
        <c:ser>
          <c:idx val="0"/>
          <c:order val="0"/>
          <c:tx>
            <c:strRef>
              <c:f>'Customer Level Analysis-pivot'!$B$95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'Customer Level Analysis-pivot'!$A$96:$A$104</c:f>
              <c:strCache>
                <c:ptCount val="9"/>
                <c:pt idx="0">
                  <c:v>January 2021</c:v>
                </c:pt>
                <c:pt idx="1">
                  <c:v>February 2021</c:v>
                </c:pt>
                <c:pt idx="2">
                  <c:v>March 2021</c:v>
                </c:pt>
                <c:pt idx="3">
                  <c:v>April 2021</c:v>
                </c:pt>
                <c:pt idx="4">
                  <c:v>May 2021</c:v>
                </c:pt>
                <c:pt idx="5">
                  <c:v>June 2021</c:v>
                </c:pt>
                <c:pt idx="6">
                  <c:v>July 2021</c:v>
                </c:pt>
                <c:pt idx="7">
                  <c:v>August 2021</c:v>
                </c:pt>
                <c:pt idx="8">
                  <c:v>September 2021</c:v>
                </c:pt>
              </c:strCache>
            </c:strRef>
          </c:cat>
          <c:val>
            <c:numRef>
              <c:f>'Customer Level Analysis-pivot'!$B$96:$B$104</c:f>
              <c:numCache>
                <c:formatCode>_ * #,##0_ ;_ * \-#,##0_ ;_ * "-"??_ ;_ @_ </c:formatCode>
                <c:ptCount val="9"/>
                <c:pt idx="0">
                  <c:v>362.00439691027924</c:v>
                </c:pt>
                <c:pt idx="1">
                  <c:v>322.09210526315792</c:v>
                </c:pt>
                <c:pt idx="2">
                  <c:v>330.63587749149247</c:v>
                </c:pt>
                <c:pt idx="3">
                  <c:v>319.78780585639794</c:v>
                </c:pt>
                <c:pt idx="4">
                  <c:v>328.84191025113216</c:v>
                </c:pt>
                <c:pt idx="5">
                  <c:v>305.76597444089458</c:v>
                </c:pt>
                <c:pt idx="6">
                  <c:v>297.75116495806151</c:v>
                </c:pt>
                <c:pt idx="7">
                  <c:v>266.08149959250204</c:v>
                </c:pt>
                <c:pt idx="8">
                  <c:v>246.93873312564901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E25-46F4-B6B1-1B9C91F6281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5909888"/>
        <c:axId val="240973696"/>
      </c:lineChart>
      <c:catAx>
        <c:axId val="23590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Customer acquisition Month</a:t>
                </a:r>
              </a:p>
            </c:rich>
          </c:tx>
          <c:layout>
            <c:manualLayout>
              <c:xMode val="edge"/>
              <c:yMode val="edge"/>
              <c:x val="0.43544488068468024"/>
              <c:y val="0.908824423262881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973696"/>
        <c:crosses val="autoZero"/>
        <c:auto val="1"/>
        <c:lblAlgn val="ctr"/>
        <c:lblOffset val="100"/>
        <c:noMultiLvlLbl val="0"/>
      </c:catAx>
      <c:valAx>
        <c:axId val="24097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 Average Revenue per order</a:t>
                </a:r>
              </a:p>
            </c:rich>
          </c:tx>
          <c:layout>
            <c:manualLayout>
              <c:xMode val="edge"/>
              <c:yMode val="edge"/>
              <c:x val="8.9807644567844996E-3"/>
              <c:y val="0.155423677303494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09888"/>
        <c:crosses val="autoZero"/>
        <c:crossBetween val="between"/>
        <c:majorUnit val="100"/>
        <c:min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</a:t>
            </a:r>
            <a:r>
              <a:rPr lang="en-IN" baseline="0"/>
              <a:t> Rating at Number of Items Placed &amp; Slot Level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ln w="22225" cap="rnd"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1"/>
        <c:spPr>
          <a:ln w="22225" cap="rnd"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32"/>
        <c:spPr>
          <a:ln w="22225" cap="rnd">
            <a:solidFill>
              <a:schemeClr val="accent3"/>
            </a:solidFill>
          </a:ln>
          <a:effectLst>
            <a:glow rad="139700">
              <a:schemeClr val="accent3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33"/>
        <c:spPr>
          <a:ln w="22225" cap="rnd">
            <a:solidFill>
              <a:schemeClr val="accent4"/>
            </a:solidFill>
          </a:ln>
          <a:effectLst>
            <a:glow rad="139700">
              <a:schemeClr val="accent4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34"/>
        <c:spPr>
          <a:ln w="22225" cap="rnd">
            <a:solidFill>
              <a:schemeClr val="accent5"/>
            </a:solidFill>
          </a:ln>
          <a:effectLst>
            <a:glow rad="139700">
              <a:schemeClr val="accent5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</c:marker>
      </c:pivotFmt>
      <c:pivotFmt>
        <c:idx val="35"/>
        <c:spPr>
          <a:ln w="22225" cap="rnd"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6"/>
        <c:spPr>
          <a:ln w="22225" cap="rnd"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37"/>
        <c:spPr>
          <a:ln w="22225" cap="rnd">
            <a:solidFill>
              <a:schemeClr val="accent3"/>
            </a:solidFill>
          </a:ln>
          <a:effectLst>
            <a:glow rad="139700">
              <a:schemeClr val="accent3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38"/>
        <c:spPr>
          <a:ln w="22225" cap="rnd">
            <a:solidFill>
              <a:schemeClr val="accent4"/>
            </a:solidFill>
          </a:ln>
          <a:effectLst>
            <a:glow rad="139700">
              <a:schemeClr val="accent4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39"/>
        <c:spPr>
          <a:ln w="22225" cap="rnd">
            <a:solidFill>
              <a:schemeClr val="accent5"/>
            </a:solidFill>
          </a:ln>
          <a:effectLst>
            <a:glow rad="139700">
              <a:schemeClr val="accent5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</c:marker>
      </c:pivotFmt>
      <c:pivotFmt>
        <c:idx val="40"/>
        <c:spPr>
          <a:ln w="22225" cap="rnd"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1"/>
        <c:spPr>
          <a:ln w="22225" cap="rnd"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42"/>
        <c:spPr>
          <a:ln w="22225" cap="rnd">
            <a:solidFill>
              <a:schemeClr val="accent3"/>
            </a:solidFill>
          </a:ln>
          <a:effectLst>
            <a:glow rad="139700">
              <a:schemeClr val="accent3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43"/>
        <c:spPr>
          <a:ln w="22225" cap="rnd">
            <a:solidFill>
              <a:schemeClr val="accent4"/>
            </a:solidFill>
          </a:ln>
          <a:effectLst>
            <a:glow rad="139700">
              <a:schemeClr val="accent4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44"/>
        <c:spPr>
          <a:ln w="22225" cap="rnd">
            <a:solidFill>
              <a:schemeClr val="accent5"/>
            </a:solidFill>
          </a:ln>
          <a:effectLst>
            <a:glow rad="139700">
              <a:schemeClr val="accent5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Analysis-pivot'!$B$118:$B$119</c:f>
              <c:strCache>
                <c:ptCount val="1"/>
                <c:pt idx="0">
                  <c:v>Morning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'Customer Level Analysis-pivot'!$A$120:$A$144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'Customer Level Analysis-pivot'!$B$120:$B$144</c:f>
              <c:numCache>
                <c:formatCode>0.00</c:formatCode>
                <c:ptCount val="25"/>
                <c:pt idx="0">
                  <c:v>4.8303249097472927</c:v>
                </c:pt>
                <c:pt idx="1">
                  <c:v>4.8767281105990783</c:v>
                </c:pt>
                <c:pt idx="2">
                  <c:v>4.8573315719947159</c:v>
                </c:pt>
                <c:pt idx="3">
                  <c:v>4.8926174496644297</c:v>
                </c:pt>
                <c:pt idx="4">
                  <c:v>4.8495049504950494</c:v>
                </c:pt>
                <c:pt idx="5">
                  <c:v>4.8601583113456464</c:v>
                </c:pt>
                <c:pt idx="6">
                  <c:v>4.9326241134751774</c:v>
                </c:pt>
                <c:pt idx="7">
                  <c:v>4.8592592592592592</c:v>
                </c:pt>
                <c:pt idx="8">
                  <c:v>4.8516483516483513</c:v>
                </c:pt>
                <c:pt idx="9">
                  <c:v>4.875</c:v>
                </c:pt>
                <c:pt idx="10">
                  <c:v>4.8425196850393704</c:v>
                </c:pt>
                <c:pt idx="11">
                  <c:v>4.8783783783783781</c:v>
                </c:pt>
                <c:pt idx="12">
                  <c:v>4.915492957746479</c:v>
                </c:pt>
                <c:pt idx="13">
                  <c:v>4.8923076923076927</c:v>
                </c:pt>
                <c:pt idx="14">
                  <c:v>4.8955223880597014</c:v>
                </c:pt>
                <c:pt idx="15">
                  <c:v>4.75</c:v>
                </c:pt>
                <c:pt idx="16">
                  <c:v>4.8913043478260869</c:v>
                </c:pt>
                <c:pt idx="17">
                  <c:v>4.9428571428571431</c:v>
                </c:pt>
                <c:pt idx="18">
                  <c:v>4.9333333333333336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1FD-44B4-8FF9-B83DB44D0A7D}"/>
            </c:ext>
          </c:extLst>
        </c:ser>
        <c:ser>
          <c:idx val="1"/>
          <c:order val="1"/>
          <c:tx>
            <c:strRef>
              <c:f>'Customer Level Analysis-pivot'!$C$118:$C$119</c:f>
              <c:strCache>
                <c:ptCount val="1"/>
                <c:pt idx="0">
                  <c:v>Afternoon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'Customer Level Analysis-pivot'!$A$120:$A$144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'Customer Level Analysis-pivot'!$C$120:$C$144</c:f>
              <c:numCache>
                <c:formatCode>0.00</c:formatCode>
                <c:ptCount val="25"/>
                <c:pt idx="0">
                  <c:v>4.8867147270854785</c:v>
                </c:pt>
                <c:pt idx="1">
                  <c:v>4.9236947791164658</c:v>
                </c:pt>
                <c:pt idx="2">
                  <c:v>4.9012345679012341</c:v>
                </c:pt>
                <c:pt idx="3">
                  <c:v>4.8501529051987768</c:v>
                </c:pt>
                <c:pt idx="4">
                  <c:v>4.8857677902621726</c:v>
                </c:pt>
                <c:pt idx="5">
                  <c:v>4.8396946564885495</c:v>
                </c:pt>
                <c:pt idx="6">
                  <c:v>4.8733153638814013</c:v>
                </c:pt>
                <c:pt idx="7">
                  <c:v>4.8770491803278686</c:v>
                </c:pt>
                <c:pt idx="8">
                  <c:v>4.8348214285714288</c:v>
                </c:pt>
                <c:pt idx="9">
                  <c:v>4.8275862068965516</c:v>
                </c:pt>
                <c:pt idx="10">
                  <c:v>4.8604651162790695</c:v>
                </c:pt>
                <c:pt idx="11">
                  <c:v>4.8035714285714288</c:v>
                </c:pt>
                <c:pt idx="12">
                  <c:v>4.929577464788732</c:v>
                </c:pt>
                <c:pt idx="13">
                  <c:v>4.8125</c:v>
                </c:pt>
                <c:pt idx="14">
                  <c:v>4.9016393442622954</c:v>
                </c:pt>
                <c:pt idx="15">
                  <c:v>4.8055555555555554</c:v>
                </c:pt>
                <c:pt idx="16">
                  <c:v>4.935483870967742</c:v>
                </c:pt>
                <c:pt idx="17">
                  <c:v>4.935483870967742</c:v>
                </c:pt>
                <c:pt idx="18">
                  <c:v>4.9130434782608692</c:v>
                </c:pt>
                <c:pt idx="19">
                  <c:v>5</c:v>
                </c:pt>
                <c:pt idx="20">
                  <c:v>4.8</c:v>
                </c:pt>
                <c:pt idx="21">
                  <c:v>5</c:v>
                </c:pt>
                <c:pt idx="22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1FD-44B4-8FF9-B83DB44D0A7D}"/>
            </c:ext>
          </c:extLst>
        </c:ser>
        <c:ser>
          <c:idx val="2"/>
          <c:order val="2"/>
          <c:tx>
            <c:strRef>
              <c:f>'Customer Level Analysis-pivot'!$D$118:$D$119</c:f>
              <c:strCache>
                <c:ptCount val="1"/>
                <c:pt idx="0">
                  <c:v>Evening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'Customer Level Analysis-pivot'!$A$120:$A$144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'Customer Level Analysis-pivot'!$D$120:$D$144</c:f>
              <c:numCache>
                <c:formatCode>0.00</c:formatCode>
                <c:ptCount val="25"/>
                <c:pt idx="0">
                  <c:v>4.8445945945945947</c:v>
                </c:pt>
                <c:pt idx="1">
                  <c:v>4.8866396761133606</c:v>
                </c:pt>
                <c:pt idx="2">
                  <c:v>4.8840803709428133</c:v>
                </c:pt>
                <c:pt idx="3">
                  <c:v>4.913978494623656</c:v>
                </c:pt>
                <c:pt idx="4">
                  <c:v>4.8891257995735611</c:v>
                </c:pt>
                <c:pt idx="5">
                  <c:v>4.8435582822085887</c:v>
                </c:pt>
                <c:pt idx="6">
                  <c:v>4.88</c:v>
                </c:pt>
                <c:pt idx="7">
                  <c:v>4.8708133971291865</c:v>
                </c:pt>
                <c:pt idx="8">
                  <c:v>4.8058823529411763</c:v>
                </c:pt>
                <c:pt idx="9">
                  <c:v>4.9241379310344824</c:v>
                </c:pt>
                <c:pt idx="10">
                  <c:v>4.8125</c:v>
                </c:pt>
                <c:pt idx="11">
                  <c:v>4.9722222222222223</c:v>
                </c:pt>
                <c:pt idx="12">
                  <c:v>4.9054054054054053</c:v>
                </c:pt>
                <c:pt idx="13">
                  <c:v>4.7666666666666666</c:v>
                </c:pt>
                <c:pt idx="14">
                  <c:v>4.7575757575757578</c:v>
                </c:pt>
                <c:pt idx="15">
                  <c:v>4.8214285714285712</c:v>
                </c:pt>
                <c:pt idx="16">
                  <c:v>4.8275862068965516</c:v>
                </c:pt>
                <c:pt idx="17">
                  <c:v>4.9090909090909092</c:v>
                </c:pt>
                <c:pt idx="18">
                  <c:v>4.8095238095238093</c:v>
                </c:pt>
                <c:pt idx="19">
                  <c:v>4.666666666666667</c:v>
                </c:pt>
                <c:pt idx="20">
                  <c:v>5</c:v>
                </c:pt>
                <c:pt idx="22">
                  <c:v>5</c:v>
                </c:pt>
                <c:pt idx="24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1FD-44B4-8FF9-B83DB44D0A7D}"/>
            </c:ext>
          </c:extLst>
        </c:ser>
        <c:ser>
          <c:idx val="3"/>
          <c:order val="3"/>
          <c:tx>
            <c:strRef>
              <c:f>'Customer Level Analysis-pivot'!$E$118:$E$119</c:f>
              <c:strCache>
                <c:ptCount val="1"/>
                <c:pt idx="0">
                  <c:v>Night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'Customer Level Analysis-pivot'!$A$120:$A$144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'Customer Level Analysis-pivot'!$E$120:$E$144</c:f>
              <c:numCache>
                <c:formatCode>0.00</c:formatCode>
                <c:ptCount val="25"/>
                <c:pt idx="0">
                  <c:v>4.8281690140845068</c:v>
                </c:pt>
                <c:pt idx="1">
                  <c:v>4.8421052631578947</c:v>
                </c:pt>
                <c:pt idx="2">
                  <c:v>4.8667512690355332</c:v>
                </c:pt>
                <c:pt idx="3">
                  <c:v>4.8410351201478745</c:v>
                </c:pt>
                <c:pt idx="4">
                  <c:v>4.9097222222222223</c:v>
                </c:pt>
                <c:pt idx="5">
                  <c:v>4.8343558282208585</c:v>
                </c:pt>
                <c:pt idx="6">
                  <c:v>4.8553191489361698</c:v>
                </c:pt>
                <c:pt idx="7">
                  <c:v>4.8736263736263732</c:v>
                </c:pt>
                <c:pt idx="8">
                  <c:v>4.852112676056338</c:v>
                </c:pt>
                <c:pt idx="9">
                  <c:v>4.9565217391304346</c:v>
                </c:pt>
                <c:pt idx="10">
                  <c:v>4.7341772151898738</c:v>
                </c:pt>
                <c:pt idx="11">
                  <c:v>4.8571428571428568</c:v>
                </c:pt>
                <c:pt idx="12">
                  <c:v>4.895833333333333</c:v>
                </c:pt>
                <c:pt idx="13">
                  <c:v>4.8157894736842106</c:v>
                </c:pt>
                <c:pt idx="14">
                  <c:v>4.645161290322581</c:v>
                </c:pt>
                <c:pt idx="15">
                  <c:v>4.6500000000000004</c:v>
                </c:pt>
                <c:pt idx="16">
                  <c:v>4.5999999999999996</c:v>
                </c:pt>
                <c:pt idx="17">
                  <c:v>5</c:v>
                </c:pt>
                <c:pt idx="18">
                  <c:v>4.9090909090909092</c:v>
                </c:pt>
                <c:pt idx="19">
                  <c:v>5</c:v>
                </c:pt>
                <c:pt idx="20">
                  <c:v>3.75</c:v>
                </c:pt>
                <c:pt idx="21">
                  <c:v>5</c:v>
                </c:pt>
                <c:pt idx="2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1FD-44B4-8FF9-B83DB44D0A7D}"/>
            </c:ext>
          </c:extLst>
        </c:ser>
        <c:ser>
          <c:idx val="4"/>
          <c:order val="4"/>
          <c:tx>
            <c:strRef>
              <c:f>'Customer Level Analysis-pivot'!$F$118:$F$119</c:f>
              <c:strCache>
                <c:ptCount val="1"/>
                <c:pt idx="0">
                  <c:v>Late Night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'Customer Level Analysis-pivot'!$A$120:$A$144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'Customer Level Analysis-pivot'!$F$120:$F$144</c:f>
              <c:numCache>
                <c:formatCode>0.00</c:formatCode>
                <c:ptCount val="25"/>
                <c:pt idx="0">
                  <c:v>4.8474025974025974</c:v>
                </c:pt>
                <c:pt idx="1">
                  <c:v>4.8939828080229226</c:v>
                </c:pt>
                <c:pt idx="2">
                  <c:v>4.8454106280193239</c:v>
                </c:pt>
                <c:pt idx="3">
                  <c:v>4.8296296296296299</c:v>
                </c:pt>
                <c:pt idx="4">
                  <c:v>4.8684210526315788</c:v>
                </c:pt>
                <c:pt idx="5">
                  <c:v>4.8985507246376816</c:v>
                </c:pt>
                <c:pt idx="6">
                  <c:v>4.7872340425531918</c:v>
                </c:pt>
                <c:pt idx="7">
                  <c:v>4.7777777777777777</c:v>
                </c:pt>
                <c:pt idx="8">
                  <c:v>4.916666666666667</c:v>
                </c:pt>
                <c:pt idx="9">
                  <c:v>4.9230769230769234</c:v>
                </c:pt>
                <c:pt idx="10">
                  <c:v>5</c:v>
                </c:pt>
                <c:pt idx="11">
                  <c:v>4.833333333333333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9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1FD-44B4-8FF9-B83DB44D0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176064"/>
        <c:axId val="253907712"/>
      </c:lineChart>
      <c:dateAx>
        <c:axId val="2531760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Number of Item</a:t>
                </a:r>
                <a:r>
                  <a:rPr lang="en-IN" sz="1200" baseline="0"/>
                  <a:t>s Ordered</a:t>
                </a:r>
                <a:endParaRPr lang="en-IN" sz="1200"/>
              </a:p>
            </c:rich>
          </c:tx>
          <c:layout>
            <c:manualLayout>
              <c:xMode val="edge"/>
              <c:yMode val="edge"/>
              <c:x val="0.35535975244153317"/>
              <c:y val="0.902514874578864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907712"/>
        <c:crosses val="autoZero"/>
        <c:auto val="0"/>
        <c:lblOffset val="100"/>
        <c:baseTimeUnit val="days"/>
      </c:dateAx>
      <c:valAx>
        <c:axId val="2539077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Order Rating</a:t>
                </a:r>
              </a:p>
            </c:rich>
          </c:tx>
          <c:layout>
            <c:manualLayout>
              <c:xMode val="edge"/>
              <c:yMode val="edge"/>
              <c:x val="1.2313102955961889E-2"/>
              <c:y val="0.4048405711861326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17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Analysis-pivot!PivotTable5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Order Rating at Discount Per Order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'Customer Level Analysis-pivot'!$AF$146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'Customer Level Analysis-pivot'!$AE$147:$AE$467</c:f>
              <c:strCache>
                <c:ptCount val="3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209</c:v>
                </c:pt>
                <c:pt idx="207">
                  <c:v>210</c:v>
                </c:pt>
                <c:pt idx="208">
                  <c:v>214</c:v>
                </c:pt>
                <c:pt idx="209">
                  <c:v>216</c:v>
                </c:pt>
                <c:pt idx="210">
                  <c:v>217</c:v>
                </c:pt>
                <c:pt idx="211">
                  <c:v>218</c:v>
                </c:pt>
                <c:pt idx="212">
                  <c:v>220</c:v>
                </c:pt>
                <c:pt idx="213">
                  <c:v>221</c:v>
                </c:pt>
                <c:pt idx="214">
                  <c:v>222</c:v>
                </c:pt>
                <c:pt idx="215">
                  <c:v>223</c:v>
                </c:pt>
                <c:pt idx="216">
                  <c:v>224</c:v>
                </c:pt>
                <c:pt idx="217">
                  <c:v>225</c:v>
                </c:pt>
                <c:pt idx="218">
                  <c:v>226</c:v>
                </c:pt>
                <c:pt idx="219">
                  <c:v>227</c:v>
                </c:pt>
                <c:pt idx="220">
                  <c:v>228</c:v>
                </c:pt>
                <c:pt idx="221">
                  <c:v>229</c:v>
                </c:pt>
                <c:pt idx="222">
                  <c:v>230</c:v>
                </c:pt>
                <c:pt idx="223">
                  <c:v>231</c:v>
                </c:pt>
                <c:pt idx="224">
                  <c:v>232</c:v>
                </c:pt>
                <c:pt idx="225">
                  <c:v>234</c:v>
                </c:pt>
                <c:pt idx="226">
                  <c:v>235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242</c:v>
                </c:pt>
                <c:pt idx="231">
                  <c:v>243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250</c:v>
                </c:pt>
                <c:pt idx="236">
                  <c:v>251</c:v>
                </c:pt>
                <c:pt idx="237">
                  <c:v>252</c:v>
                </c:pt>
                <c:pt idx="238">
                  <c:v>253</c:v>
                </c:pt>
                <c:pt idx="239">
                  <c:v>259</c:v>
                </c:pt>
                <c:pt idx="240">
                  <c:v>268</c:v>
                </c:pt>
                <c:pt idx="241">
                  <c:v>269</c:v>
                </c:pt>
                <c:pt idx="242">
                  <c:v>270</c:v>
                </c:pt>
                <c:pt idx="243">
                  <c:v>271</c:v>
                </c:pt>
                <c:pt idx="244">
                  <c:v>276</c:v>
                </c:pt>
                <c:pt idx="245">
                  <c:v>279</c:v>
                </c:pt>
                <c:pt idx="246">
                  <c:v>282</c:v>
                </c:pt>
                <c:pt idx="247">
                  <c:v>284</c:v>
                </c:pt>
                <c:pt idx="248">
                  <c:v>289</c:v>
                </c:pt>
                <c:pt idx="249">
                  <c:v>291</c:v>
                </c:pt>
                <c:pt idx="250">
                  <c:v>292</c:v>
                </c:pt>
                <c:pt idx="251">
                  <c:v>300</c:v>
                </c:pt>
                <c:pt idx="252">
                  <c:v>306</c:v>
                </c:pt>
                <c:pt idx="253">
                  <c:v>307</c:v>
                </c:pt>
                <c:pt idx="254">
                  <c:v>309</c:v>
                </c:pt>
                <c:pt idx="255">
                  <c:v>311</c:v>
                </c:pt>
                <c:pt idx="256">
                  <c:v>312</c:v>
                </c:pt>
                <c:pt idx="257">
                  <c:v>322</c:v>
                </c:pt>
                <c:pt idx="258">
                  <c:v>325</c:v>
                </c:pt>
                <c:pt idx="259">
                  <c:v>327</c:v>
                </c:pt>
                <c:pt idx="260">
                  <c:v>333</c:v>
                </c:pt>
                <c:pt idx="261">
                  <c:v>336</c:v>
                </c:pt>
                <c:pt idx="262">
                  <c:v>337</c:v>
                </c:pt>
                <c:pt idx="263">
                  <c:v>349</c:v>
                </c:pt>
                <c:pt idx="264">
                  <c:v>350</c:v>
                </c:pt>
                <c:pt idx="265">
                  <c:v>363</c:v>
                </c:pt>
                <c:pt idx="266">
                  <c:v>370</c:v>
                </c:pt>
                <c:pt idx="267">
                  <c:v>378</c:v>
                </c:pt>
                <c:pt idx="268">
                  <c:v>422</c:v>
                </c:pt>
                <c:pt idx="269">
                  <c:v>450</c:v>
                </c:pt>
                <c:pt idx="270">
                  <c:v>461</c:v>
                </c:pt>
                <c:pt idx="271">
                  <c:v>600</c:v>
                </c:pt>
                <c:pt idx="272">
                  <c:v>603</c:v>
                </c:pt>
                <c:pt idx="273">
                  <c:v>611</c:v>
                </c:pt>
                <c:pt idx="274">
                  <c:v>617</c:v>
                </c:pt>
                <c:pt idx="275">
                  <c:v>618</c:v>
                </c:pt>
                <c:pt idx="276">
                  <c:v>623</c:v>
                </c:pt>
                <c:pt idx="277">
                  <c:v>625</c:v>
                </c:pt>
                <c:pt idx="278">
                  <c:v>628</c:v>
                </c:pt>
                <c:pt idx="279">
                  <c:v>630</c:v>
                </c:pt>
                <c:pt idx="280">
                  <c:v>639</c:v>
                </c:pt>
                <c:pt idx="281">
                  <c:v>649</c:v>
                </c:pt>
                <c:pt idx="282">
                  <c:v>651</c:v>
                </c:pt>
                <c:pt idx="283">
                  <c:v>656</c:v>
                </c:pt>
                <c:pt idx="284">
                  <c:v>662</c:v>
                </c:pt>
                <c:pt idx="285">
                  <c:v>669</c:v>
                </c:pt>
                <c:pt idx="286">
                  <c:v>671</c:v>
                </c:pt>
                <c:pt idx="287">
                  <c:v>676</c:v>
                </c:pt>
                <c:pt idx="288">
                  <c:v>677</c:v>
                </c:pt>
                <c:pt idx="289">
                  <c:v>689</c:v>
                </c:pt>
                <c:pt idx="290">
                  <c:v>694</c:v>
                </c:pt>
                <c:pt idx="291">
                  <c:v>699</c:v>
                </c:pt>
                <c:pt idx="292">
                  <c:v>711</c:v>
                </c:pt>
                <c:pt idx="293">
                  <c:v>714</c:v>
                </c:pt>
                <c:pt idx="294">
                  <c:v>715</c:v>
                </c:pt>
                <c:pt idx="295">
                  <c:v>718</c:v>
                </c:pt>
                <c:pt idx="296">
                  <c:v>719</c:v>
                </c:pt>
                <c:pt idx="297">
                  <c:v>720</c:v>
                </c:pt>
                <c:pt idx="298">
                  <c:v>722</c:v>
                </c:pt>
                <c:pt idx="299">
                  <c:v>724</c:v>
                </c:pt>
                <c:pt idx="300">
                  <c:v>726</c:v>
                </c:pt>
                <c:pt idx="301">
                  <c:v>731</c:v>
                </c:pt>
                <c:pt idx="302">
                  <c:v>733</c:v>
                </c:pt>
                <c:pt idx="303">
                  <c:v>734</c:v>
                </c:pt>
                <c:pt idx="304">
                  <c:v>736</c:v>
                </c:pt>
                <c:pt idx="305">
                  <c:v>739</c:v>
                </c:pt>
                <c:pt idx="306">
                  <c:v>740</c:v>
                </c:pt>
                <c:pt idx="307">
                  <c:v>741</c:v>
                </c:pt>
                <c:pt idx="308">
                  <c:v>744</c:v>
                </c:pt>
                <c:pt idx="309">
                  <c:v>745</c:v>
                </c:pt>
                <c:pt idx="310">
                  <c:v>749</c:v>
                </c:pt>
                <c:pt idx="311">
                  <c:v>751</c:v>
                </c:pt>
                <c:pt idx="312">
                  <c:v>752</c:v>
                </c:pt>
                <c:pt idx="313">
                  <c:v>756</c:v>
                </c:pt>
                <c:pt idx="314">
                  <c:v>759</c:v>
                </c:pt>
                <c:pt idx="315">
                  <c:v>760</c:v>
                </c:pt>
                <c:pt idx="316">
                  <c:v>762</c:v>
                </c:pt>
                <c:pt idx="317">
                  <c:v>770</c:v>
                </c:pt>
                <c:pt idx="318">
                  <c:v>771</c:v>
                </c:pt>
                <c:pt idx="319">
                  <c:v>779</c:v>
                </c:pt>
                <c:pt idx="320">
                  <c:v>807</c:v>
                </c:pt>
              </c:strCache>
            </c:strRef>
          </c:cat>
          <c:val>
            <c:numRef>
              <c:f>'Customer Level Analysis-pivot'!$AF$147:$AF$467</c:f>
              <c:numCache>
                <c:formatCode>0.00</c:formatCode>
                <c:ptCount val="321"/>
                <c:pt idx="0">
                  <c:v>4.8608647450110869</c:v>
                </c:pt>
                <c:pt idx="1">
                  <c:v>4.9069767441860463</c:v>
                </c:pt>
                <c:pt idx="2">
                  <c:v>4.7473684210526317</c:v>
                </c:pt>
                <c:pt idx="3">
                  <c:v>4.741935483870968</c:v>
                </c:pt>
                <c:pt idx="4">
                  <c:v>4.8957345971563981</c:v>
                </c:pt>
                <c:pt idx="5">
                  <c:v>4.8917995444191344</c:v>
                </c:pt>
                <c:pt idx="6">
                  <c:v>4.9172185430463573</c:v>
                </c:pt>
                <c:pt idx="7">
                  <c:v>4.8962264150943398</c:v>
                </c:pt>
                <c:pt idx="8">
                  <c:v>4.9209726443768993</c:v>
                </c:pt>
                <c:pt idx="9">
                  <c:v>4.8959537572254339</c:v>
                </c:pt>
                <c:pt idx="10">
                  <c:v>4.899022801302932</c:v>
                </c:pt>
                <c:pt idx="11">
                  <c:v>4.8041958041958042</c:v>
                </c:pt>
                <c:pt idx="12">
                  <c:v>4.8506787330316739</c:v>
                </c:pt>
                <c:pt idx="13">
                  <c:v>4.862903225806452</c:v>
                </c:pt>
                <c:pt idx="14">
                  <c:v>4.84375</c:v>
                </c:pt>
                <c:pt idx="15">
                  <c:v>4.8653061224489793</c:v>
                </c:pt>
                <c:pt idx="16">
                  <c:v>4.9449541284403669</c:v>
                </c:pt>
                <c:pt idx="17">
                  <c:v>4.9173553719008263</c:v>
                </c:pt>
                <c:pt idx="18">
                  <c:v>4.8925619834710741</c:v>
                </c:pt>
                <c:pt idx="19">
                  <c:v>4.9142857142857146</c:v>
                </c:pt>
                <c:pt idx="20">
                  <c:v>4.873239436619718</c:v>
                </c:pt>
                <c:pt idx="21">
                  <c:v>4.8409090909090908</c:v>
                </c:pt>
                <c:pt idx="22">
                  <c:v>4.8346456692913389</c:v>
                </c:pt>
                <c:pt idx="23">
                  <c:v>4.833333333333333</c:v>
                </c:pt>
                <c:pt idx="24">
                  <c:v>4.8558558558558556</c:v>
                </c:pt>
                <c:pt idx="25">
                  <c:v>4.8984126984126988</c:v>
                </c:pt>
                <c:pt idx="26">
                  <c:v>4.921875</c:v>
                </c:pt>
                <c:pt idx="27">
                  <c:v>4.9000000000000004</c:v>
                </c:pt>
                <c:pt idx="28">
                  <c:v>4.8636363636363633</c:v>
                </c:pt>
                <c:pt idx="29">
                  <c:v>4.8529411764705879</c:v>
                </c:pt>
                <c:pt idx="30">
                  <c:v>4.8924050632911396</c:v>
                </c:pt>
                <c:pt idx="31">
                  <c:v>4.8275862068965516</c:v>
                </c:pt>
                <c:pt idx="32">
                  <c:v>4.666666666666667</c:v>
                </c:pt>
                <c:pt idx="33">
                  <c:v>4.9375</c:v>
                </c:pt>
                <c:pt idx="34">
                  <c:v>4.7611940298507465</c:v>
                </c:pt>
                <c:pt idx="35">
                  <c:v>4.8788732394366194</c:v>
                </c:pt>
                <c:pt idx="36">
                  <c:v>4.9411764705882355</c:v>
                </c:pt>
                <c:pt idx="37">
                  <c:v>4.8311688311688314</c:v>
                </c:pt>
                <c:pt idx="38">
                  <c:v>4.8250000000000002</c:v>
                </c:pt>
                <c:pt idx="39">
                  <c:v>4.8965517241379306</c:v>
                </c:pt>
                <c:pt idx="40">
                  <c:v>4.9682539682539684</c:v>
                </c:pt>
                <c:pt idx="41">
                  <c:v>4.8909090909090907</c:v>
                </c:pt>
                <c:pt idx="42">
                  <c:v>4.9285714285714288</c:v>
                </c:pt>
                <c:pt idx="43">
                  <c:v>4.9038461538461542</c:v>
                </c:pt>
                <c:pt idx="44">
                  <c:v>4.9298245614035086</c:v>
                </c:pt>
                <c:pt idx="45">
                  <c:v>4.9473684210526319</c:v>
                </c:pt>
                <c:pt idx="46">
                  <c:v>4.8571428571428568</c:v>
                </c:pt>
                <c:pt idx="47">
                  <c:v>4.8536585365853657</c:v>
                </c:pt>
                <c:pt idx="48">
                  <c:v>4.8918918918918921</c:v>
                </c:pt>
                <c:pt idx="49">
                  <c:v>4.9069767441860463</c:v>
                </c:pt>
                <c:pt idx="50">
                  <c:v>4.7179487179487181</c:v>
                </c:pt>
                <c:pt idx="51">
                  <c:v>4.8</c:v>
                </c:pt>
                <c:pt idx="52">
                  <c:v>4.8620689655172411</c:v>
                </c:pt>
                <c:pt idx="53">
                  <c:v>4.84</c:v>
                </c:pt>
                <c:pt idx="54">
                  <c:v>4.9729729729729728</c:v>
                </c:pt>
                <c:pt idx="55">
                  <c:v>4.8478260869565215</c:v>
                </c:pt>
                <c:pt idx="56">
                  <c:v>4.7666666666666666</c:v>
                </c:pt>
                <c:pt idx="57">
                  <c:v>4.9565217391304346</c:v>
                </c:pt>
                <c:pt idx="58">
                  <c:v>4.8125</c:v>
                </c:pt>
                <c:pt idx="59">
                  <c:v>4.95</c:v>
                </c:pt>
                <c:pt idx="60">
                  <c:v>4.882352941176471</c:v>
                </c:pt>
                <c:pt idx="61">
                  <c:v>4.9473684210526319</c:v>
                </c:pt>
                <c:pt idx="62">
                  <c:v>4.78125</c:v>
                </c:pt>
                <c:pt idx="63">
                  <c:v>4.7647058823529411</c:v>
                </c:pt>
                <c:pt idx="64">
                  <c:v>4.8421052631578947</c:v>
                </c:pt>
                <c:pt idx="65">
                  <c:v>4.6315789473684212</c:v>
                </c:pt>
                <c:pt idx="66">
                  <c:v>4.8888888888888893</c:v>
                </c:pt>
                <c:pt idx="67">
                  <c:v>4.9375</c:v>
                </c:pt>
                <c:pt idx="68">
                  <c:v>4.8461538461538458</c:v>
                </c:pt>
                <c:pt idx="69">
                  <c:v>4.8095238095238093</c:v>
                </c:pt>
                <c:pt idx="70">
                  <c:v>5</c:v>
                </c:pt>
                <c:pt idx="71">
                  <c:v>4.8695652173913047</c:v>
                </c:pt>
                <c:pt idx="72">
                  <c:v>4.8695652173913047</c:v>
                </c:pt>
                <c:pt idx="73">
                  <c:v>4.8</c:v>
                </c:pt>
                <c:pt idx="74">
                  <c:v>4.8095238095238093</c:v>
                </c:pt>
                <c:pt idx="75">
                  <c:v>4.9183673469387754</c:v>
                </c:pt>
                <c:pt idx="76">
                  <c:v>4.7777777777777777</c:v>
                </c:pt>
                <c:pt idx="77">
                  <c:v>4.8461538461538458</c:v>
                </c:pt>
                <c:pt idx="78">
                  <c:v>4.870967741935484</c:v>
                </c:pt>
                <c:pt idx="79">
                  <c:v>4.6875</c:v>
                </c:pt>
                <c:pt idx="80">
                  <c:v>4.8620689655172411</c:v>
                </c:pt>
                <c:pt idx="81">
                  <c:v>4.88</c:v>
                </c:pt>
                <c:pt idx="82">
                  <c:v>4.931034482758621</c:v>
                </c:pt>
                <c:pt idx="83">
                  <c:v>4.9375</c:v>
                </c:pt>
                <c:pt idx="84">
                  <c:v>4.9000000000000004</c:v>
                </c:pt>
                <c:pt idx="85">
                  <c:v>4.6956521739130439</c:v>
                </c:pt>
                <c:pt idx="86">
                  <c:v>4.8666666666666663</c:v>
                </c:pt>
                <c:pt idx="87">
                  <c:v>5</c:v>
                </c:pt>
                <c:pt idx="88">
                  <c:v>4.8</c:v>
                </c:pt>
                <c:pt idx="89">
                  <c:v>4.9058823529411768</c:v>
                </c:pt>
                <c:pt idx="90">
                  <c:v>4.666666666666667</c:v>
                </c:pt>
                <c:pt idx="91">
                  <c:v>4.9090909090909092</c:v>
                </c:pt>
                <c:pt idx="92">
                  <c:v>4.875</c:v>
                </c:pt>
                <c:pt idx="93">
                  <c:v>4.5999999999999996</c:v>
                </c:pt>
                <c:pt idx="94">
                  <c:v>4.9090909090909092</c:v>
                </c:pt>
                <c:pt idx="95">
                  <c:v>4.7692307692307692</c:v>
                </c:pt>
                <c:pt idx="96">
                  <c:v>4.5999999999999996</c:v>
                </c:pt>
                <c:pt idx="97">
                  <c:v>5</c:v>
                </c:pt>
                <c:pt idx="98">
                  <c:v>5</c:v>
                </c:pt>
                <c:pt idx="99">
                  <c:v>4.8737864077669899</c:v>
                </c:pt>
                <c:pt idx="100">
                  <c:v>4.8786764705882355</c:v>
                </c:pt>
                <c:pt idx="101">
                  <c:v>4.9090909090909092</c:v>
                </c:pt>
                <c:pt idx="102">
                  <c:v>4.666666666666667</c:v>
                </c:pt>
                <c:pt idx="103">
                  <c:v>5</c:v>
                </c:pt>
                <c:pt idx="104">
                  <c:v>4.9333333333333336</c:v>
                </c:pt>
                <c:pt idx="105">
                  <c:v>4.7222222222222223</c:v>
                </c:pt>
                <c:pt idx="106">
                  <c:v>4.9333333333333336</c:v>
                </c:pt>
                <c:pt idx="107">
                  <c:v>4.7222222222222223</c:v>
                </c:pt>
                <c:pt idx="108">
                  <c:v>4.7368421052631575</c:v>
                </c:pt>
                <c:pt idx="109">
                  <c:v>4.7333333333333334</c:v>
                </c:pt>
                <c:pt idx="110">
                  <c:v>4.9000000000000004</c:v>
                </c:pt>
                <c:pt idx="111">
                  <c:v>4.9642857142857144</c:v>
                </c:pt>
                <c:pt idx="112">
                  <c:v>4.7142857142857144</c:v>
                </c:pt>
                <c:pt idx="113">
                  <c:v>4.9333333333333336</c:v>
                </c:pt>
                <c:pt idx="114">
                  <c:v>4.8857142857142861</c:v>
                </c:pt>
                <c:pt idx="115">
                  <c:v>4.8888888888888893</c:v>
                </c:pt>
                <c:pt idx="116">
                  <c:v>5</c:v>
                </c:pt>
                <c:pt idx="117">
                  <c:v>4.9000000000000004</c:v>
                </c:pt>
                <c:pt idx="118">
                  <c:v>4.9000000000000004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4.9090909090909092</c:v>
                </c:pt>
                <c:pt idx="123">
                  <c:v>4.8421052631578947</c:v>
                </c:pt>
                <c:pt idx="124">
                  <c:v>4.9074074074074074</c:v>
                </c:pt>
                <c:pt idx="125">
                  <c:v>5</c:v>
                </c:pt>
                <c:pt idx="126">
                  <c:v>5</c:v>
                </c:pt>
                <c:pt idx="127">
                  <c:v>4.882352941176471</c:v>
                </c:pt>
                <c:pt idx="128">
                  <c:v>5</c:v>
                </c:pt>
                <c:pt idx="129">
                  <c:v>4.9444444444444446</c:v>
                </c:pt>
                <c:pt idx="130">
                  <c:v>4.8</c:v>
                </c:pt>
                <c:pt idx="131">
                  <c:v>4.625</c:v>
                </c:pt>
                <c:pt idx="132">
                  <c:v>4.8888888888888893</c:v>
                </c:pt>
                <c:pt idx="133">
                  <c:v>5</c:v>
                </c:pt>
                <c:pt idx="134">
                  <c:v>4.8947368421052628</c:v>
                </c:pt>
                <c:pt idx="135">
                  <c:v>4.875</c:v>
                </c:pt>
                <c:pt idx="136">
                  <c:v>5</c:v>
                </c:pt>
                <c:pt idx="137">
                  <c:v>4.9230769230769234</c:v>
                </c:pt>
                <c:pt idx="138">
                  <c:v>4.7142857142857144</c:v>
                </c:pt>
                <c:pt idx="139">
                  <c:v>4.8181818181818183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4.8</c:v>
                </c:pt>
                <c:pt idx="146">
                  <c:v>4.5</c:v>
                </c:pt>
                <c:pt idx="147">
                  <c:v>4.9333333333333336</c:v>
                </c:pt>
                <c:pt idx="148">
                  <c:v>4.833333333333333</c:v>
                </c:pt>
                <c:pt idx="149">
                  <c:v>4.5</c:v>
                </c:pt>
                <c:pt idx="150">
                  <c:v>4.833333333333333</c:v>
                </c:pt>
                <c:pt idx="151">
                  <c:v>4.875</c:v>
                </c:pt>
                <c:pt idx="152">
                  <c:v>5</c:v>
                </c:pt>
                <c:pt idx="153">
                  <c:v>4.9000000000000004</c:v>
                </c:pt>
                <c:pt idx="154">
                  <c:v>5</c:v>
                </c:pt>
                <c:pt idx="155">
                  <c:v>5</c:v>
                </c:pt>
                <c:pt idx="156">
                  <c:v>4.666666666666667</c:v>
                </c:pt>
                <c:pt idx="157">
                  <c:v>5</c:v>
                </c:pt>
                <c:pt idx="158">
                  <c:v>4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4.5</c:v>
                </c:pt>
                <c:pt idx="166">
                  <c:v>5</c:v>
                </c:pt>
                <c:pt idx="167">
                  <c:v>5</c:v>
                </c:pt>
                <c:pt idx="168">
                  <c:v>4.833333333333333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4.75</c:v>
                </c:pt>
                <c:pt idx="180">
                  <c:v>4.666666666666667</c:v>
                </c:pt>
                <c:pt idx="181">
                  <c:v>3.75</c:v>
                </c:pt>
                <c:pt idx="182">
                  <c:v>5</c:v>
                </c:pt>
                <c:pt idx="183">
                  <c:v>4</c:v>
                </c:pt>
                <c:pt idx="184">
                  <c:v>3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4.75</c:v>
                </c:pt>
                <c:pt idx="193">
                  <c:v>5</c:v>
                </c:pt>
                <c:pt idx="194">
                  <c:v>4.8</c:v>
                </c:pt>
                <c:pt idx="195">
                  <c:v>5</c:v>
                </c:pt>
                <c:pt idx="196">
                  <c:v>4.5</c:v>
                </c:pt>
                <c:pt idx="197">
                  <c:v>5</c:v>
                </c:pt>
                <c:pt idx="198">
                  <c:v>5</c:v>
                </c:pt>
                <c:pt idx="199">
                  <c:v>4.9375</c:v>
                </c:pt>
                <c:pt idx="200">
                  <c:v>5</c:v>
                </c:pt>
                <c:pt idx="201">
                  <c:v>4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5</c:v>
                </c:pt>
                <c:pt idx="218">
                  <c:v>5</c:v>
                </c:pt>
                <c:pt idx="219">
                  <c:v>5</c:v>
                </c:pt>
                <c:pt idx="220">
                  <c:v>5</c:v>
                </c:pt>
                <c:pt idx="221">
                  <c:v>5</c:v>
                </c:pt>
                <c:pt idx="222">
                  <c:v>4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3</c:v>
                </c:pt>
                <c:pt idx="228">
                  <c:v>5</c:v>
                </c:pt>
                <c:pt idx="229">
                  <c:v>5</c:v>
                </c:pt>
                <c:pt idx="230">
                  <c:v>4</c:v>
                </c:pt>
                <c:pt idx="231">
                  <c:v>4.666666666666667</c:v>
                </c:pt>
                <c:pt idx="232">
                  <c:v>4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3</c:v>
                </c:pt>
                <c:pt idx="247">
                  <c:v>5</c:v>
                </c:pt>
                <c:pt idx="248">
                  <c:v>5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5</c:v>
                </c:pt>
                <c:pt idx="262">
                  <c:v>5</c:v>
                </c:pt>
                <c:pt idx="263">
                  <c:v>5</c:v>
                </c:pt>
                <c:pt idx="264">
                  <c:v>5</c:v>
                </c:pt>
                <c:pt idx="265">
                  <c:v>5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5</c:v>
                </c:pt>
                <c:pt idx="270">
                  <c:v>4</c:v>
                </c:pt>
                <c:pt idx="271">
                  <c:v>4.882352941176471</c:v>
                </c:pt>
                <c:pt idx="272">
                  <c:v>5</c:v>
                </c:pt>
                <c:pt idx="273">
                  <c:v>5</c:v>
                </c:pt>
                <c:pt idx="274">
                  <c:v>5</c:v>
                </c:pt>
                <c:pt idx="275">
                  <c:v>5</c:v>
                </c:pt>
                <c:pt idx="276">
                  <c:v>5</c:v>
                </c:pt>
                <c:pt idx="277">
                  <c:v>5</c:v>
                </c:pt>
                <c:pt idx="278">
                  <c:v>5</c:v>
                </c:pt>
                <c:pt idx="279">
                  <c:v>5</c:v>
                </c:pt>
                <c:pt idx="280">
                  <c:v>5</c:v>
                </c:pt>
                <c:pt idx="281">
                  <c:v>4</c:v>
                </c:pt>
                <c:pt idx="282">
                  <c:v>5</c:v>
                </c:pt>
                <c:pt idx="283">
                  <c:v>4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5</c:v>
                </c:pt>
                <c:pt idx="289">
                  <c:v>5</c:v>
                </c:pt>
                <c:pt idx="290">
                  <c:v>5</c:v>
                </c:pt>
                <c:pt idx="291">
                  <c:v>5</c:v>
                </c:pt>
                <c:pt idx="292">
                  <c:v>5</c:v>
                </c:pt>
                <c:pt idx="293">
                  <c:v>5</c:v>
                </c:pt>
                <c:pt idx="294">
                  <c:v>5</c:v>
                </c:pt>
                <c:pt idx="295">
                  <c:v>5</c:v>
                </c:pt>
                <c:pt idx="296">
                  <c:v>5</c:v>
                </c:pt>
                <c:pt idx="297">
                  <c:v>5</c:v>
                </c:pt>
                <c:pt idx="298">
                  <c:v>5</c:v>
                </c:pt>
                <c:pt idx="299">
                  <c:v>5</c:v>
                </c:pt>
                <c:pt idx="300">
                  <c:v>4</c:v>
                </c:pt>
                <c:pt idx="301">
                  <c:v>5</c:v>
                </c:pt>
                <c:pt idx="302">
                  <c:v>4.333333333333333</c:v>
                </c:pt>
                <c:pt idx="303">
                  <c:v>5</c:v>
                </c:pt>
                <c:pt idx="304">
                  <c:v>5</c:v>
                </c:pt>
                <c:pt idx="305">
                  <c:v>5</c:v>
                </c:pt>
                <c:pt idx="306">
                  <c:v>5</c:v>
                </c:pt>
                <c:pt idx="307">
                  <c:v>5</c:v>
                </c:pt>
                <c:pt idx="308">
                  <c:v>5</c:v>
                </c:pt>
                <c:pt idx="309">
                  <c:v>5</c:v>
                </c:pt>
                <c:pt idx="310">
                  <c:v>5</c:v>
                </c:pt>
                <c:pt idx="311">
                  <c:v>5</c:v>
                </c:pt>
                <c:pt idx="312">
                  <c:v>5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5</c:v>
                </c:pt>
                <c:pt idx="318">
                  <c:v>5</c:v>
                </c:pt>
                <c:pt idx="319">
                  <c:v>5</c:v>
                </c:pt>
                <c:pt idx="320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7BB-47CE-A714-EEBF83920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476480"/>
        <c:axId val="235524096"/>
      </c:lineChart>
      <c:catAx>
        <c:axId val="23547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Discount per order</a:t>
                </a:r>
              </a:p>
            </c:rich>
          </c:tx>
          <c:layout>
            <c:manualLayout>
              <c:xMode val="edge"/>
              <c:yMode val="edge"/>
              <c:x val="0.4446525763226965"/>
              <c:y val="0.926101545102452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24096"/>
        <c:crosses val="autoZero"/>
        <c:auto val="1"/>
        <c:lblAlgn val="ctr"/>
        <c:lblOffset val="100"/>
        <c:noMultiLvlLbl val="0"/>
      </c:catAx>
      <c:valAx>
        <c:axId val="23552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 Rating</a:t>
                </a:r>
              </a:p>
            </c:rich>
          </c:tx>
          <c:layout>
            <c:manualLayout>
              <c:xMode val="edge"/>
              <c:yMode val="edge"/>
              <c:x val="8.3542188805346695E-3"/>
              <c:y val="0.3877900767520268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7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(5).xlsx]Customer Level Analysis-pivot!PivotTable4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Order Rating at Delivery Charges Per Order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6549399215006381E-2"/>
          <c:y val="0.14440182648401825"/>
          <c:w val="0.92677252040742608"/>
          <c:h val="0.68891956998525872"/>
        </c:manualLayout>
      </c:layout>
      <c:lineChart>
        <c:grouping val="stacked"/>
        <c:varyColors val="0"/>
        <c:ser>
          <c:idx val="0"/>
          <c:order val="0"/>
          <c:tx>
            <c:strRef>
              <c:f>'Customer Level Analysis-pivot'!$B$165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'Customer Level Analysis-pivot'!$A$166:$A$261</c:f>
              <c:strCache>
                <c:ptCount val="96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22</c:v>
                </c:pt>
                <c:pt idx="13">
                  <c:v>25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39</c:v>
                </c:pt>
                <c:pt idx="22">
                  <c:v>40</c:v>
                </c:pt>
                <c:pt idx="23">
                  <c:v>42</c:v>
                </c:pt>
                <c:pt idx="24">
                  <c:v>43</c:v>
                </c:pt>
                <c:pt idx="25">
                  <c:v>45</c:v>
                </c:pt>
                <c:pt idx="26">
                  <c:v>46</c:v>
                </c:pt>
                <c:pt idx="27">
                  <c:v>48</c:v>
                </c:pt>
                <c:pt idx="28">
                  <c:v>50</c:v>
                </c:pt>
                <c:pt idx="29">
                  <c:v>52</c:v>
                </c:pt>
                <c:pt idx="30">
                  <c:v>53</c:v>
                </c:pt>
                <c:pt idx="31">
                  <c:v>55</c:v>
                </c:pt>
                <c:pt idx="32">
                  <c:v>56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62</c:v>
                </c:pt>
                <c:pt idx="37">
                  <c:v>65</c:v>
                </c:pt>
                <c:pt idx="38">
                  <c:v>66</c:v>
                </c:pt>
                <c:pt idx="39">
                  <c:v>67</c:v>
                </c:pt>
                <c:pt idx="40">
                  <c:v>70</c:v>
                </c:pt>
                <c:pt idx="41">
                  <c:v>71</c:v>
                </c:pt>
                <c:pt idx="42">
                  <c:v>73</c:v>
                </c:pt>
                <c:pt idx="43">
                  <c:v>75</c:v>
                </c:pt>
                <c:pt idx="44">
                  <c:v>78</c:v>
                </c:pt>
                <c:pt idx="45">
                  <c:v>79</c:v>
                </c:pt>
                <c:pt idx="46">
                  <c:v>80</c:v>
                </c:pt>
                <c:pt idx="47">
                  <c:v>82</c:v>
                </c:pt>
                <c:pt idx="48">
                  <c:v>85</c:v>
                </c:pt>
                <c:pt idx="49">
                  <c:v>86</c:v>
                </c:pt>
                <c:pt idx="50">
                  <c:v>90</c:v>
                </c:pt>
                <c:pt idx="51">
                  <c:v>91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97</c:v>
                </c:pt>
                <c:pt idx="56">
                  <c:v>99</c:v>
                </c:pt>
                <c:pt idx="57">
                  <c:v>100</c:v>
                </c:pt>
                <c:pt idx="58">
                  <c:v>105</c:v>
                </c:pt>
                <c:pt idx="59">
                  <c:v>106</c:v>
                </c:pt>
                <c:pt idx="60">
                  <c:v>110</c:v>
                </c:pt>
                <c:pt idx="61">
                  <c:v>112</c:v>
                </c:pt>
                <c:pt idx="62">
                  <c:v>113</c:v>
                </c:pt>
                <c:pt idx="63">
                  <c:v>115</c:v>
                </c:pt>
                <c:pt idx="64">
                  <c:v>117</c:v>
                </c:pt>
                <c:pt idx="65">
                  <c:v>119</c:v>
                </c:pt>
                <c:pt idx="66">
                  <c:v>120</c:v>
                </c:pt>
                <c:pt idx="67">
                  <c:v>125</c:v>
                </c:pt>
                <c:pt idx="68">
                  <c:v>126</c:v>
                </c:pt>
                <c:pt idx="69">
                  <c:v>130</c:v>
                </c:pt>
                <c:pt idx="70">
                  <c:v>133</c:v>
                </c:pt>
                <c:pt idx="71">
                  <c:v>135</c:v>
                </c:pt>
                <c:pt idx="72">
                  <c:v>136</c:v>
                </c:pt>
                <c:pt idx="73">
                  <c:v>139</c:v>
                </c:pt>
                <c:pt idx="74">
                  <c:v>140</c:v>
                </c:pt>
                <c:pt idx="75">
                  <c:v>145</c:v>
                </c:pt>
                <c:pt idx="76">
                  <c:v>146</c:v>
                </c:pt>
                <c:pt idx="77">
                  <c:v>150</c:v>
                </c:pt>
                <c:pt idx="78">
                  <c:v>155</c:v>
                </c:pt>
                <c:pt idx="79">
                  <c:v>157</c:v>
                </c:pt>
                <c:pt idx="80">
                  <c:v>165</c:v>
                </c:pt>
                <c:pt idx="81">
                  <c:v>166</c:v>
                </c:pt>
                <c:pt idx="82">
                  <c:v>170</c:v>
                </c:pt>
                <c:pt idx="83">
                  <c:v>172</c:v>
                </c:pt>
                <c:pt idx="84">
                  <c:v>175</c:v>
                </c:pt>
                <c:pt idx="85">
                  <c:v>179</c:v>
                </c:pt>
                <c:pt idx="86">
                  <c:v>180</c:v>
                </c:pt>
                <c:pt idx="87">
                  <c:v>195</c:v>
                </c:pt>
                <c:pt idx="88">
                  <c:v>199</c:v>
                </c:pt>
                <c:pt idx="89">
                  <c:v>202</c:v>
                </c:pt>
                <c:pt idx="90">
                  <c:v>210</c:v>
                </c:pt>
                <c:pt idx="91">
                  <c:v>212</c:v>
                </c:pt>
                <c:pt idx="92">
                  <c:v>232</c:v>
                </c:pt>
                <c:pt idx="93">
                  <c:v>259</c:v>
                </c:pt>
                <c:pt idx="94">
                  <c:v>287</c:v>
                </c:pt>
                <c:pt idx="95">
                  <c:v>332</c:v>
                </c:pt>
              </c:strCache>
            </c:strRef>
          </c:cat>
          <c:val>
            <c:numRef>
              <c:f>'Customer Level Analysis-pivot'!$B$166:$B$261</c:f>
              <c:numCache>
                <c:formatCode>0.00</c:formatCode>
                <c:ptCount val="96"/>
                <c:pt idx="0">
                  <c:v>4.8049691040164779</c:v>
                </c:pt>
                <c:pt idx="1">
                  <c:v>5</c:v>
                </c:pt>
                <c:pt idx="2">
                  <c:v>5</c:v>
                </c:pt>
                <c:pt idx="3">
                  <c:v>4.8791208791208796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4.9523809523809526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4.8984061696658099</c:v>
                </c:pt>
                <c:pt idx="14">
                  <c:v>4</c:v>
                </c:pt>
                <c:pt idx="15">
                  <c:v>4.9088453747467931</c:v>
                </c:pt>
                <c:pt idx="16">
                  <c:v>4.8939828080229226</c:v>
                </c:pt>
                <c:pt idx="17">
                  <c:v>4.8809523809523814</c:v>
                </c:pt>
                <c:pt idx="18">
                  <c:v>4.9337016574585633</c:v>
                </c:pt>
                <c:pt idx="19">
                  <c:v>4.9761904761904763</c:v>
                </c:pt>
                <c:pt idx="20">
                  <c:v>4.9343220338983054</c:v>
                </c:pt>
                <c:pt idx="21">
                  <c:v>4.8181818181818183</c:v>
                </c:pt>
                <c:pt idx="22">
                  <c:v>4.8297297297297295</c:v>
                </c:pt>
                <c:pt idx="23">
                  <c:v>5</c:v>
                </c:pt>
                <c:pt idx="24">
                  <c:v>5</c:v>
                </c:pt>
                <c:pt idx="25">
                  <c:v>4.9294403892944043</c:v>
                </c:pt>
                <c:pt idx="26">
                  <c:v>5</c:v>
                </c:pt>
                <c:pt idx="27">
                  <c:v>5</c:v>
                </c:pt>
                <c:pt idx="28">
                  <c:v>4.993243243243243</c:v>
                </c:pt>
                <c:pt idx="29">
                  <c:v>4.9393939393939394</c:v>
                </c:pt>
                <c:pt idx="30">
                  <c:v>5</c:v>
                </c:pt>
                <c:pt idx="31">
                  <c:v>4.7868852459016393</c:v>
                </c:pt>
                <c:pt idx="32">
                  <c:v>5</c:v>
                </c:pt>
                <c:pt idx="33">
                  <c:v>4.9000000000000004</c:v>
                </c:pt>
                <c:pt idx="34">
                  <c:v>5</c:v>
                </c:pt>
                <c:pt idx="35">
                  <c:v>4.925170068027211</c:v>
                </c:pt>
                <c:pt idx="36">
                  <c:v>5</c:v>
                </c:pt>
                <c:pt idx="37">
                  <c:v>4.7906976744186043</c:v>
                </c:pt>
                <c:pt idx="38">
                  <c:v>4.9444444444444446</c:v>
                </c:pt>
                <c:pt idx="39">
                  <c:v>4.8571428571428568</c:v>
                </c:pt>
                <c:pt idx="40">
                  <c:v>4.9761904761904763</c:v>
                </c:pt>
                <c:pt idx="41">
                  <c:v>5</c:v>
                </c:pt>
                <c:pt idx="42">
                  <c:v>5</c:v>
                </c:pt>
                <c:pt idx="43">
                  <c:v>4.7540983606557381</c:v>
                </c:pt>
                <c:pt idx="44">
                  <c:v>5</c:v>
                </c:pt>
                <c:pt idx="45">
                  <c:v>4.5384615384615383</c:v>
                </c:pt>
                <c:pt idx="46">
                  <c:v>5</c:v>
                </c:pt>
                <c:pt idx="47">
                  <c:v>4.5</c:v>
                </c:pt>
                <c:pt idx="48">
                  <c:v>4.7333333333333334</c:v>
                </c:pt>
                <c:pt idx="49">
                  <c:v>5</c:v>
                </c:pt>
                <c:pt idx="50">
                  <c:v>4.9714285714285715</c:v>
                </c:pt>
                <c:pt idx="51">
                  <c:v>5</c:v>
                </c:pt>
                <c:pt idx="52">
                  <c:v>5</c:v>
                </c:pt>
                <c:pt idx="53">
                  <c:v>4.6923076923076925</c:v>
                </c:pt>
                <c:pt idx="54">
                  <c:v>5</c:v>
                </c:pt>
                <c:pt idx="55">
                  <c:v>4.75</c:v>
                </c:pt>
                <c:pt idx="56">
                  <c:v>5</c:v>
                </c:pt>
                <c:pt idx="57">
                  <c:v>4.884615384615385</c:v>
                </c:pt>
                <c:pt idx="58">
                  <c:v>4.9090909090909092</c:v>
                </c:pt>
                <c:pt idx="59">
                  <c:v>5</c:v>
                </c:pt>
                <c:pt idx="60">
                  <c:v>4.8181818181818183</c:v>
                </c:pt>
                <c:pt idx="61">
                  <c:v>4.4285714285714288</c:v>
                </c:pt>
                <c:pt idx="62">
                  <c:v>5</c:v>
                </c:pt>
                <c:pt idx="63">
                  <c:v>5</c:v>
                </c:pt>
                <c:pt idx="64">
                  <c:v>4.5</c:v>
                </c:pt>
                <c:pt idx="65">
                  <c:v>5</c:v>
                </c:pt>
                <c:pt idx="66">
                  <c:v>4.9142857142857146</c:v>
                </c:pt>
                <c:pt idx="67">
                  <c:v>5</c:v>
                </c:pt>
                <c:pt idx="68">
                  <c:v>4.5</c:v>
                </c:pt>
                <c:pt idx="69">
                  <c:v>4</c:v>
                </c:pt>
                <c:pt idx="70">
                  <c:v>5</c:v>
                </c:pt>
                <c:pt idx="71">
                  <c:v>4.4666666666666668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4.833333333333333</c:v>
                </c:pt>
                <c:pt idx="76">
                  <c:v>5</c:v>
                </c:pt>
                <c:pt idx="77">
                  <c:v>4.666666666666667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4.5</c:v>
                </c:pt>
                <c:pt idx="84">
                  <c:v>4</c:v>
                </c:pt>
                <c:pt idx="85">
                  <c:v>5</c:v>
                </c:pt>
                <c:pt idx="86">
                  <c:v>5</c:v>
                </c:pt>
                <c:pt idx="87">
                  <c:v>1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A3C-41B4-BB34-F7C2AEABF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739008"/>
        <c:axId val="235889408"/>
      </c:lineChart>
      <c:catAx>
        <c:axId val="23573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Delivery Charges per order</a:t>
                </a:r>
              </a:p>
            </c:rich>
          </c:tx>
          <c:layout>
            <c:manualLayout>
              <c:xMode val="edge"/>
              <c:yMode val="edge"/>
              <c:x val="0.42460844229333711"/>
              <c:y val="0.9180639269406393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889408"/>
        <c:crosses val="autoZero"/>
        <c:auto val="1"/>
        <c:lblAlgn val="ctr"/>
        <c:lblOffset val="100"/>
        <c:noMultiLvlLbl val="0"/>
      </c:catAx>
      <c:valAx>
        <c:axId val="23588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Order Rating</a:t>
                </a:r>
              </a:p>
            </c:rich>
          </c:tx>
          <c:layout>
            <c:manualLayout>
              <c:xMode val="edge"/>
              <c:yMode val="edge"/>
              <c:x val="5.8618314912470808E-3"/>
              <c:y val="0.4025283140977241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7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(5).xlsx]Delivery Analysis-Pivot!PivotTable6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Average</a:t>
            </a:r>
            <a:r>
              <a:rPr lang="en-IN" baseline="0"/>
              <a:t> Delivery Time In Minutes at Month &amp; Delivery Area Level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Analysis-Pivot'!$B$3:$B$4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Analysis-Pivot'!$B$5:$B$54</c:f>
              <c:numCache>
                <c:formatCode>0</c:formatCode>
                <c:ptCount val="50"/>
                <c:pt idx="0">
                  <c:v>21</c:v>
                </c:pt>
                <c:pt idx="1">
                  <c:v>19.3656015037594</c:v>
                </c:pt>
                <c:pt idx="2">
                  <c:v>21.684410646387832</c:v>
                </c:pt>
                <c:pt idx="4">
                  <c:v>28</c:v>
                </c:pt>
                <c:pt idx="5">
                  <c:v>30.018867924528301</c:v>
                </c:pt>
                <c:pt idx="6">
                  <c:v>29.662921348314608</c:v>
                </c:pt>
                <c:pt idx="7">
                  <c:v>31.272727272727273</c:v>
                </c:pt>
                <c:pt idx="8">
                  <c:v>28.854545454545455</c:v>
                </c:pt>
                <c:pt idx="9">
                  <c:v>29.666666666666668</c:v>
                </c:pt>
                <c:pt idx="10">
                  <c:v>28.5</c:v>
                </c:pt>
                <c:pt idx="12">
                  <c:v>26.2</c:v>
                </c:pt>
                <c:pt idx="13">
                  <c:v>34.75</c:v>
                </c:pt>
                <c:pt idx="14">
                  <c:v>36.5</c:v>
                </c:pt>
                <c:pt idx="15">
                  <c:v>34.333333333333336</c:v>
                </c:pt>
                <c:pt idx="16">
                  <c:v>41</c:v>
                </c:pt>
                <c:pt idx="20">
                  <c:v>31.571428571428573</c:v>
                </c:pt>
                <c:pt idx="21">
                  <c:v>32</c:v>
                </c:pt>
                <c:pt idx="23">
                  <c:v>28</c:v>
                </c:pt>
                <c:pt idx="27">
                  <c:v>25</c:v>
                </c:pt>
                <c:pt idx="28">
                  <c:v>49.333333333333336</c:v>
                </c:pt>
                <c:pt idx="32">
                  <c:v>32</c:v>
                </c:pt>
                <c:pt idx="35">
                  <c:v>37</c:v>
                </c:pt>
                <c:pt idx="36">
                  <c:v>52.5</c:v>
                </c:pt>
                <c:pt idx="38">
                  <c:v>56</c:v>
                </c:pt>
                <c:pt idx="42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00-4714-B621-7E24FDC33893}"/>
            </c:ext>
          </c:extLst>
        </c:ser>
        <c:ser>
          <c:idx val="1"/>
          <c:order val="1"/>
          <c:tx>
            <c:strRef>
              <c:f>'Delivery Analysis-Pivot'!$C$3:$C$4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Analysis-Pivot'!$C$5:$C$54</c:f>
              <c:numCache>
                <c:formatCode>0</c:formatCode>
                <c:ptCount val="50"/>
                <c:pt idx="1">
                  <c:v>17.211993243243242</c:v>
                </c:pt>
                <c:pt idx="2">
                  <c:v>18.170634920634921</c:v>
                </c:pt>
                <c:pt idx="4">
                  <c:v>27.285714285714285</c:v>
                </c:pt>
                <c:pt idx="5">
                  <c:v>26</c:v>
                </c:pt>
                <c:pt idx="6">
                  <c:v>31.372093023255815</c:v>
                </c:pt>
                <c:pt idx="7">
                  <c:v>28</c:v>
                </c:pt>
                <c:pt idx="8">
                  <c:v>28.622222222222224</c:v>
                </c:pt>
                <c:pt idx="9">
                  <c:v>31</c:v>
                </c:pt>
                <c:pt idx="10">
                  <c:v>25.5</c:v>
                </c:pt>
                <c:pt idx="11">
                  <c:v>33</c:v>
                </c:pt>
                <c:pt idx="12">
                  <c:v>25</c:v>
                </c:pt>
                <c:pt idx="13">
                  <c:v>15</c:v>
                </c:pt>
                <c:pt idx="15">
                  <c:v>30.333333333333332</c:v>
                </c:pt>
                <c:pt idx="20">
                  <c:v>24.285714285714285</c:v>
                </c:pt>
                <c:pt idx="24">
                  <c:v>35</c:v>
                </c:pt>
                <c:pt idx="27">
                  <c:v>42.5</c:v>
                </c:pt>
                <c:pt idx="28">
                  <c:v>41.555555555555557</c:v>
                </c:pt>
                <c:pt idx="34">
                  <c:v>49</c:v>
                </c:pt>
                <c:pt idx="35">
                  <c:v>56</c:v>
                </c:pt>
                <c:pt idx="40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00-4714-B621-7E24FDC33893}"/>
            </c:ext>
          </c:extLst>
        </c:ser>
        <c:ser>
          <c:idx val="2"/>
          <c:order val="2"/>
          <c:tx>
            <c:strRef>
              <c:f>'Delivery Analysis-Pivot'!$D$3:$D$4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Analysis-Pivot'!$D$5:$D$54</c:f>
              <c:numCache>
                <c:formatCode>0</c:formatCode>
                <c:ptCount val="50"/>
                <c:pt idx="1">
                  <c:v>18.17639512508018</c:v>
                </c:pt>
                <c:pt idx="2">
                  <c:v>20</c:v>
                </c:pt>
                <c:pt idx="4">
                  <c:v>31.8</c:v>
                </c:pt>
                <c:pt idx="5">
                  <c:v>26.678160919540229</c:v>
                </c:pt>
                <c:pt idx="6">
                  <c:v>29.104166666666668</c:v>
                </c:pt>
                <c:pt idx="7">
                  <c:v>31.625</c:v>
                </c:pt>
                <c:pt idx="8">
                  <c:v>30.294117647058822</c:v>
                </c:pt>
                <c:pt idx="9">
                  <c:v>36.333333333333336</c:v>
                </c:pt>
                <c:pt idx="10">
                  <c:v>27.333333333333332</c:v>
                </c:pt>
                <c:pt idx="12">
                  <c:v>25.727272727272727</c:v>
                </c:pt>
                <c:pt idx="13">
                  <c:v>35.5</c:v>
                </c:pt>
                <c:pt idx="14">
                  <c:v>53</c:v>
                </c:pt>
                <c:pt idx="15">
                  <c:v>34.6</c:v>
                </c:pt>
                <c:pt idx="18">
                  <c:v>37</c:v>
                </c:pt>
                <c:pt idx="20">
                  <c:v>33.200000000000003</c:v>
                </c:pt>
                <c:pt idx="24">
                  <c:v>27</c:v>
                </c:pt>
                <c:pt idx="27">
                  <c:v>47</c:v>
                </c:pt>
                <c:pt idx="28">
                  <c:v>43</c:v>
                </c:pt>
                <c:pt idx="29">
                  <c:v>44</c:v>
                </c:pt>
                <c:pt idx="31">
                  <c:v>49</c:v>
                </c:pt>
                <c:pt idx="32">
                  <c:v>59</c:v>
                </c:pt>
                <c:pt idx="34">
                  <c:v>32</c:v>
                </c:pt>
                <c:pt idx="36">
                  <c:v>40</c:v>
                </c:pt>
                <c:pt idx="37">
                  <c:v>54.333333333333336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200-4714-B621-7E24FDC33893}"/>
            </c:ext>
          </c:extLst>
        </c:ser>
        <c:ser>
          <c:idx val="3"/>
          <c:order val="3"/>
          <c:tx>
            <c:strRef>
              <c:f>'Delivery Analysis-Pivot'!$E$3:$E$4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Analysis-Pivot'!$E$5:$E$54</c:f>
              <c:numCache>
                <c:formatCode>0</c:formatCode>
                <c:ptCount val="50"/>
                <c:pt idx="1">
                  <c:v>25.996058558558559</c:v>
                </c:pt>
                <c:pt idx="2">
                  <c:v>26.408719346049047</c:v>
                </c:pt>
                <c:pt idx="4">
                  <c:v>35.3125</c:v>
                </c:pt>
                <c:pt idx="5">
                  <c:v>33.348837209302324</c:v>
                </c:pt>
                <c:pt idx="6">
                  <c:v>32.862068965517238</c:v>
                </c:pt>
                <c:pt idx="7">
                  <c:v>35.466666666666669</c:v>
                </c:pt>
                <c:pt idx="8">
                  <c:v>37.276595744680854</c:v>
                </c:pt>
                <c:pt idx="9">
                  <c:v>35.75</c:v>
                </c:pt>
                <c:pt idx="10">
                  <c:v>29</c:v>
                </c:pt>
                <c:pt idx="11">
                  <c:v>37</c:v>
                </c:pt>
                <c:pt idx="12">
                  <c:v>44.147058823529413</c:v>
                </c:pt>
                <c:pt idx="13">
                  <c:v>40.666666666666664</c:v>
                </c:pt>
                <c:pt idx="15">
                  <c:v>42.75</c:v>
                </c:pt>
                <c:pt idx="16">
                  <c:v>23</c:v>
                </c:pt>
                <c:pt idx="20">
                  <c:v>40.4</c:v>
                </c:pt>
                <c:pt idx="23">
                  <c:v>51</c:v>
                </c:pt>
                <c:pt idx="27">
                  <c:v>65</c:v>
                </c:pt>
                <c:pt idx="28">
                  <c:v>52</c:v>
                </c:pt>
                <c:pt idx="30">
                  <c:v>32</c:v>
                </c:pt>
                <c:pt idx="31">
                  <c:v>62</c:v>
                </c:pt>
                <c:pt idx="32">
                  <c:v>38</c:v>
                </c:pt>
                <c:pt idx="35">
                  <c:v>45</c:v>
                </c:pt>
                <c:pt idx="37">
                  <c:v>48.6</c:v>
                </c:pt>
                <c:pt idx="39">
                  <c:v>68.333333333333329</c:v>
                </c:pt>
                <c:pt idx="42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200-4714-B621-7E24FDC33893}"/>
            </c:ext>
          </c:extLst>
        </c:ser>
        <c:ser>
          <c:idx val="4"/>
          <c:order val="4"/>
          <c:tx>
            <c:strRef>
              <c:f>'Delivery Analysis-Pivot'!$F$3:$F$4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Analysis-Pivot'!$F$5:$F$54</c:f>
              <c:numCache>
                <c:formatCode>0</c:formatCode>
                <c:ptCount val="50"/>
                <c:pt idx="1">
                  <c:v>41.579841449603627</c:v>
                </c:pt>
                <c:pt idx="2">
                  <c:v>44.033898305084747</c:v>
                </c:pt>
                <c:pt idx="4">
                  <c:v>50.5</c:v>
                </c:pt>
                <c:pt idx="5">
                  <c:v>59.647058823529413</c:v>
                </c:pt>
                <c:pt idx="6">
                  <c:v>58.74</c:v>
                </c:pt>
                <c:pt idx="7">
                  <c:v>63.333333333333336</c:v>
                </c:pt>
                <c:pt idx="8">
                  <c:v>54.756410256410255</c:v>
                </c:pt>
                <c:pt idx="9">
                  <c:v>39.555555555555557</c:v>
                </c:pt>
                <c:pt idx="10">
                  <c:v>48</c:v>
                </c:pt>
                <c:pt idx="12">
                  <c:v>53.939393939393938</c:v>
                </c:pt>
                <c:pt idx="13">
                  <c:v>51</c:v>
                </c:pt>
                <c:pt idx="14">
                  <c:v>43.5</c:v>
                </c:pt>
                <c:pt idx="15">
                  <c:v>61.857142857142854</c:v>
                </c:pt>
                <c:pt idx="16">
                  <c:v>60.666666666666664</c:v>
                </c:pt>
                <c:pt idx="18">
                  <c:v>33</c:v>
                </c:pt>
                <c:pt idx="20">
                  <c:v>63.692307692307693</c:v>
                </c:pt>
                <c:pt idx="21">
                  <c:v>49</c:v>
                </c:pt>
                <c:pt idx="23">
                  <c:v>56</c:v>
                </c:pt>
                <c:pt idx="24">
                  <c:v>63</c:v>
                </c:pt>
                <c:pt idx="25">
                  <c:v>42</c:v>
                </c:pt>
                <c:pt idx="28">
                  <c:v>34</c:v>
                </c:pt>
                <c:pt idx="30">
                  <c:v>55.666666666666664</c:v>
                </c:pt>
                <c:pt idx="31">
                  <c:v>70.666666666666671</c:v>
                </c:pt>
                <c:pt idx="32">
                  <c:v>57</c:v>
                </c:pt>
                <c:pt idx="34">
                  <c:v>53.333333333333336</c:v>
                </c:pt>
                <c:pt idx="35">
                  <c:v>55.333333333333336</c:v>
                </c:pt>
                <c:pt idx="36">
                  <c:v>60</c:v>
                </c:pt>
                <c:pt idx="37">
                  <c:v>61.75</c:v>
                </c:pt>
                <c:pt idx="39">
                  <c:v>54</c:v>
                </c:pt>
                <c:pt idx="40">
                  <c:v>58</c:v>
                </c:pt>
                <c:pt idx="41">
                  <c:v>57.333333333333336</c:v>
                </c:pt>
                <c:pt idx="42">
                  <c:v>97</c:v>
                </c:pt>
                <c:pt idx="44">
                  <c:v>63</c:v>
                </c:pt>
                <c:pt idx="47">
                  <c:v>75</c:v>
                </c:pt>
                <c:pt idx="49">
                  <c:v>146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200-4714-B621-7E24FDC33893}"/>
            </c:ext>
          </c:extLst>
        </c:ser>
        <c:ser>
          <c:idx val="5"/>
          <c:order val="5"/>
          <c:tx>
            <c:strRef>
              <c:f>'Delivery Analysis-Pivot'!$G$3:$G$4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Analysis-Pivot'!$G$5:$G$54</c:f>
              <c:numCache>
                <c:formatCode>0</c:formatCode>
                <c:ptCount val="50"/>
                <c:pt idx="1">
                  <c:v>20.789644012944983</c:v>
                </c:pt>
                <c:pt idx="2">
                  <c:v>22.807780320366131</c:v>
                </c:pt>
                <c:pt idx="4">
                  <c:v>26.681818181818183</c:v>
                </c:pt>
                <c:pt idx="5">
                  <c:v>27.194029850746269</c:v>
                </c:pt>
                <c:pt idx="6">
                  <c:v>33.507692307692309</c:v>
                </c:pt>
                <c:pt idx="7">
                  <c:v>26.157894736842106</c:v>
                </c:pt>
                <c:pt idx="8">
                  <c:v>29.52</c:v>
                </c:pt>
                <c:pt idx="9">
                  <c:v>25.5</c:v>
                </c:pt>
                <c:pt idx="10">
                  <c:v>25</c:v>
                </c:pt>
                <c:pt idx="11">
                  <c:v>27</c:v>
                </c:pt>
                <c:pt idx="12">
                  <c:v>30.333333333333332</c:v>
                </c:pt>
                <c:pt idx="13">
                  <c:v>29.5</c:v>
                </c:pt>
                <c:pt idx="15">
                  <c:v>34.391304347826086</c:v>
                </c:pt>
                <c:pt idx="16">
                  <c:v>27.5</c:v>
                </c:pt>
                <c:pt idx="17">
                  <c:v>24</c:v>
                </c:pt>
                <c:pt idx="20">
                  <c:v>29.333333333333332</c:v>
                </c:pt>
                <c:pt idx="23">
                  <c:v>53</c:v>
                </c:pt>
                <c:pt idx="27">
                  <c:v>26</c:v>
                </c:pt>
                <c:pt idx="28">
                  <c:v>39.5</c:v>
                </c:pt>
                <c:pt idx="30">
                  <c:v>26</c:v>
                </c:pt>
                <c:pt idx="31">
                  <c:v>25</c:v>
                </c:pt>
                <c:pt idx="34">
                  <c:v>44</c:v>
                </c:pt>
                <c:pt idx="37">
                  <c:v>49.833333333333336</c:v>
                </c:pt>
                <c:pt idx="39">
                  <c:v>37</c:v>
                </c:pt>
                <c:pt idx="43">
                  <c:v>59</c:v>
                </c:pt>
                <c:pt idx="45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200-4714-B621-7E24FDC33893}"/>
            </c:ext>
          </c:extLst>
        </c:ser>
        <c:ser>
          <c:idx val="6"/>
          <c:order val="6"/>
          <c:tx>
            <c:strRef>
              <c:f>'Delivery Analysis-Pivot'!$H$3:$H$4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Analysis-Pivot'!$H$5:$H$54</c:f>
              <c:numCache>
                <c:formatCode>0</c:formatCode>
                <c:ptCount val="50"/>
                <c:pt idx="1">
                  <c:v>17.750531914893617</c:v>
                </c:pt>
                <c:pt idx="2">
                  <c:v>19.513918629550322</c:v>
                </c:pt>
                <c:pt idx="4">
                  <c:v>26.227272727272727</c:v>
                </c:pt>
                <c:pt idx="5">
                  <c:v>26.142857142857142</c:v>
                </c:pt>
                <c:pt idx="6">
                  <c:v>27.76923076923077</c:v>
                </c:pt>
                <c:pt idx="7">
                  <c:v>29.571428571428573</c:v>
                </c:pt>
                <c:pt idx="8">
                  <c:v>28.736842105263158</c:v>
                </c:pt>
                <c:pt idx="9">
                  <c:v>45</c:v>
                </c:pt>
                <c:pt idx="10">
                  <c:v>40.333333333333336</c:v>
                </c:pt>
                <c:pt idx="11">
                  <c:v>42</c:v>
                </c:pt>
                <c:pt idx="12">
                  <c:v>27.6</c:v>
                </c:pt>
                <c:pt idx="13">
                  <c:v>32</c:v>
                </c:pt>
                <c:pt idx="14">
                  <c:v>49</c:v>
                </c:pt>
                <c:pt idx="15">
                  <c:v>42.714285714285715</c:v>
                </c:pt>
                <c:pt idx="16">
                  <c:v>32.5</c:v>
                </c:pt>
                <c:pt idx="17">
                  <c:v>54</c:v>
                </c:pt>
                <c:pt idx="19">
                  <c:v>38</c:v>
                </c:pt>
                <c:pt idx="20">
                  <c:v>35.333333333333336</c:v>
                </c:pt>
                <c:pt idx="24">
                  <c:v>46.666666666666664</c:v>
                </c:pt>
                <c:pt idx="28">
                  <c:v>45</c:v>
                </c:pt>
                <c:pt idx="30">
                  <c:v>40</c:v>
                </c:pt>
                <c:pt idx="31">
                  <c:v>28</c:v>
                </c:pt>
                <c:pt idx="33">
                  <c:v>46</c:v>
                </c:pt>
                <c:pt idx="38">
                  <c:v>53</c:v>
                </c:pt>
                <c:pt idx="39">
                  <c:v>42</c:v>
                </c:pt>
                <c:pt idx="40">
                  <c:v>57</c:v>
                </c:pt>
                <c:pt idx="48">
                  <c:v>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200-4714-B621-7E24FDC33893}"/>
            </c:ext>
          </c:extLst>
        </c:ser>
        <c:ser>
          <c:idx val="7"/>
          <c:order val="7"/>
          <c:tx>
            <c:strRef>
              <c:f>'Delivery Analysis-Pivot'!$I$3:$I$4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Analysis-Pivot'!$I$5:$I$54</c:f>
              <c:numCache>
                <c:formatCode>0</c:formatCode>
                <c:ptCount val="50"/>
                <c:pt idx="1">
                  <c:v>19.888483585200625</c:v>
                </c:pt>
                <c:pt idx="2">
                  <c:v>21.076190476190476</c:v>
                </c:pt>
                <c:pt idx="4">
                  <c:v>30.6</c:v>
                </c:pt>
                <c:pt idx="5">
                  <c:v>34.395256916996047</c:v>
                </c:pt>
                <c:pt idx="6">
                  <c:v>29.341772151898734</c:v>
                </c:pt>
                <c:pt idx="7">
                  <c:v>25.666666666666668</c:v>
                </c:pt>
                <c:pt idx="8">
                  <c:v>31.666666666666668</c:v>
                </c:pt>
                <c:pt idx="9">
                  <c:v>31</c:v>
                </c:pt>
                <c:pt idx="10">
                  <c:v>38</c:v>
                </c:pt>
                <c:pt idx="11">
                  <c:v>38.5</c:v>
                </c:pt>
                <c:pt idx="12">
                  <c:v>27.125</c:v>
                </c:pt>
                <c:pt idx="13">
                  <c:v>27.571428571428573</c:v>
                </c:pt>
                <c:pt idx="14">
                  <c:v>24</c:v>
                </c:pt>
                <c:pt idx="15">
                  <c:v>36.666666666666664</c:v>
                </c:pt>
                <c:pt idx="19">
                  <c:v>42</c:v>
                </c:pt>
                <c:pt idx="20">
                  <c:v>38.75</c:v>
                </c:pt>
                <c:pt idx="22">
                  <c:v>41</c:v>
                </c:pt>
                <c:pt idx="28">
                  <c:v>46.25</c:v>
                </c:pt>
                <c:pt idx="31">
                  <c:v>35.5</c:v>
                </c:pt>
                <c:pt idx="32">
                  <c:v>41</c:v>
                </c:pt>
                <c:pt idx="35">
                  <c:v>52</c:v>
                </c:pt>
                <c:pt idx="36">
                  <c:v>57</c:v>
                </c:pt>
                <c:pt idx="37">
                  <c:v>104</c:v>
                </c:pt>
                <c:pt idx="38">
                  <c:v>53</c:v>
                </c:pt>
                <c:pt idx="46">
                  <c:v>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E200-4714-B621-7E24FDC33893}"/>
            </c:ext>
          </c:extLst>
        </c:ser>
        <c:ser>
          <c:idx val="8"/>
          <c:order val="8"/>
          <c:tx>
            <c:strRef>
              <c:f>'Delivery Analysis-Pivot'!$J$3:$J$4</c:f>
              <c:strCache>
                <c:ptCount val="1"/>
                <c:pt idx="0">
                  <c:v>Sep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Analysis-Pivot'!$A$5:$A$54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Banashankari Stage 2</c:v>
                </c:pt>
                <c:pt idx="18">
                  <c:v>Wilson Garden, Shantinagar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Marathahalli</c:v>
                </c:pt>
                <c:pt idx="22">
                  <c:v>Challagatta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Kadubeesanhali, PTP</c:v>
                </c:pt>
                <c:pt idx="26">
                  <c:v>Victoria Layout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Frazer Town</c:v>
                </c:pt>
                <c:pt idx="30">
                  <c:v>Viveka Nagar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'Delivery Analysis-Pivot'!$J$5:$J$54</c:f>
              <c:numCache>
                <c:formatCode>0</c:formatCode>
                <c:ptCount val="50"/>
                <c:pt idx="1">
                  <c:v>16.908985730813729</c:v>
                </c:pt>
                <c:pt idx="2">
                  <c:v>18.512008733624455</c:v>
                </c:pt>
                <c:pt idx="3">
                  <c:v>29</c:v>
                </c:pt>
                <c:pt idx="4">
                  <c:v>24.727272727272727</c:v>
                </c:pt>
                <c:pt idx="5">
                  <c:v>29.016728624535315</c:v>
                </c:pt>
                <c:pt idx="6">
                  <c:v>24.3</c:v>
                </c:pt>
                <c:pt idx="7">
                  <c:v>26.545454545454547</c:v>
                </c:pt>
                <c:pt idx="8">
                  <c:v>24.928571428571427</c:v>
                </c:pt>
                <c:pt idx="9">
                  <c:v>23</c:v>
                </c:pt>
                <c:pt idx="10">
                  <c:v>33</c:v>
                </c:pt>
                <c:pt idx="11">
                  <c:v>34</c:v>
                </c:pt>
                <c:pt idx="12">
                  <c:v>22.235294117647058</c:v>
                </c:pt>
                <c:pt idx="13">
                  <c:v>30</c:v>
                </c:pt>
                <c:pt idx="14">
                  <c:v>27.666666666666668</c:v>
                </c:pt>
                <c:pt idx="15">
                  <c:v>37.4</c:v>
                </c:pt>
                <c:pt idx="16">
                  <c:v>27.5</c:v>
                </c:pt>
                <c:pt idx="18">
                  <c:v>43</c:v>
                </c:pt>
                <c:pt idx="20">
                  <c:v>23</c:v>
                </c:pt>
                <c:pt idx="23">
                  <c:v>33</c:v>
                </c:pt>
                <c:pt idx="24">
                  <c:v>21</c:v>
                </c:pt>
                <c:pt idx="26">
                  <c:v>42</c:v>
                </c:pt>
                <c:pt idx="27">
                  <c:v>36</c:v>
                </c:pt>
                <c:pt idx="28">
                  <c:v>41</c:v>
                </c:pt>
                <c:pt idx="31">
                  <c:v>20.5</c:v>
                </c:pt>
                <c:pt idx="37">
                  <c:v>36.5</c:v>
                </c:pt>
                <c:pt idx="42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200-4714-B621-7E24FDC33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9868160"/>
        <c:axId val="259928448"/>
      </c:barChart>
      <c:catAx>
        <c:axId val="2598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Order Delivery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928448"/>
        <c:crosses val="autoZero"/>
        <c:auto val="1"/>
        <c:lblAlgn val="ctr"/>
        <c:lblOffset val="100"/>
        <c:noMultiLvlLbl val="0"/>
      </c:catAx>
      <c:valAx>
        <c:axId val="2599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/>
                  <a:t>Average Delivery Tim e</a:t>
                </a:r>
                <a:r>
                  <a:rPr lang="en-IN" sz="1000" baseline="0" dirty="0"/>
                  <a:t> </a:t>
                </a:r>
                <a:r>
                  <a:rPr lang="en-IN" sz="1000" dirty="0"/>
                  <a:t>in Minutes</a:t>
                </a:r>
              </a:p>
            </c:rich>
          </c:tx>
          <c:layout>
            <c:manualLayout>
              <c:xMode val="edge"/>
              <c:yMode val="edge"/>
              <c:x val="7.5945862646085915E-3"/>
              <c:y val="0.1068430908946298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273026563356754"/>
          <c:y val="0.12287224427525072"/>
          <c:w val="4.6250461418265353E-2"/>
          <c:h val="0.55785514414004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(5).xlsx]Order level Analysis-Pivot!PivotTable2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Orders Distribution at Delivery Area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Analysis-Pivot'!$B$19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Analysis-Pivot'!$A$20:$A$71</c:f>
              <c:strCache>
                <c:ptCount val="52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  <c:pt idx="3">
                  <c:v>Bomannahali - MicoLayout</c:v>
                </c:pt>
                <c:pt idx="4">
                  <c:v>Kudlu</c:v>
                </c:pt>
                <c:pt idx="5">
                  <c:v>Koramangala, Ejipura</c:v>
                </c:pt>
                <c:pt idx="6">
                  <c:v>Bellandur, Green Glen</c:v>
                </c:pt>
                <c:pt idx="7">
                  <c:v>Bellandur, Sarjapur Road</c:v>
                </c:pt>
                <c:pt idx="8">
                  <c:v>Manipal County</c:v>
                </c:pt>
                <c:pt idx="9">
                  <c:v>Bommanahalli</c:v>
                </c:pt>
                <c:pt idx="10">
                  <c:v>Bellandur - Off Sarjapur Road</c:v>
                </c:pt>
                <c:pt idx="11">
                  <c:v>BTM Stage 1</c:v>
                </c:pt>
                <c:pt idx="12">
                  <c:v>BTM Stage 2</c:v>
                </c:pt>
                <c:pt idx="13">
                  <c:v>Bellandur, APR</c:v>
                </c:pt>
                <c:pt idx="14">
                  <c:v>Akshaya Nagar</c:v>
                </c:pt>
                <c:pt idx="15">
                  <c:v>Sarjapur Road</c:v>
                </c:pt>
                <c:pt idx="16">
                  <c:v>Bilekahalli</c:v>
                </c:pt>
                <c:pt idx="17">
                  <c:v>Bellandur, Sakara</c:v>
                </c:pt>
                <c:pt idx="18">
                  <c:v>Kadubeesanhali, Prestige</c:v>
                </c:pt>
                <c:pt idx="19">
                  <c:v>Devarachikanna Halli</c:v>
                </c:pt>
                <c:pt idx="20">
                  <c:v>Domlur, EGL</c:v>
                </c:pt>
                <c:pt idx="21">
                  <c:v>Indiranagar</c:v>
                </c:pt>
                <c:pt idx="22">
                  <c:v>Viveka Nagar</c:v>
                </c:pt>
                <c:pt idx="23">
                  <c:v>Yemalur</c:v>
                </c:pt>
                <c:pt idx="24">
                  <c:v>JP Nagar Phase 4-5</c:v>
                </c:pt>
                <c:pt idx="25">
                  <c:v>Arekere</c:v>
                </c:pt>
                <c:pt idx="26">
                  <c:v>JP Nagar Phase 6-7</c:v>
                </c:pt>
                <c:pt idx="27">
                  <c:v>Bannerghatta</c:v>
                </c:pt>
                <c:pt idx="28">
                  <c:v>JP Nagar Phase 1-3</c:v>
                </c:pt>
                <c:pt idx="29">
                  <c:v>Kumaraswamy Layout</c:v>
                </c:pt>
                <c:pt idx="30">
                  <c:v>Wilson Garden, Shantinagar</c:v>
                </c:pt>
                <c:pt idx="31">
                  <c:v>Jayanagar</c:v>
                </c:pt>
                <c:pt idx="32">
                  <c:v>Marathahalli</c:v>
                </c:pt>
                <c:pt idx="33">
                  <c:v>Basavanagudi</c:v>
                </c:pt>
                <c:pt idx="34">
                  <c:v>Richmond Town</c:v>
                </c:pt>
                <c:pt idx="35">
                  <c:v>Doddanekundi</c:v>
                </c:pt>
                <c:pt idx="36">
                  <c:v>Banashankari Stage 2</c:v>
                </c:pt>
                <c:pt idx="37">
                  <c:v>Bellandur, ETV</c:v>
                </c:pt>
                <c:pt idx="38">
                  <c:v>Cox Town</c:v>
                </c:pt>
                <c:pt idx="39">
                  <c:v>Whitefield</c:v>
                </c:pt>
                <c:pt idx="40">
                  <c:v>Vimanapura</c:v>
                </c:pt>
                <c:pt idx="41">
                  <c:v>Challagatta</c:v>
                </c:pt>
                <c:pt idx="42">
                  <c:v>Kadubeesanhali, PTP</c:v>
                </c:pt>
                <c:pt idx="43">
                  <c:v>Mahadevapura</c:v>
                </c:pt>
                <c:pt idx="44">
                  <c:v>Victoria Layout</c:v>
                </c:pt>
                <c:pt idx="45">
                  <c:v>JP Nagar Phase 8-9</c:v>
                </c:pt>
                <c:pt idx="46">
                  <c:v>Bellandur, Ecospace</c:v>
                </c:pt>
                <c:pt idx="47">
                  <c:v>CV Raman Nagar</c:v>
                </c:pt>
                <c:pt idx="48">
                  <c:v>Binnipet</c:v>
                </c:pt>
                <c:pt idx="49">
                  <c:v>Pattandur</c:v>
                </c:pt>
                <c:pt idx="50">
                  <c:v>Brookefield</c:v>
                </c:pt>
                <c:pt idx="51">
                  <c:v>Frazer Town</c:v>
                </c:pt>
              </c:strCache>
            </c:strRef>
          </c:cat>
          <c:val>
            <c:numRef>
              <c:f>'Order level Analysis-Pivot'!$B$20:$B$71</c:f>
              <c:numCache>
                <c:formatCode>General</c:formatCode>
                <c:ptCount val="52"/>
                <c:pt idx="0">
                  <c:v>15657</c:v>
                </c:pt>
                <c:pt idx="1">
                  <c:v>3946</c:v>
                </c:pt>
                <c:pt idx="2">
                  <c:v>1309</c:v>
                </c:pt>
                <c:pt idx="3">
                  <c:v>551</c:v>
                </c:pt>
                <c:pt idx="4">
                  <c:v>518</c:v>
                </c:pt>
                <c:pt idx="5">
                  <c:v>160</c:v>
                </c:pt>
                <c:pt idx="6">
                  <c:v>134</c:v>
                </c:pt>
                <c:pt idx="7">
                  <c:v>98</c:v>
                </c:pt>
                <c:pt idx="8">
                  <c:v>80</c:v>
                </c:pt>
                <c:pt idx="9">
                  <c:v>52</c:v>
                </c:pt>
                <c:pt idx="10">
                  <c:v>44</c:v>
                </c:pt>
                <c:pt idx="11">
                  <c:v>35</c:v>
                </c:pt>
                <c:pt idx="12">
                  <c:v>32</c:v>
                </c:pt>
                <c:pt idx="13">
                  <c:v>29</c:v>
                </c:pt>
                <c:pt idx="14">
                  <c:v>21</c:v>
                </c:pt>
                <c:pt idx="15">
                  <c:v>20</c:v>
                </c:pt>
                <c:pt idx="16">
                  <c:v>11</c:v>
                </c:pt>
                <c:pt idx="17">
                  <c:v>11</c:v>
                </c:pt>
                <c:pt idx="18">
                  <c:v>9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6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B1-44B1-8956-6005F3CA42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487040"/>
        <c:axId val="214490112"/>
      </c:barChart>
      <c:catAx>
        <c:axId val="21448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1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i="0" u="none" strike="noStrike" kern="1200" cap="all" baseline="0" dirty="0">
                    <a:solidFill>
                      <a:sysClr val="window" lastClr="FFFFFF">
                        <a:lumMod val="85000"/>
                      </a:sysClr>
                    </a:solidFill>
                    <a:latin typeface="+mn-lt"/>
                    <a:ea typeface="+mn-ea"/>
                    <a:cs typeface="+mn-cs"/>
                  </a:rPr>
                  <a:t>Delivery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90112"/>
        <c:crosses val="autoZero"/>
        <c:auto val="1"/>
        <c:lblAlgn val="ctr"/>
        <c:lblOffset val="100"/>
        <c:noMultiLvlLbl val="0"/>
      </c:catAx>
      <c:valAx>
        <c:axId val="21449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dirty="0"/>
                  <a:t>Count of orders</a:t>
                </a:r>
              </a:p>
            </c:rich>
          </c:tx>
          <c:layout>
            <c:manualLayout>
              <c:xMode val="edge"/>
              <c:yMode val="edge"/>
              <c:x val="6.3311180734577201E-3"/>
              <c:y val="0.2357910469524642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87040"/>
        <c:crosses val="autoZero"/>
        <c:crossBetween val="between"/>
        <c:majorUnit val="4000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(5).xlsx]Delivery Analysis-Pivot!PivotTable7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Delivery Time In Minutes at Month &amp; Weekday/Weekend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2.3786008230452751E-2"/>
              <c:y val="-4.633092738407699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2.7901234567901233E-2"/>
              <c:y val="7.8738334791484399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2.9958847736625591E-2"/>
              <c:y val="-4.1701297754447364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2.7901234567901233E-2"/>
              <c:y val="5.096055701370653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layout>
            <c:manualLayout>
              <c:x val="-2.7901234567901233E-2"/>
              <c:y val="7.8738334791484399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-2.7901234567901233E-2"/>
              <c:y val="5.096055701370653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layout>
            <c:manualLayout>
              <c:x val="-2.3786008230452751E-2"/>
              <c:y val="-4.633092738407699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2.9958847736625591E-2"/>
              <c:y val="-4.1701297754447364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dLbl>
          <c:idx val="0"/>
          <c:layout>
            <c:manualLayout>
              <c:x val="-2.7901234567901233E-2"/>
              <c:y val="7.8738334791484399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2.7901234567901233E-2"/>
              <c:y val="5.096055701370653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dLbl>
          <c:idx val="0"/>
          <c:layout>
            <c:manualLayout>
              <c:x val="-2.3786008230452751E-2"/>
              <c:y val="-4.633092738407699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2.9958847736625591E-2"/>
              <c:y val="-4.1701297754447364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dLbl>
          <c:idx val="0"/>
          <c:layout>
            <c:manualLayout>
              <c:x val="-2.7901234567901233E-2"/>
              <c:y val="7.8738334791484399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-2.7901234567901233E-2"/>
              <c:y val="5.096055701370653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dLbl>
          <c:idx val="0"/>
          <c:layout>
            <c:manualLayout>
              <c:x val="-2.3786008230452751E-2"/>
              <c:y val="-4.633092738407699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-2.9958847736625591E-2"/>
              <c:y val="-4.1701297754447364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5"/>
        <c:dLbl>
          <c:idx val="0"/>
          <c:layout>
            <c:manualLayout>
              <c:x val="-2.7901234567901233E-2"/>
              <c:y val="7.8738334791484399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layout>
            <c:manualLayout>
              <c:x val="-2.7901234567901233E-2"/>
              <c:y val="5.096055701370653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8"/>
        <c:dLbl>
          <c:idx val="0"/>
          <c:layout>
            <c:manualLayout>
              <c:x val="-2.3786008230452751E-2"/>
              <c:y val="-4.6330927384076993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layout>
            <c:manualLayout>
              <c:x val="-2.9958847736625591E-2"/>
              <c:y val="-4.1701297754447364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'Delivery Analysis-Pivot'!$B$58:$B$59</c:f>
              <c:strCache>
                <c:ptCount val="1"/>
                <c:pt idx="0">
                  <c:v>Weekday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4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0020-4F96-96B1-10D58FDA69E4}"/>
              </c:ext>
            </c:extLst>
          </c:dPt>
          <c:dPt>
            <c:idx val="6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0020-4F96-96B1-10D58FDA69E4}"/>
              </c:ext>
            </c:extLst>
          </c:dPt>
          <c:dLbls>
            <c:dLbl>
              <c:idx val="4"/>
              <c:layout>
                <c:manualLayout>
                  <c:x val="-2.7901234567901233E-2"/>
                  <c:y val="7.8738334791484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7901234567901233E-2"/>
                  <c:y val="5.09605570137065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'Delivery Analysis-Pivot'!$A$60:$A$68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'Delivery Analysis-Pivot'!$B$60:$B$68</c:f>
              <c:numCache>
                <c:formatCode>0</c:formatCode>
                <c:ptCount val="9"/>
                <c:pt idx="0">
                  <c:v>22.143122676579925</c:v>
                </c:pt>
                <c:pt idx="1">
                  <c:v>18.942595673876873</c:v>
                </c:pt>
                <c:pt idx="2">
                  <c:v>19.818181818181817</c:v>
                </c:pt>
                <c:pt idx="3">
                  <c:v>26.85160202360877</c:v>
                </c:pt>
                <c:pt idx="4">
                  <c:v>42.022853613341567</c:v>
                </c:pt>
                <c:pt idx="5">
                  <c:v>22.417225950782999</c:v>
                </c:pt>
                <c:pt idx="6">
                  <c:v>19.027868852459015</c:v>
                </c:pt>
                <c:pt idx="7">
                  <c:v>22.107653061224489</c:v>
                </c:pt>
                <c:pt idx="8">
                  <c:v>19.131605520026927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20-4F96-96B1-10D58FDA69E4}"/>
            </c:ext>
          </c:extLst>
        </c:ser>
        <c:ser>
          <c:idx val="1"/>
          <c:order val="1"/>
          <c:tx>
            <c:strRef>
              <c:f>'Delivery Analysis-Pivot'!$C$58:$C$59</c:f>
              <c:strCache>
                <c:ptCount val="1"/>
                <c:pt idx="0">
                  <c:v>Weekend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4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020-4F96-96B1-10D58FDA69E4}"/>
              </c:ext>
            </c:extLst>
          </c:dPt>
          <c:dPt>
            <c:idx val="6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0020-4F96-96B1-10D58FDA69E4}"/>
              </c:ext>
            </c:extLst>
          </c:dPt>
          <c:dLbls>
            <c:dLbl>
              <c:idx val="4"/>
              <c:layout>
                <c:manualLayout>
                  <c:x val="-2.3786008230452751E-2"/>
                  <c:y val="-4.6330927384076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9958847736625591E-2"/>
                  <c:y val="-4.17012977544473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'Delivery Analysis-Pivot'!$A$60:$A$68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'Delivery Analysis-Pivot'!$C$60:$C$68</c:f>
              <c:numCache>
                <c:formatCode>0</c:formatCode>
                <c:ptCount val="9"/>
                <c:pt idx="0">
                  <c:v>20.495183044315993</c:v>
                </c:pt>
                <c:pt idx="1">
                  <c:v>18.765486725663717</c:v>
                </c:pt>
                <c:pt idx="2">
                  <c:v>20.076923076923077</c:v>
                </c:pt>
                <c:pt idx="3">
                  <c:v>28.97313432835821</c:v>
                </c:pt>
                <c:pt idx="4">
                  <c:v>48.003554502369667</c:v>
                </c:pt>
                <c:pt idx="5">
                  <c:v>22.396732788798133</c:v>
                </c:pt>
                <c:pt idx="6">
                  <c:v>20.056790123456789</c:v>
                </c:pt>
                <c:pt idx="7">
                  <c:v>22.422625400213448</c:v>
                </c:pt>
                <c:pt idx="8">
                  <c:v>19.241545893719806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20-4F96-96B1-10D58FDA69E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0484480"/>
        <c:axId val="261612672"/>
      </c:lineChart>
      <c:catAx>
        <c:axId val="26048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Months</a:t>
                </a:r>
              </a:p>
            </c:rich>
          </c:tx>
          <c:layout>
            <c:manualLayout>
              <c:xMode val="edge"/>
              <c:yMode val="edge"/>
              <c:x val="0.41943326528628366"/>
              <c:y val="0.898217410323709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12672"/>
        <c:crosses val="autoZero"/>
        <c:auto val="1"/>
        <c:lblAlgn val="ctr"/>
        <c:lblOffset val="100"/>
        <c:noMultiLvlLbl val="0"/>
      </c:catAx>
      <c:valAx>
        <c:axId val="261612672"/>
        <c:scaling>
          <c:orientation val="minMax"/>
          <c:max val="50"/>
          <c:min val="1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Average Delivery Tim e in 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8448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(5).xlsx]Delivery Analysis-Pivot!PivotTable8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Delivery Time In Minutes at Order Slot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6.4894820132777517E-2"/>
          <c:y val="0.1563995556283852"/>
          <c:w val="0.92162478771035972"/>
          <c:h val="0.64354754595588803"/>
        </c:manualLayout>
      </c:layout>
      <c:lineChart>
        <c:grouping val="standard"/>
        <c:varyColors val="0"/>
        <c:ser>
          <c:idx val="0"/>
          <c:order val="0"/>
          <c:tx>
            <c:strRef>
              <c:f>'Delivery Analysis-Pivot'!$B$72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'Delivery Analysis-Pivot'!$A$73:$A$77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'Delivery Analysis-Pivot'!$B$73:$B$77</c:f>
              <c:numCache>
                <c:formatCode>0</c:formatCode>
                <c:ptCount val="5"/>
                <c:pt idx="0">
                  <c:v>24.619242961029276</c:v>
                </c:pt>
                <c:pt idx="1">
                  <c:v>25.283127432729735</c:v>
                </c:pt>
                <c:pt idx="2">
                  <c:v>25.071094082588335</c:v>
                </c:pt>
                <c:pt idx="3">
                  <c:v>22.017981438515083</c:v>
                </c:pt>
                <c:pt idx="4">
                  <c:v>16.989233692210259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612-431D-A2E8-D9D6E8D969D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9041536"/>
        <c:axId val="244955392"/>
      </c:lineChart>
      <c:catAx>
        <c:axId val="23904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Order</a:t>
                </a:r>
                <a:r>
                  <a:rPr lang="en-IN" sz="1200" baseline="0"/>
                  <a:t> Slot</a:t>
                </a:r>
                <a:endParaRPr lang="en-IN" sz="1200"/>
              </a:p>
            </c:rich>
          </c:tx>
          <c:layout>
            <c:manualLayout>
              <c:xMode val="edge"/>
              <c:yMode val="edge"/>
              <c:x val="0.47234628300138953"/>
              <c:y val="0.910385784594411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955392"/>
        <c:crosses val="autoZero"/>
        <c:auto val="1"/>
        <c:lblAlgn val="ctr"/>
        <c:lblOffset val="100"/>
        <c:noMultiLvlLbl val="0"/>
      </c:catAx>
      <c:valAx>
        <c:axId val="24495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Average Delivery Time in Minutes</a:t>
                </a:r>
              </a:p>
            </c:rich>
          </c:tx>
          <c:layout>
            <c:manualLayout>
              <c:xMode val="edge"/>
              <c:yMode val="edge"/>
              <c:x val="1.1029411764705883E-2"/>
              <c:y val="0.18081413714833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04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(5).xlsx]Delivery Analysis-Pivot!PivotTable9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Delivery</a:t>
            </a:r>
            <a:r>
              <a:rPr lang="en-US" baseline="0"/>
              <a:t> Charges Per Order at Slot Level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9.3407798252022625E-2"/>
          <c:y val="0.17864967963213174"/>
          <c:w val="0.89147192683388798"/>
          <c:h val="0.60752879199708576"/>
        </c:manualLayout>
      </c:layout>
      <c:lineChart>
        <c:grouping val="standard"/>
        <c:varyColors val="0"/>
        <c:ser>
          <c:idx val="0"/>
          <c:order val="0"/>
          <c:tx>
            <c:strRef>
              <c:f>'Delivery Analysis-Pivot'!$B$87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'Delivery Analysis-Pivot'!$A$88:$A$92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'Delivery Analysis-Pivot'!$B$88:$B$92</c:f>
              <c:numCache>
                <c:formatCode>0</c:formatCode>
                <c:ptCount val="5"/>
                <c:pt idx="0">
                  <c:v>18.903878270551122</c:v>
                </c:pt>
                <c:pt idx="1">
                  <c:v>19.198852126941254</c:v>
                </c:pt>
                <c:pt idx="2">
                  <c:v>19.926570458404075</c:v>
                </c:pt>
                <c:pt idx="3">
                  <c:v>20.821654828181991</c:v>
                </c:pt>
                <c:pt idx="4">
                  <c:v>32.0862177470107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64E-4A95-93A1-21A76101C5C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3781120"/>
        <c:axId val="259203456"/>
      </c:lineChart>
      <c:catAx>
        <c:axId val="25378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Order Slot</a:t>
                </a:r>
              </a:p>
            </c:rich>
          </c:tx>
          <c:layout>
            <c:manualLayout>
              <c:xMode val="edge"/>
              <c:yMode val="edge"/>
              <c:x val="0.50277598289904479"/>
              <c:y val="0.889626527751638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203456"/>
        <c:crosses val="autoZero"/>
        <c:auto val="1"/>
        <c:lblAlgn val="ctr"/>
        <c:lblOffset val="100"/>
        <c:noMultiLvlLbl val="0"/>
      </c:catAx>
      <c:valAx>
        <c:axId val="25920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Avergae of Delivery</a:t>
                </a:r>
                <a:r>
                  <a:rPr lang="en-IN" sz="1100" baseline="0"/>
                  <a:t> charges</a:t>
                </a:r>
                <a:endParaRPr lang="en-IN" sz="1100"/>
              </a:p>
            </c:rich>
          </c:tx>
          <c:layout>
            <c:manualLayout>
              <c:xMode val="edge"/>
              <c:yMode val="edge"/>
              <c:x val="8.9694189353847764E-3"/>
              <c:y val="0.1786496796321317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8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(5).xlsx]Delivery Analysis-Pivot!PivotTable10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Delivery Charges Per Order at Area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Analysis-Pivot'!$B$95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'Delivery Analysis-Pivot'!$A$96:$A$147</c:f>
              <c:strCache>
                <c:ptCount val="52"/>
                <c:pt idx="0">
                  <c:v>Brookefield</c:v>
                </c:pt>
                <c:pt idx="1">
                  <c:v>CV Raman Nagar</c:v>
                </c:pt>
                <c:pt idx="2">
                  <c:v>Frazer Town</c:v>
                </c:pt>
                <c:pt idx="3">
                  <c:v>Vimanapura</c:v>
                </c:pt>
                <c:pt idx="4">
                  <c:v>Doddanekundi</c:v>
                </c:pt>
                <c:pt idx="5">
                  <c:v>Mahadevapura</c:v>
                </c:pt>
                <c:pt idx="6">
                  <c:v>Pattandur</c:v>
                </c:pt>
                <c:pt idx="7">
                  <c:v>Challagatta</c:v>
                </c:pt>
                <c:pt idx="8">
                  <c:v>Basavanagudi</c:v>
                </c:pt>
                <c:pt idx="9">
                  <c:v>Kumaraswamy Layout</c:v>
                </c:pt>
                <c:pt idx="10">
                  <c:v>Banashankari Stage 2</c:v>
                </c:pt>
                <c:pt idx="11">
                  <c:v>JP Nagar Phase 8-9</c:v>
                </c:pt>
                <c:pt idx="12">
                  <c:v>Arekere</c:v>
                </c:pt>
                <c:pt idx="13">
                  <c:v>JP Nagar Phase 6-7</c:v>
                </c:pt>
                <c:pt idx="14">
                  <c:v>Indiranagar</c:v>
                </c:pt>
                <c:pt idx="15">
                  <c:v>Kadubeesanhali, Prestige</c:v>
                </c:pt>
                <c:pt idx="16">
                  <c:v>Kadubeesanhali, PTP</c:v>
                </c:pt>
                <c:pt idx="17">
                  <c:v>Akshaya Nagar</c:v>
                </c:pt>
                <c:pt idx="18">
                  <c:v>JP Nagar Phase 4-5</c:v>
                </c:pt>
                <c:pt idx="19">
                  <c:v>Marathahalli</c:v>
                </c:pt>
                <c:pt idx="20">
                  <c:v>Bannerghatta</c:v>
                </c:pt>
                <c:pt idx="21">
                  <c:v>JP Nagar Phase 1-3</c:v>
                </c:pt>
                <c:pt idx="22">
                  <c:v>Bellandur, APR</c:v>
                </c:pt>
                <c:pt idx="23">
                  <c:v>Domlur, EGL</c:v>
                </c:pt>
                <c:pt idx="24">
                  <c:v>Devarachikanna Halli</c:v>
                </c:pt>
                <c:pt idx="25">
                  <c:v>Wilson Garden, Shantinagar</c:v>
                </c:pt>
                <c:pt idx="26">
                  <c:v>Richmond Town</c:v>
                </c:pt>
                <c:pt idx="27">
                  <c:v>Yemalur</c:v>
                </c:pt>
                <c:pt idx="28">
                  <c:v>Bilekahalli</c:v>
                </c:pt>
                <c:pt idx="29">
                  <c:v>Victoria Layout</c:v>
                </c:pt>
                <c:pt idx="30">
                  <c:v>Viveka Nagar</c:v>
                </c:pt>
                <c:pt idx="31">
                  <c:v>BTM Stage 1</c:v>
                </c:pt>
                <c:pt idx="32">
                  <c:v>Bellandur, Sakara</c:v>
                </c:pt>
                <c:pt idx="33">
                  <c:v>Bellandur, Sarjapur Road</c:v>
                </c:pt>
                <c:pt idx="34">
                  <c:v>Sarjapur Road</c:v>
                </c:pt>
                <c:pt idx="35">
                  <c:v>Jayanagar</c:v>
                </c:pt>
                <c:pt idx="36">
                  <c:v>Manipal County</c:v>
                </c:pt>
                <c:pt idx="37">
                  <c:v>BTM Stage 2</c:v>
                </c:pt>
                <c:pt idx="38">
                  <c:v>Bellandur - Off Sarjapur Road</c:v>
                </c:pt>
                <c:pt idx="39">
                  <c:v>Bommanahalli</c:v>
                </c:pt>
                <c:pt idx="40">
                  <c:v>Koramangala, Ejipura</c:v>
                </c:pt>
                <c:pt idx="41">
                  <c:v>Bellandur, Ecospace</c:v>
                </c:pt>
                <c:pt idx="42">
                  <c:v>Bomannahali - MicoLayout</c:v>
                </c:pt>
                <c:pt idx="43">
                  <c:v>Bellandur, Green Glen</c:v>
                </c:pt>
                <c:pt idx="44">
                  <c:v>Kudlu</c:v>
                </c:pt>
                <c:pt idx="45">
                  <c:v>Harlur</c:v>
                </c:pt>
                <c:pt idx="46">
                  <c:v>HSR Layout</c:v>
                </c:pt>
                <c:pt idx="47">
                  <c:v>ITI Layout</c:v>
                </c:pt>
                <c:pt idx="48">
                  <c:v>Bellandur, ETV</c:v>
                </c:pt>
                <c:pt idx="49">
                  <c:v>Cox Town</c:v>
                </c:pt>
                <c:pt idx="50">
                  <c:v>Binnipet</c:v>
                </c:pt>
                <c:pt idx="51">
                  <c:v>Whitefield</c:v>
                </c:pt>
              </c:strCache>
            </c:strRef>
          </c:cat>
          <c:val>
            <c:numRef>
              <c:f>'Delivery Analysis-Pivot'!$B$96:$B$147</c:f>
              <c:numCache>
                <c:formatCode>0</c:formatCode>
                <c:ptCount val="52"/>
                <c:pt idx="0">
                  <c:v>332</c:v>
                </c:pt>
                <c:pt idx="1">
                  <c:v>287</c:v>
                </c:pt>
                <c:pt idx="2">
                  <c:v>259</c:v>
                </c:pt>
                <c:pt idx="3">
                  <c:v>210</c:v>
                </c:pt>
                <c:pt idx="4">
                  <c:v>198.5</c:v>
                </c:pt>
                <c:pt idx="5">
                  <c:v>195</c:v>
                </c:pt>
                <c:pt idx="6">
                  <c:v>180</c:v>
                </c:pt>
                <c:pt idx="7">
                  <c:v>172</c:v>
                </c:pt>
                <c:pt idx="8">
                  <c:v>155</c:v>
                </c:pt>
                <c:pt idx="9">
                  <c:v>146.25</c:v>
                </c:pt>
                <c:pt idx="10">
                  <c:v>145</c:v>
                </c:pt>
                <c:pt idx="11">
                  <c:v>130</c:v>
                </c:pt>
                <c:pt idx="12">
                  <c:v>127</c:v>
                </c:pt>
                <c:pt idx="13">
                  <c:v>126.5</c:v>
                </c:pt>
                <c:pt idx="14">
                  <c:v>124.25</c:v>
                </c:pt>
                <c:pt idx="15">
                  <c:v>122.11111111111111</c:v>
                </c:pt>
                <c:pt idx="16">
                  <c:v>120</c:v>
                </c:pt>
                <c:pt idx="17">
                  <c:v>119.28571428571429</c:v>
                </c:pt>
                <c:pt idx="18">
                  <c:v>117.57142857142857</c:v>
                </c:pt>
                <c:pt idx="19">
                  <c:v>116.66666666666667</c:v>
                </c:pt>
                <c:pt idx="20">
                  <c:v>111</c:v>
                </c:pt>
                <c:pt idx="21">
                  <c:v>105.8</c:v>
                </c:pt>
                <c:pt idx="22">
                  <c:v>102.41379310344827</c:v>
                </c:pt>
                <c:pt idx="23">
                  <c:v>101.5</c:v>
                </c:pt>
                <c:pt idx="24">
                  <c:v>95.75</c:v>
                </c:pt>
                <c:pt idx="25">
                  <c:v>95</c:v>
                </c:pt>
                <c:pt idx="26">
                  <c:v>82.5</c:v>
                </c:pt>
                <c:pt idx="27">
                  <c:v>77.857142857142861</c:v>
                </c:pt>
                <c:pt idx="28">
                  <c:v>77.181818181818187</c:v>
                </c:pt>
                <c:pt idx="29">
                  <c:v>75</c:v>
                </c:pt>
                <c:pt idx="30">
                  <c:v>73.571428571428569</c:v>
                </c:pt>
                <c:pt idx="31">
                  <c:v>71</c:v>
                </c:pt>
                <c:pt idx="32">
                  <c:v>70.272727272727266</c:v>
                </c:pt>
                <c:pt idx="33">
                  <c:v>69.551020408163268</c:v>
                </c:pt>
                <c:pt idx="34">
                  <c:v>69.05</c:v>
                </c:pt>
                <c:pt idx="35">
                  <c:v>66.666666666666671</c:v>
                </c:pt>
                <c:pt idx="36">
                  <c:v>58.2</c:v>
                </c:pt>
                <c:pt idx="37">
                  <c:v>55.875</c:v>
                </c:pt>
                <c:pt idx="38">
                  <c:v>53.477272727272727</c:v>
                </c:pt>
                <c:pt idx="39">
                  <c:v>50.807692307692307</c:v>
                </c:pt>
                <c:pt idx="40">
                  <c:v>49.96875</c:v>
                </c:pt>
                <c:pt idx="41">
                  <c:v>39</c:v>
                </c:pt>
                <c:pt idx="42">
                  <c:v>38.479128856624321</c:v>
                </c:pt>
                <c:pt idx="43">
                  <c:v>35.917910447761194</c:v>
                </c:pt>
                <c:pt idx="44">
                  <c:v>32.223938223938227</c:v>
                </c:pt>
                <c:pt idx="45">
                  <c:v>20.38961038961039</c:v>
                </c:pt>
                <c:pt idx="46">
                  <c:v>18.13188988950629</c:v>
                </c:pt>
                <c:pt idx="47">
                  <c:v>16.587683730359856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F1-4871-8FDF-A48224C332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46395648"/>
        <c:axId val="246407552"/>
      </c:barChart>
      <c:catAx>
        <c:axId val="24639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Delivery Areas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07552"/>
        <c:crosses val="autoZero"/>
        <c:auto val="1"/>
        <c:lblAlgn val="ctr"/>
        <c:lblOffset val="100"/>
        <c:noMultiLvlLbl val="0"/>
      </c:catAx>
      <c:valAx>
        <c:axId val="24640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Avergae of Delivery charges</a:t>
                </a:r>
              </a:p>
            </c:rich>
          </c:tx>
          <c:layout>
            <c:manualLayout>
              <c:xMode val="edge"/>
              <c:yMode val="edge"/>
              <c:x val="9.2208390963577688E-3"/>
              <c:y val="0.171076892374651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39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(5).xlsx]Delivery Analysis-Pivot!PivotTable11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spc="100" baseline="0" dirty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Delivery Time In Minutes at Delivery Area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6.9431121026752238E-2"/>
          <c:y val="0.14681518454874373"/>
          <c:w val="0.91711315892430423"/>
          <c:h val="0.386188410154070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'Delivery Analysis-Pivot'!$B$151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'Delivery Analysis-Pivot'!$A$152:$A$201</c:f>
              <c:strCache>
                <c:ptCount val="50"/>
                <c:pt idx="0">
                  <c:v>Mahadevapura</c:v>
                </c:pt>
                <c:pt idx="1">
                  <c:v>Brookefield</c:v>
                </c:pt>
                <c:pt idx="2">
                  <c:v>Vimanapura</c:v>
                </c:pt>
                <c:pt idx="3">
                  <c:v>Pattandur</c:v>
                </c:pt>
                <c:pt idx="4">
                  <c:v>CV Raman Nagar</c:v>
                </c:pt>
                <c:pt idx="5">
                  <c:v>Richmond Town</c:v>
                </c:pt>
                <c:pt idx="6">
                  <c:v>JP Nagar Phase 8-9</c:v>
                </c:pt>
                <c:pt idx="7">
                  <c:v>Domlur, EGL</c:v>
                </c:pt>
                <c:pt idx="8">
                  <c:v>Basavanagudi</c:v>
                </c:pt>
                <c:pt idx="9">
                  <c:v>Kumaraswamy Layout</c:v>
                </c:pt>
                <c:pt idx="10">
                  <c:v>Indiranagar</c:v>
                </c:pt>
                <c:pt idx="11">
                  <c:v>Jayanagar</c:v>
                </c:pt>
                <c:pt idx="12">
                  <c:v>Akshaya Nagar</c:v>
                </c:pt>
                <c:pt idx="13">
                  <c:v>Bannerghatta</c:v>
                </c:pt>
                <c:pt idx="14">
                  <c:v>JP Nagar Phase 4-5</c:v>
                </c:pt>
                <c:pt idx="15">
                  <c:v>JP Nagar Phase 6-7</c:v>
                </c:pt>
                <c:pt idx="16">
                  <c:v>Binnipet</c:v>
                </c:pt>
                <c:pt idx="17">
                  <c:v>JP Nagar Phase 1-3</c:v>
                </c:pt>
                <c:pt idx="18">
                  <c:v>Bellandur, Sakara</c:v>
                </c:pt>
                <c:pt idx="19">
                  <c:v>Viveka Nagar</c:v>
                </c:pt>
                <c:pt idx="20">
                  <c:v>Frazer Town</c:v>
                </c:pt>
                <c:pt idx="21">
                  <c:v>Bellandur, APR</c:v>
                </c:pt>
                <c:pt idx="22">
                  <c:v>Devarachikanna Halli</c:v>
                </c:pt>
                <c:pt idx="23">
                  <c:v>Victoria Layout</c:v>
                </c:pt>
                <c:pt idx="24">
                  <c:v>Kadubeesanhali, PTP</c:v>
                </c:pt>
                <c:pt idx="25">
                  <c:v>Kadubeesanhali, Prestige</c:v>
                </c:pt>
                <c:pt idx="26">
                  <c:v>Arekere</c:v>
                </c:pt>
                <c:pt idx="27">
                  <c:v>Challagatta</c:v>
                </c:pt>
                <c:pt idx="28">
                  <c:v>Marathahalli</c:v>
                </c:pt>
                <c:pt idx="29">
                  <c:v>Bommanahalli</c:v>
                </c:pt>
                <c:pt idx="30">
                  <c:v>Doddanekundi</c:v>
                </c:pt>
                <c:pt idx="31">
                  <c:v>Wilson Garden, Shantinagar</c:v>
                </c:pt>
                <c:pt idx="32">
                  <c:v>Banashankari Stage 2</c:v>
                </c:pt>
                <c:pt idx="33">
                  <c:v>Sarjapur Road</c:v>
                </c:pt>
                <c:pt idx="34">
                  <c:v>Manipal County</c:v>
                </c:pt>
                <c:pt idx="35">
                  <c:v>Bilekahalli</c:v>
                </c:pt>
                <c:pt idx="36">
                  <c:v>Bellandur - Off Sarjapur Road</c:v>
                </c:pt>
                <c:pt idx="37">
                  <c:v>Koramangala, Ejipura</c:v>
                </c:pt>
                <c:pt idx="38">
                  <c:v>Yemalur</c:v>
                </c:pt>
                <c:pt idx="39">
                  <c:v>BTM Stage 2</c:v>
                </c:pt>
                <c:pt idx="40">
                  <c:v>BTM Stage 1</c:v>
                </c:pt>
                <c:pt idx="41">
                  <c:v>Kudlu</c:v>
                </c:pt>
                <c:pt idx="42">
                  <c:v>Bellandur, Sarjapur Road</c:v>
                </c:pt>
                <c:pt idx="43">
                  <c:v>Bomannahali - MicoLayout</c:v>
                </c:pt>
                <c:pt idx="44">
                  <c:v>Harlur</c:v>
                </c:pt>
                <c:pt idx="45">
                  <c:v>Bellandur, Green Glen</c:v>
                </c:pt>
                <c:pt idx="46">
                  <c:v>Bellandur, ETV</c:v>
                </c:pt>
                <c:pt idx="47">
                  <c:v>ITI Layout</c:v>
                </c:pt>
                <c:pt idx="48">
                  <c:v>HSR Layout</c:v>
                </c:pt>
                <c:pt idx="49">
                  <c:v>Bellandur, Ecospace</c:v>
                </c:pt>
              </c:strCache>
            </c:strRef>
          </c:cat>
          <c:val>
            <c:numRef>
              <c:f>'Delivery Analysis-Pivot'!$B$152:$B$201</c:f>
              <c:numCache>
                <c:formatCode>0</c:formatCode>
                <c:ptCount val="50"/>
                <c:pt idx="0">
                  <c:v>146</c:v>
                </c:pt>
                <c:pt idx="1">
                  <c:v>91</c:v>
                </c:pt>
                <c:pt idx="2">
                  <c:v>75</c:v>
                </c:pt>
                <c:pt idx="3">
                  <c:v>71</c:v>
                </c:pt>
                <c:pt idx="4">
                  <c:v>63</c:v>
                </c:pt>
                <c:pt idx="5">
                  <c:v>63</c:v>
                </c:pt>
                <c:pt idx="6">
                  <c:v>59</c:v>
                </c:pt>
                <c:pt idx="7">
                  <c:v>58.666666666666664</c:v>
                </c:pt>
                <c:pt idx="8">
                  <c:v>57.333333333333336</c:v>
                </c:pt>
                <c:pt idx="9">
                  <c:v>56.5</c:v>
                </c:pt>
                <c:pt idx="10">
                  <c:v>56</c:v>
                </c:pt>
                <c:pt idx="11">
                  <c:v>54</c:v>
                </c:pt>
                <c:pt idx="12">
                  <c:v>53.761904761904759</c:v>
                </c:pt>
                <c:pt idx="13">
                  <c:v>52.4</c:v>
                </c:pt>
                <c:pt idx="14">
                  <c:v>50.857142857142854</c:v>
                </c:pt>
                <c:pt idx="15">
                  <c:v>47.5</c:v>
                </c:pt>
                <c:pt idx="16">
                  <c:v>46</c:v>
                </c:pt>
                <c:pt idx="17">
                  <c:v>45.4</c:v>
                </c:pt>
                <c:pt idx="18">
                  <c:v>44.363636363636367</c:v>
                </c:pt>
                <c:pt idx="19">
                  <c:v>44.166666666666664</c:v>
                </c:pt>
                <c:pt idx="20">
                  <c:v>44</c:v>
                </c:pt>
                <c:pt idx="21">
                  <c:v>43.724137931034484</c:v>
                </c:pt>
                <c:pt idx="22">
                  <c:v>43.625</c:v>
                </c:pt>
                <c:pt idx="23">
                  <c:v>42</c:v>
                </c:pt>
                <c:pt idx="24">
                  <c:v>42</c:v>
                </c:pt>
                <c:pt idx="25">
                  <c:v>41.777777777777779</c:v>
                </c:pt>
                <c:pt idx="26">
                  <c:v>41.5</c:v>
                </c:pt>
                <c:pt idx="27">
                  <c:v>41</c:v>
                </c:pt>
                <c:pt idx="28">
                  <c:v>40.5</c:v>
                </c:pt>
                <c:pt idx="29">
                  <c:v>40.137254901960787</c:v>
                </c:pt>
                <c:pt idx="30">
                  <c:v>40</c:v>
                </c:pt>
                <c:pt idx="31">
                  <c:v>39</c:v>
                </c:pt>
                <c:pt idx="32">
                  <c:v>39</c:v>
                </c:pt>
                <c:pt idx="33">
                  <c:v>38.9</c:v>
                </c:pt>
                <c:pt idx="34">
                  <c:v>38.708860759493668</c:v>
                </c:pt>
                <c:pt idx="35">
                  <c:v>38</c:v>
                </c:pt>
                <c:pt idx="36">
                  <c:v>36.227272727272727</c:v>
                </c:pt>
                <c:pt idx="37">
                  <c:v>35.949685534591197</c:v>
                </c:pt>
                <c:pt idx="38">
                  <c:v>35.714285714285715</c:v>
                </c:pt>
                <c:pt idx="39">
                  <c:v>34.3125</c:v>
                </c:pt>
                <c:pt idx="40">
                  <c:v>34.029411764705884</c:v>
                </c:pt>
                <c:pt idx="41">
                  <c:v>33.866019417475727</c:v>
                </c:pt>
                <c:pt idx="42">
                  <c:v>32.612244897959187</c:v>
                </c:pt>
                <c:pt idx="43">
                  <c:v>32.440585009140769</c:v>
                </c:pt>
                <c:pt idx="44">
                  <c:v>31.387739463601534</c:v>
                </c:pt>
                <c:pt idx="45">
                  <c:v>30.977443609022558</c:v>
                </c:pt>
                <c:pt idx="46">
                  <c:v>29</c:v>
                </c:pt>
                <c:pt idx="47">
                  <c:v>22.810178117048345</c:v>
                </c:pt>
                <c:pt idx="48">
                  <c:v>21.984353959602437</c:v>
                </c:pt>
                <c:pt idx="49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DB-48E7-A2E4-98124757BD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7008384"/>
        <c:axId val="258098304"/>
      </c:barChart>
      <c:catAx>
        <c:axId val="25700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/>
                  <a:t>Delivery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098304"/>
        <c:crosses val="autoZero"/>
        <c:auto val="1"/>
        <c:lblAlgn val="ctr"/>
        <c:lblOffset val="100"/>
        <c:noMultiLvlLbl val="0"/>
      </c:catAx>
      <c:valAx>
        <c:axId val="25809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u="none" strike="noStrike" kern="1200" cap="all" baseline="0" dirty="0">
                    <a:solidFill>
                      <a:sysClr val="window" lastClr="FFFFFF">
                        <a:lumMod val="85000"/>
                      </a:sysClr>
                    </a:solidFill>
                  </a:rPr>
                  <a:t>Average Delivery Time in Minutes</a:t>
                </a:r>
              </a:p>
            </c:rich>
          </c:tx>
          <c:layout>
            <c:manualLayout>
              <c:xMode val="edge"/>
              <c:yMode val="edge"/>
              <c:x val="1.0840108401084011E-2"/>
              <c:y val="0.1292796618390443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00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Highest monthly</a:t>
            </a:r>
            <a:r>
              <a:rPr lang="en-IN" baseline="0"/>
              <a:t> orders raised at Area level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Analysis-Pivot'!$B$131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Analysis-Pivot'!$B$132:$B$134</c:f>
              <c:numCache>
                <c:formatCode>General</c:formatCode>
                <c:ptCount val="3"/>
                <c:pt idx="0">
                  <c:v>1072</c:v>
                </c:pt>
                <c:pt idx="1">
                  <c:v>264</c:v>
                </c:pt>
                <c:pt idx="2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96-44FB-99AB-79BA130CCAA4}"/>
            </c:ext>
          </c:extLst>
        </c:ser>
        <c:ser>
          <c:idx val="1"/>
          <c:order val="1"/>
          <c:tx>
            <c:strRef>
              <c:f>'Order level Analysis-Pivot'!$C$131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Analysis-Pivot'!$C$132:$C$134</c:f>
              <c:numCache>
                <c:formatCode>General</c:formatCode>
                <c:ptCount val="3"/>
                <c:pt idx="0">
                  <c:v>1186</c:v>
                </c:pt>
                <c:pt idx="1">
                  <c:v>253</c:v>
                </c:pt>
                <c:pt idx="2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E96-44FB-99AB-79BA130CCAA4}"/>
            </c:ext>
          </c:extLst>
        </c:ser>
        <c:ser>
          <c:idx val="2"/>
          <c:order val="2"/>
          <c:tx>
            <c:strRef>
              <c:f>'Order level Analysis-Pivot'!$D$131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Analysis-Pivot'!$D$132:$D$134</c:f>
              <c:numCache>
                <c:formatCode>General</c:formatCode>
                <c:ptCount val="3"/>
                <c:pt idx="0">
                  <c:v>1573</c:v>
                </c:pt>
                <c:pt idx="1">
                  <c:v>351</c:v>
                </c:pt>
                <c:pt idx="2">
                  <c:v>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E96-44FB-99AB-79BA130CCAA4}"/>
            </c:ext>
          </c:extLst>
        </c:ser>
        <c:ser>
          <c:idx val="3"/>
          <c:order val="3"/>
          <c:tx>
            <c:strRef>
              <c:f>'Order level Analysis-Pivot'!$E$131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Analysis-Pivot'!$E$132:$E$134</c:f>
              <c:numCache>
                <c:formatCode>General</c:formatCode>
                <c:ptCount val="3"/>
                <c:pt idx="0">
                  <c:v>1794</c:v>
                </c:pt>
                <c:pt idx="1">
                  <c:v>374</c:v>
                </c:pt>
                <c:pt idx="2">
                  <c:v>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E96-44FB-99AB-79BA130CCAA4}"/>
            </c:ext>
          </c:extLst>
        </c:ser>
        <c:ser>
          <c:idx val="4"/>
          <c:order val="4"/>
          <c:tx>
            <c:strRef>
              <c:f>'Order level Analysis-Pivot'!$F$131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Analysis-Pivot'!$F$132:$F$134</c:f>
              <c:numCache>
                <c:formatCode>General</c:formatCode>
                <c:ptCount val="3"/>
                <c:pt idx="0">
                  <c:v>1768</c:v>
                </c:pt>
                <c:pt idx="1">
                  <c:v>354</c:v>
                </c:pt>
                <c:pt idx="2">
                  <c:v>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E96-44FB-99AB-79BA130CCAA4}"/>
            </c:ext>
          </c:extLst>
        </c:ser>
        <c:ser>
          <c:idx val="5"/>
          <c:order val="5"/>
          <c:tx>
            <c:strRef>
              <c:f>'Order level Analysis-Pivot'!$G$131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Analysis-Pivot'!$G$132:$G$134</c:f>
              <c:numCache>
                <c:formatCode>General</c:formatCode>
                <c:ptCount val="3"/>
                <c:pt idx="0">
                  <c:v>1855</c:v>
                </c:pt>
                <c:pt idx="1">
                  <c:v>438</c:v>
                </c:pt>
                <c:pt idx="2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E96-44FB-99AB-79BA130CCAA4}"/>
            </c:ext>
          </c:extLst>
        </c:ser>
        <c:ser>
          <c:idx val="6"/>
          <c:order val="6"/>
          <c:tx>
            <c:strRef>
              <c:f>'Order level Analysis-Pivot'!$H$131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Analysis-Pivot'!$H$132:$H$134</c:f>
              <c:numCache>
                <c:formatCode>General</c:formatCode>
                <c:ptCount val="3"/>
                <c:pt idx="0">
                  <c:v>1882</c:v>
                </c:pt>
                <c:pt idx="1">
                  <c:v>467</c:v>
                </c:pt>
                <c:pt idx="2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E96-44FB-99AB-79BA130CCAA4}"/>
            </c:ext>
          </c:extLst>
        </c:ser>
        <c:ser>
          <c:idx val="7"/>
          <c:order val="7"/>
          <c:tx>
            <c:strRef>
              <c:f>'Order level Analysis-Pivot'!$I$131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Analysis-Pivot'!$I$132:$I$134</c:f>
              <c:numCache>
                <c:formatCode>General</c:formatCode>
                <c:ptCount val="3"/>
                <c:pt idx="0">
                  <c:v>1921</c:v>
                </c:pt>
                <c:pt idx="1">
                  <c:v>528</c:v>
                </c:pt>
                <c:pt idx="2">
                  <c:v>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E96-44FB-99AB-79BA130CCAA4}"/>
            </c:ext>
          </c:extLst>
        </c:ser>
        <c:ser>
          <c:idx val="8"/>
          <c:order val="8"/>
          <c:tx>
            <c:strRef>
              <c:f>'Order level Analysis-Pivot'!$J$131</c:f>
              <c:strCache>
                <c:ptCount val="1"/>
                <c:pt idx="0">
                  <c:v>Sep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level Analysis-Pivot'!$A$132:$A$134</c:f>
              <c:strCache>
                <c:ptCount val="3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</c:strCache>
            </c:strRef>
          </c:cat>
          <c:val>
            <c:numRef>
              <c:f>'Order level Analysis-Pivot'!$J$132:$J$134</c:f>
              <c:numCache>
                <c:formatCode>General</c:formatCode>
                <c:ptCount val="3"/>
                <c:pt idx="0">
                  <c:v>2606</c:v>
                </c:pt>
                <c:pt idx="1">
                  <c:v>917</c:v>
                </c:pt>
                <c:pt idx="2">
                  <c:v>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E96-44FB-99AB-79BA130CCA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3436672"/>
        <c:axId val="213626880"/>
      </c:barChart>
      <c:catAx>
        <c:axId val="21343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6880"/>
        <c:crosses val="autoZero"/>
        <c:auto val="1"/>
        <c:lblAlgn val="ctr"/>
        <c:lblOffset val="100"/>
        <c:noMultiLvlLbl val="0"/>
      </c:catAx>
      <c:valAx>
        <c:axId val="2136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/>
                  <a:t>Count of orders</a:t>
                </a:r>
              </a:p>
            </c:rich>
          </c:tx>
          <c:layout>
            <c:manualLayout>
              <c:xMode val="edge"/>
              <c:yMode val="edge"/>
              <c:x val="6.7471626863323236E-3"/>
              <c:y val="0.276693506532022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(5).xlsx]Order level Analysis-Pivot!PivotTable4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Delivery charges % of product amount at Month &amp; Slot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5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'Order level Analysis-Pivot'!$B$220:$B$221</c:f>
              <c:strCache>
                <c:ptCount val="1"/>
                <c:pt idx="0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Analysis-Pivot'!$A$222:$A$230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Analysis-Pivot'!$B$222:$B$230</c:f>
              <c:numCache>
                <c:formatCode>0%</c:formatCode>
                <c:ptCount val="9"/>
                <c:pt idx="0">
                  <c:v>0.10821960411254619</c:v>
                </c:pt>
                <c:pt idx="1">
                  <c:v>0.10100418977829796</c:v>
                </c:pt>
                <c:pt idx="2">
                  <c:v>8.5130637595324826E-2</c:v>
                </c:pt>
                <c:pt idx="3">
                  <c:v>7.9106709224520955E-2</c:v>
                </c:pt>
                <c:pt idx="4">
                  <c:v>4.9239384309759708E-2</c:v>
                </c:pt>
                <c:pt idx="5">
                  <c:v>4.7312161248799979E-2</c:v>
                </c:pt>
                <c:pt idx="6">
                  <c:v>5.0574893960107968E-2</c:v>
                </c:pt>
                <c:pt idx="7">
                  <c:v>2.7805525893776384E-2</c:v>
                </c:pt>
                <c:pt idx="8">
                  <c:v>1.8872996494214894E-2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64-4FD1-B6BF-F6168EBDF9D4}"/>
            </c:ext>
          </c:extLst>
        </c:ser>
        <c:ser>
          <c:idx val="1"/>
          <c:order val="1"/>
          <c:tx>
            <c:strRef>
              <c:f>'Order level Analysis-Pivot'!$C$220:$C$221</c:f>
              <c:strCache>
                <c:ptCount val="1"/>
                <c:pt idx="0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Analysis-Pivot'!$A$222:$A$230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Analysis-Pivot'!$C$222:$C$230</c:f>
              <c:numCache>
                <c:formatCode>0%</c:formatCode>
                <c:ptCount val="9"/>
                <c:pt idx="0">
                  <c:v>9.3279371921598297E-2</c:v>
                </c:pt>
                <c:pt idx="1">
                  <c:v>7.7695190902738076E-2</c:v>
                </c:pt>
                <c:pt idx="2">
                  <c:v>7.5298605045404504E-2</c:v>
                </c:pt>
                <c:pt idx="3">
                  <c:v>7.8114113492401591E-2</c:v>
                </c:pt>
                <c:pt idx="4">
                  <c:v>4.8922668723083054E-2</c:v>
                </c:pt>
                <c:pt idx="5">
                  <c:v>5.164321046264108E-2</c:v>
                </c:pt>
                <c:pt idx="6">
                  <c:v>4.3337681331277918E-2</c:v>
                </c:pt>
                <c:pt idx="7">
                  <c:v>2.5903019935522072E-2</c:v>
                </c:pt>
                <c:pt idx="8">
                  <c:v>1.733634462754776E-2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64-4FD1-B6BF-F6168EBDF9D4}"/>
            </c:ext>
          </c:extLst>
        </c:ser>
        <c:ser>
          <c:idx val="2"/>
          <c:order val="2"/>
          <c:tx>
            <c:strRef>
              <c:f>'Order level Analysis-Pivot'!$D$220:$D$221</c:f>
              <c:strCache>
                <c:ptCount val="1"/>
                <c:pt idx="0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Analysis-Pivot'!$A$222:$A$230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Analysis-Pivot'!$D$222:$D$230</c:f>
              <c:numCache>
                <c:formatCode>0%</c:formatCode>
                <c:ptCount val="9"/>
                <c:pt idx="0">
                  <c:v>0.10220631968505424</c:v>
                </c:pt>
                <c:pt idx="1">
                  <c:v>8.688846793486478E-2</c:v>
                </c:pt>
                <c:pt idx="2">
                  <c:v>8.3493957472846866E-2</c:v>
                </c:pt>
                <c:pt idx="3">
                  <c:v>7.9930346189832621E-2</c:v>
                </c:pt>
                <c:pt idx="4">
                  <c:v>5.6391986738316122E-2</c:v>
                </c:pt>
                <c:pt idx="5">
                  <c:v>5.3805064403799993E-2</c:v>
                </c:pt>
                <c:pt idx="6">
                  <c:v>5.1399101115143765E-2</c:v>
                </c:pt>
                <c:pt idx="7">
                  <c:v>2.2203074208987407E-2</c:v>
                </c:pt>
                <c:pt idx="8">
                  <c:v>1.7050889786261438E-2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64-4FD1-B6BF-F6168EBDF9D4}"/>
            </c:ext>
          </c:extLst>
        </c:ser>
        <c:ser>
          <c:idx val="3"/>
          <c:order val="3"/>
          <c:tx>
            <c:strRef>
              <c:f>'Order level Analysis-Pivot'!$E$220:$E$221</c:f>
              <c:strCache>
                <c:ptCount val="1"/>
                <c:pt idx="0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Analysis-Pivot'!$A$222:$A$230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Analysis-Pivot'!$E$222:$E$230</c:f>
              <c:numCache>
                <c:formatCode>0%</c:formatCode>
                <c:ptCount val="9"/>
                <c:pt idx="0">
                  <c:v>0.10817578952249926</c:v>
                </c:pt>
                <c:pt idx="1">
                  <c:v>0.10040261294182323</c:v>
                </c:pt>
                <c:pt idx="2">
                  <c:v>8.8928537890881773E-2</c:v>
                </c:pt>
                <c:pt idx="3">
                  <c:v>9.443532202152892E-2</c:v>
                </c:pt>
                <c:pt idx="4">
                  <c:v>6.5003876970793489E-2</c:v>
                </c:pt>
                <c:pt idx="5">
                  <c:v>6.3737914202572049E-2</c:v>
                </c:pt>
                <c:pt idx="6">
                  <c:v>6.686911933091054E-2</c:v>
                </c:pt>
                <c:pt idx="7">
                  <c:v>2.8327008854270686E-2</c:v>
                </c:pt>
                <c:pt idx="8">
                  <c:v>2.1728041244339222E-2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964-4FD1-B6BF-F6168EBDF9D4}"/>
            </c:ext>
          </c:extLst>
        </c:ser>
        <c:ser>
          <c:idx val="4"/>
          <c:order val="4"/>
          <c:tx>
            <c:strRef>
              <c:f>'Order level Analysis-Pivot'!$F$220:$F$221</c:f>
              <c:strCache>
                <c:ptCount val="1"/>
                <c:pt idx="0">
                  <c:v>Late 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Analysis-Pivot'!$A$222:$A$230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Analysis-Pivot'!$F$222:$F$230</c:f>
              <c:numCache>
                <c:formatCode>0%</c:formatCode>
                <c:ptCount val="9"/>
                <c:pt idx="0">
                  <c:v>0.15912886632373571</c:v>
                </c:pt>
                <c:pt idx="1">
                  <c:v>0.16954260237780713</c:v>
                </c:pt>
                <c:pt idx="2">
                  <c:v>0.15917784929261036</c:v>
                </c:pt>
                <c:pt idx="3">
                  <c:v>0.15607065662964895</c:v>
                </c:pt>
                <c:pt idx="4">
                  <c:v>4.4204322200392929E-2</c:v>
                </c:pt>
                <c:pt idx="5">
                  <c:v>0.12678239305641661</c:v>
                </c:pt>
                <c:pt idx="6">
                  <c:v>0.1291656882755631</c:v>
                </c:pt>
                <c:pt idx="7">
                  <c:v>7.7348765139297351E-2</c:v>
                </c:pt>
                <c:pt idx="8">
                  <c:v>5.585861360752456E-2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964-4FD1-B6BF-F6168EBDF9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231090816"/>
        <c:axId val="231163008"/>
      </c:barChart>
      <c:catAx>
        <c:axId val="2310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63008"/>
        <c:crosses val="autoZero"/>
        <c:auto val="1"/>
        <c:lblAlgn val="ctr"/>
        <c:lblOffset val="100"/>
        <c:noMultiLvlLbl val="0"/>
      </c:catAx>
      <c:valAx>
        <c:axId val="23116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Delivery charges %</a:t>
                </a:r>
              </a:p>
            </c:rich>
          </c:tx>
          <c:layout>
            <c:manualLayout>
              <c:xMode val="edge"/>
              <c:yMode val="edge"/>
              <c:x val="6.7082773189936626E-3"/>
              <c:y val="0.3417227899704026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09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(5).xlsx]Order level Analysis-Pivot!PivotTable5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Discount % of product amount at Month &amp; slot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2"/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8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'Order level Analysis-Pivot'!$B$237:$B$238</c:f>
              <c:strCache>
                <c:ptCount val="1"/>
                <c:pt idx="0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E-CB7E-4334-9040-9A30A040016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CB7E-4334-9040-9A30A040016B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CB7E-4334-9040-9A30A040016B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F-CB7E-4334-9040-9A30A040016B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CB7E-4334-9040-9A30A040016B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Analysis-Pivot'!$A$239:$A$247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Analysis-Pivot'!$B$239:$B$247</c:f>
              <c:numCache>
                <c:formatCode>0%</c:formatCode>
                <c:ptCount val="9"/>
                <c:pt idx="0">
                  <c:v>9.266034905418755E-3</c:v>
                </c:pt>
                <c:pt idx="1">
                  <c:v>1.1331060336200023E-2</c:v>
                </c:pt>
                <c:pt idx="2">
                  <c:v>5.6408710920097483E-3</c:v>
                </c:pt>
                <c:pt idx="3">
                  <c:v>6.7919366297996882E-3</c:v>
                </c:pt>
                <c:pt idx="4">
                  <c:v>4.1480276535176899E-2</c:v>
                </c:pt>
                <c:pt idx="5">
                  <c:v>1.6961775734328655E-2</c:v>
                </c:pt>
                <c:pt idx="6">
                  <c:v>4.6394643670908266E-2</c:v>
                </c:pt>
                <c:pt idx="7">
                  <c:v>0.20863904102511108</c:v>
                </c:pt>
                <c:pt idx="8">
                  <c:v>0.10957258543251083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7E-4334-9040-9A30A040016B}"/>
            </c:ext>
          </c:extLst>
        </c:ser>
        <c:ser>
          <c:idx val="1"/>
          <c:order val="1"/>
          <c:tx>
            <c:strRef>
              <c:f>'Order level Analysis-Pivot'!$C$237:$C$238</c:f>
              <c:strCache>
                <c:ptCount val="1"/>
                <c:pt idx="0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D-CB7E-4334-9040-9A30A040016B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Analysis-Pivot'!$A$239:$A$247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Analysis-Pivot'!$C$239:$C$247</c:f>
              <c:numCache>
                <c:formatCode>0%</c:formatCode>
                <c:ptCount val="9"/>
                <c:pt idx="0">
                  <c:v>1.038464396954198E-2</c:v>
                </c:pt>
                <c:pt idx="1">
                  <c:v>3.6592338479130931E-3</c:v>
                </c:pt>
                <c:pt idx="2">
                  <c:v>8.8689962425639469E-3</c:v>
                </c:pt>
                <c:pt idx="3">
                  <c:v>1.024799837560865E-2</c:v>
                </c:pt>
                <c:pt idx="4">
                  <c:v>4.7834554330564577E-2</c:v>
                </c:pt>
                <c:pt idx="5">
                  <c:v>2.3530222514893031E-2</c:v>
                </c:pt>
                <c:pt idx="6">
                  <c:v>4.8405075299418947E-2</c:v>
                </c:pt>
                <c:pt idx="7">
                  <c:v>0.21498782814658859</c:v>
                </c:pt>
                <c:pt idx="8">
                  <c:v>0.10463223778429791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7E-4334-9040-9A30A040016B}"/>
            </c:ext>
          </c:extLst>
        </c:ser>
        <c:ser>
          <c:idx val="2"/>
          <c:order val="2"/>
          <c:tx>
            <c:strRef>
              <c:f>'Order level Analysis-Pivot'!$D$237:$D$238</c:f>
              <c:strCache>
                <c:ptCount val="1"/>
                <c:pt idx="0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C-CB7E-4334-9040-9A30A040016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CB7E-4334-9040-9A30A040016B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CB7E-4334-9040-9A30A040016B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CB7E-4334-9040-9A30A040016B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CB7E-4334-9040-9A30A040016B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Analysis-Pivot'!$A$239:$A$247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Analysis-Pivot'!$D$239:$D$247</c:f>
              <c:numCache>
                <c:formatCode>0%</c:formatCode>
                <c:ptCount val="9"/>
                <c:pt idx="0">
                  <c:v>1.2339152025527978E-2</c:v>
                </c:pt>
                <c:pt idx="1">
                  <c:v>4.2866163300516709E-3</c:v>
                </c:pt>
                <c:pt idx="2">
                  <c:v>6.0042833103870277E-3</c:v>
                </c:pt>
                <c:pt idx="3">
                  <c:v>6.1025054579478119E-3</c:v>
                </c:pt>
                <c:pt idx="4">
                  <c:v>4.5380357196125473E-2</c:v>
                </c:pt>
                <c:pt idx="5">
                  <c:v>1.8636532675208765E-2</c:v>
                </c:pt>
                <c:pt idx="6">
                  <c:v>5.9001071891983378E-2</c:v>
                </c:pt>
                <c:pt idx="7">
                  <c:v>0.20595321713847009</c:v>
                </c:pt>
                <c:pt idx="8">
                  <c:v>0.11458417005615475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7E-4334-9040-9A30A040016B}"/>
            </c:ext>
          </c:extLst>
        </c:ser>
        <c:ser>
          <c:idx val="3"/>
          <c:order val="3"/>
          <c:tx>
            <c:strRef>
              <c:f>'Order level Analysis-Pivot'!$E$237:$E$238</c:f>
              <c:strCache>
                <c:ptCount val="1"/>
                <c:pt idx="0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B-CB7E-4334-9040-9A30A040016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6-CB7E-4334-9040-9A30A040016B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CB7E-4334-9040-9A30A040016B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CB7E-4334-9040-9A30A040016B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CB7E-4334-9040-9A30A040016B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Analysis-Pivot'!$A$239:$A$247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Analysis-Pivot'!$E$239:$E$247</c:f>
              <c:numCache>
                <c:formatCode>0%</c:formatCode>
                <c:ptCount val="9"/>
                <c:pt idx="0">
                  <c:v>9.9782040778469954E-3</c:v>
                </c:pt>
                <c:pt idx="1">
                  <c:v>7.9714128642111044E-3</c:v>
                </c:pt>
                <c:pt idx="2">
                  <c:v>5.8749647854258614E-3</c:v>
                </c:pt>
                <c:pt idx="3">
                  <c:v>8.9712513357833555E-3</c:v>
                </c:pt>
                <c:pt idx="4">
                  <c:v>5.0708316410048124E-2</c:v>
                </c:pt>
                <c:pt idx="5">
                  <c:v>1.8856880966974229E-2</c:v>
                </c:pt>
                <c:pt idx="6">
                  <c:v>6.7356997062776924E-2</c:v>
                </c:pt>
                <c:pt idx="7">
                  <c:v>0.2211237600692364</c:v>
                </c:pt>
                <c:pt idx="8">
                  <c:v>9.7600959460459255E-2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B7E-4334-9040-9A30A040016B}"/>
            </c:ext>
          </c:extLst>
        </c:ser>
        <c:ser>
          <c:idx val="4"/>
          <c:order val="4"/>
          <c:tx>
            <c:strRef>
              <c:f>'Order level Analysis-Pivot'!$F$237:$F$238</c:f>
              <c:strCache>
                <c:ptCount val="1"/>
                <c:pt idx="0">
                  <c:v>Late 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A-CB7E-4334-9040-9A30A040016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CB7E-4334-9040-9A30A040016B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CB7E-4334-9040-9A30A040016B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CB7E-4334-9040-9A30A040016B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CB7E-4334-9040-9A30A040016B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Analysis-Pivot'!$A$239:$A$247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'Order level Analysis-Pivot'!$F$239:$F$247</c:f>
              <c:numCache>
                <c:formatCode>0%</c:formatCode>
                <c:ptCount val="9"/>
                <c:pt idx="0">
                  <c:v>7.2371790589440396E-3</c:v>
                </c:pt>
                <c:pt idx="1">
                  <c:v>5.8825957727873185E-3</c:v>
                </c:pt>
                <c:pt idx="2">
                  <c:v>6.3148946505555891E-3</c:v>
                </c:pt>
                <c:pt idx="3">
                  <c:v>5.8632083674939753E-3</c:v>
                </c:pt>
                <c:pt idx="4">
                  <c:v>3.388998035363458E-2</c:v>
                </c:pt>
                <c:pt idx="5">
                  <c:v>1.9322174002893159E-2</c:v>
                </c:pt>
                <c:pt idx="6">
                  <c:v>3.2892003684771416E-2</c:v>
                </c:pt>
                <c:pt idx="7">
                  <c:v>0.12772349239477596</c:v>
                </c:pt>
                <c:pt idx="8">
                  <c:v>5.0952997658385984E-2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B7E-4334-9040-9A30A04001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61540480"/>
        <c:axId val="263762688"/>
      </c:barChart>
      <c:catAx>
        <c:axId val="26154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762688"/>
        <c:crosses val="autoZero"/>
        <c:auto val="1"/>
        <c:lblAlgn val="ctr"/>
        <c:lblOffset val="100"/>
        <c:noMultiLvlLbl val="0"/>
      </c:catAx>
      <c:valAx>
        <c:axId val="263762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Discount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54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 (5).xlsx]Order level Analysis-Pivot!PivotTable6</c:name>
    <c:fmtId val="4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Discount % of product amount at Delivery Area &amp; slot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4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6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7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8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8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9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'Order level Analysis-Pivot'!$B$253:$B$254</c:f>
              <c:strCache>
                <c:ptCount val="1"/>
                <c:pt idx="0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5B1B-44C4-8E6F-542F3C531185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5B1B-44C4-8E6F-542F3C531185}"/>
              </c:ext>
            </c:extLst>
          </c:dPt>
          <c:dPt>
            <c:idx val="9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5B1B-44C4-8E6F-542F3C531185}"/>
              </c:ext>
            </c:extLst>
          </c:dPt>
          <c:dPt>
            <c:idx val="1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5B1B-44C4-8E6F-542F3C531185}"/>
              </c:ext>
            </c:extLst>
          </c:dPt>
          <c:dPt>
            <c:idx val="1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5B1B-44C4-8E6F-542F3C531185}"/>
              </c:ext>
            </c:extLst>
          </c:dPt>
          <c:dPt>
            <c:idx val="1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F-5B1B-44C4-8E6F-542F3C531185}"/>
              </c:ext>
            </c:extLst>
          </c:dPt>
          <c:dLbls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Analysis-Pivot'!$A$255:$A$274</c:f>
              <c:strCache>
                <c:ptCount val="20"/>
                <c:pt idx="0">
                  <c:v>Bilekahalli</c:v>
                </c:pt>
                <c:pt idx="1">
                  <c:v>Bellandur, Sakara</c:v>
                </c:pt>
                <c:pt idx="2">
                  <c:v>Harlur</c:v>
                </c:pt>
                <c:pt idx="3">
                  <c:v>Jayanagar</c:v>
                </c:pt>
                <c:pt idx="4">
                  <c:v>ITI Layout</c:v>
                </c:pt>
                <c:pt idx="5">
                  <c:v>Manipal County</c:v>
                </c:pt>
                <c:pt idx="6">
                  <c:v>HSR Layout</c:v>
                </c:pt>
                <c:pt idx="7">
                  <c:v>Bellandur - Off Sarjapur Road</c:v>
                </c:pt>
                <c:pt idx="8">
                  <c:v>BTM Stage 1</c:v>
                </c:pt>
                <c:pt idx="9">
                  <c:v>Bellandur, Green Glen</c:v>
                </c:pt>
                <c:pt idx="10">
                  <c:v>Yemalur</c:v>
                </c:pt>
                <c:pt idx="11">
                  <c:v>Kudlu</c:v>
                </c:pt>
                <c:pt idx="12">
                  <c:v>Koramangala, Ejipura</c:v>
                </c:pt>
                <c:pt idx="13">
                  <c:v>Domlur, EGL</c:v>
                </c:pt>
                <c:pt idx="14">
                  <c:v>Bomannahali - MicoLayout</c:v>
                </c:pt>
                <c:pt idx="15">
                  <c:v>JP Nagar Phase 1-3</c:v>
                </c:pt>
                <c:pt idx="16">
                  <c:v>BTM Stage 2</c:v>
                </c:pt>
                <c:pt idx="17">
                  <c:v>Devarachikanna Halli</c:v>
                </c:pt>
                <c:pt idx="18">
                  <c:v>Doddanekundi</c:v>
                </c:pt>
                <c:pt idx="19">
                  <c:v>Victoria Layout</c:v>
                </c:pt>
              </c:strCache>
            </c:strRef>
          </c:cat>
          <c:val>
            <c:numRef>
              <c:f>'Order level Analysis-Pivot'!$B$255:$B$274</c:f>
              <c:numCache>
                <c:formatCode>0%</c:formatCode>
                <c:ptCount val="20"/>
                <c:pt idx="0">
                  <c:v>0.13151927437641722</c:v>
                </c:pt>
                <c:pt idx="1">
                  <c:v>#N/A</c:v>
                </c:pt>
                <c:pt idx="2">
                  <c:v>0.10170086281633159</c:v>
                </c:pt>
                <c:pt idx="3">
                  <c:v>0</c:v>
                </c:pt>
                <c:pt idx="4">
                  <c:v>8.2090172385668694E-2</c:v>
                </c:pt>
                <c:pt idx="5">
                  <c:v>4.5738464638323595E-2</c:v>
                </c:pt>
                <c:pt idx="6">
                  <c:v>6.0091009930738126E-2</c:v>
                </c:pt>
                <c:pt idx="7">
                  <c:v>1.8018018018018018E-2</c:v>
                </c:pt>
                <c:pt idx="8">
                  <c:v>8.2135523613963035E-2</c:v>
                </c:pt>
                <c:pt idx="9">
                  <c:v>2.2259274697790748E-2</c:v>
                </c:pt>
                <c:pt idx="10">
                  <c:v>0.12177121771217712</c:v>
                </c:pt>
                <c:pt idx="11">
                  <c:v>4.8749886628170633E-2</c:v>
                </c:pt>
                <c:pt idx="12">
                  <c:v>1.3149171270718232E-2</c:v>
                </c:pt>
                <c:pt idx="13">
                  <c:v>1.3080739738385205E-2</c:v>
                </c:pt>
                <c:pt idx="14">
                  <c:v>3.7262647722745984E-2</c:v>
                </c:pt>
                <c:pt idx="15">
                  <c:v>0</c:v>
                </c:pt>
                <c:pt idx="16">
                  <c:v>4.8753256419799031E-2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1B-44C4-8E6F-542F3C531185}"/>
            </c:ext>
          </c:extLst>
        </c:ser>
        <c:ser>
          <c:idx val="1"/>
          <c:order val="1"/>
          <c:tx>
            <c:strRef>
              <c:f>'Order level Analysis-Pivot'!$C$253:$C$254</c:f>
              <c:strCache>
                <c:ptCount val="1"/>
                <c:pt idx="0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5B1B-44C4-8E6F-542F3C531185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5B1B-44C4-8E6F-542F3C531185}"/>
              </c:ext>
            </c:extLst>
          </c:dPt>
          <c:dPt>
            <c:idx val="1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8-5B1B-44C4-8E6F-542F3C531185}"/>
              </c:ext>
            </c:extLst>
          </c:dPt>
          <c:dPt>
            <c:idx val="1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5B1B-44C4-8E6F-542F3C531185}"/>
              </c:ext>
            </c:extLst>
          </c:dPt>
          <c:dPt>
            <c:idx val="1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5B1B-44C4-8E6F-542F3C531185}"/>
              </c:ext>
            </c:extLst>
          </c:dPt>
          <c:dLbls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Analysis-Pivot'!$A$255:$A$274</c:f>
              <c:strCache>
                <c:ptCount val="20"/>
                <c:pt idx="0">
                  <c:v>Bilekahalli</c:v>
                </c:pt>
                <c:pt idx="1">
                  <c:v>Bellandur, Sakara</c:v>
                </c:pt>
                <c:pt idx="2">
                  <c:v>Harlur</c:v>
                </c:pt>
                <c:pt idx="3">
                  <c:v>Jayanagar</c:v>
                </c:pt>
                <c:pt idx="4">
                  <c:v>ITI Layout</c:v>
                </c:pt>
                <c:pt idx="5">
                  <c:v>Manipal County</c:v>
                </c:pt>
                <c:pt idx="6">
                  <c:v>HSR Layout</c:v>
                </c:pt>
                <c:pt idx="7">
                  <c:v>Bellandur - Off Sarjapur Road</c:v>
                </c:pt>
                <c:pt idx="8">
                  <c:v>BTM Stage 1</c:v>
                </c:pt>
                <c:pt idx="9">
                  <c:v>Bellandur, Green Glen</c:v>
                </c:pt>
                <c:pt idx="10">
                  <c:v>Yemalur</c:v>
                </c:pt>
                <c:pt idx="11">
                  <c:v>Kudlu</c:v>
                </c:pt>
                <c:pt idx="12">
                  <c:v>Koramangala, Ejipura</c:v>
                </c:pt>
                <c:pt idx="13">
                  <c:v>Domlur, EGL</c:v>
                </c:pt>
                <c:pt idx="14">
                  <c:v>Bomannahali - MicoLayout</c:v>
                </c:pt>
                <c:pt idx="15">
                  <c:v>JP Nagar Phase 1-3</c:v>
                </c:pt>
                <c:pt idx="16">
                  <c:v>BTM Stage 2</c:v>
                </c:pt>
                <c:pt idx="17">
                  <c:v>Devarachikanna Halli</c:v>
                </c:pt>
                <c:pt idx="18">
                  <c:v>Doddanekundi</c:v>
                </c:pt>
                <c:pt idx="19">
                  <c:v>Victoria Layout</c:v>
                </c:pt>
              </c:strCache>
            </c:strRef>
          </c:cat>
          <c:val>
            <c:numRef>
              <c:f>'Order level Analysis-Pivot'!$C$255:$C$274</c:f>
              <c:numCache>
                <c:formatCode>0%</c:formatCode>
                <c:ptCount val="20"/>
                <c:pt idx="0">
                  <c:v>0.1325153374233129</c:v>
                </c:pt>
                <c:pt idx="1">
                  <c:v>1.4929829799940281E-2</c:v>
                </c:pt>
                <c:pt idx="2">
                  <c:v>0.10311874856524449</c:v>
                </c:pt>
                <c:pt idx="3">
                  <c:v>0</c:v>
                </c:pt>
                <c:pt idx="4">
                  <c:v>7.2091788861468956E-2</c:v>
                </c:pt>
                <c:pt idx="5">
                  <c:v>3.5326319390984517E-2</c:v>
                </c:pt>
                <c:pt idx="6">
                  <c:v>6.2110194053925587E-2</c:v>
                </c:pt>
                <c:pt idx="7">
                  <c:v>5.0126217093400649E-2</c:v>
                </c:pt>
                <c:pt idx="8">
                  <c:v>0.14687436779283836</c:v>
                </c:pt>
                <c:pt idx="9">
                  <c:v>4.6692885234179478E-2</c:v>
                </c:pt>
                <c:pt idx="10">
                  <c:v>0</c:v>
                </c:pt>
                <c:pt idx="11">
                  <c:v>6.363797692990239E-2</c:v>
                </c:pt>
                <c:pt idx="12">
                  <c:v>6.8831465812943055E-2</c:v>
                </c:pt>
                <c:pt idx="13">
                  <c:v>0</c:v>
                </c:pt>
                <c:pt idx="14">
                  <c:v>2.1487151448879169E-2</c:v>
                </c:pt>
                <c:pt idx="15">
                  <c:v>#N/A</c:v>
                </c:pt>
                <c:pt idx="16">
                  <c:v>5.263157894736842E-3</c:v>
                </c:pt>
                <c:pt idx="17">
                  <c:v>1.1627906976744186E-2</c:v>
                </c:pt>
                <c:pt idx="18">
                  <c:v>#N/A</c:v>
                </c:pt>
                <c:pt idx="19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B1B-44C4-8E6F-542F3C531185}"/>
            </c:ext>
          </c:extLst>
        </c:ser>
        <c:ser>
          <c:idx val="2"/>
          <c:order val="2"/>
          <c:tx>
            <c:strRef>
              <c:f>'Order level Analysis-Pivot'!$D$253:$D$254</c:f>
              <c:strCache>
                <c:ptCount val="1"/>
                <c:pt idx="0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5B1B-44C4-8E6F-542F3C531185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5B1B-44C4-8E6F-542F3C531185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6-5B1B-44C4-8E6F-542F3C531185}"/>
              </c:ext>
            </c:extLst>
          </c:dPt>
          <c:dPt>
            <c:idx val="1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5B1B-44C4-8E6F-542F3C531185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Analysis-Pivot'!$A$255:$A$274</c:f>
              <c:strCache>
                <c:ptCount val="20"/>
                <c:pt idx="0">
                  <c:v>Bilekahalli</c:v>
                </c:pt>
                <c:pt idx="1">
                  <c:v>Bellandur, Sakara</c:v>
                </c:pt>
                <c:pt idx="2">
                  <c:v>Harlur</c:v>
                </c:pt>
                <c:pt idx="3">
                  <c:v>Jayanagar</c:v>
                </c:pt>
                <c:pt idx="4">
                  <c:v>ITI Layout</c:v>
                </c:pt>
                <c:pt idx="5">
                  <c:v>Manipal County</c:v>
                </c:pt>
                <c:pt idx="6">
                  <c:v>HSR Layout</c:v>
                </c:pt>
                <c:pt idx="7">
                  <c:v>Bellandur - Off Sarjapur Road</c:v>
                </c:pt>
                <c:pt idx="8">
                  <c:v>BTM Stage 1</c:v>
                </c:pt>
                <c:pt idx="9">
                  <c:v>Bellandur, Green Glen</c:v>
                </c:pt>
                <c:pt idx="10">
                  <c:v>Yemalur</c:v>
                </c:pt>
                <c:pt idx="11">
                  <c:v>Kudlu</c:v>
                </c:pt>
                <c:pt idx="12">
                  <c:v>Koramangala, Ejipura</c:v>
                </c:pt>
                <c:pt idx="13">
                  <c:v>Domlur, EGL</c:v>
                </c:pt>
                <c:pt idx="14">
                  <c:v>Bomannahali - MicoLayout</c:v>
                </c:pt>
                <c:pt idx="15">
                  <c:v>JP Nagar Phase 1-3</c:v>
                </c:pt>
                <c:pt idx="16">
                  <c:v>BTM Stage 2</c:v>
                </c:pt>
                <c:pt idx="17">
                  <c:v>Devarachikanna Halli</c:v>
                </c:pt>
                <c:pt idx="18">
                  <c:v>Doddanekundi</c:v>
                </c:pt>
                <c:pt idx="19">
                  <c:v>Victoria Layout</c:v>
                </c:pt>
              </c:strCache>
            </c:strRef>
          </c:cat>
          <c:val>
            <c:numRef>
              <c:f>'Order level Analysis-Pivot'!$D$255:$D$274</c:f>
              <c:numCache>
                <c:formatCode>0%</c:formatCode>
                <c:ptCount val="20"/>
                <c:pt idx="0">
                  <c:v>1.6569767441860464E-2</c:v>
                </c:pt>
                <c:pt idx="1">
                  <c:v>0</c:v>
                </c:pt>
                <c:pt idx="2">
                  <c:v>9.2412139355154035E-2</c:v>
                </c:pt>
                <c:pt idx="3">
                  <c:v>0.35611510791366907</c:v>
                </c:pt>
                <c:pt idx="4">
                  <c:v>7.0855688920847398E-2</c:v>
                </c:pt>
                <c:pt idx="5">
                  <c:v>3.3234126984126984E-2</c:v>
                </c:pt>
                <c:pt idx="6">
                  <c:v>6.5306258596913497E-2</c:v>
                </c:pt>
                <c:pt idx="7">
                  <c:v>4.1765543426672998E-2</c:v>
                </c:pt>
                <c:pt idx="8">
                  <c:v>0</c:v>
                </c:pt>
                <c:pt idx="9">
                  <c:v>5.8256757962351684E-2</c:v>
                </c:pt>
                <c:pt idx="10">
                  <c:v>9.8765432098765427E-2</c:v>
                </c:pt>
                <c:pt idx="11">
                  <c:v>3.6597613097601421E-2</c:v>
                </c:pt>
                <c:pt idx="12">
                  <c:v>5.7383320581484314E-2</c:v>
                </c:pt>
                <c:pt idx="13">
                  <c:v>#N/A</c:v>
                </c:pt>
                <c:pt idx="14">
                  <c:v>2.6740393169251163E-2</c:v>
                </c:pt>
                <c:pt idx="15">
                  <c:v>0.16694772344013492</c:v>
                </c:pt>
                <c:pt idx="16">
                  <c:v>8.8262910798122068E-2</c:v>
                </c:pt>
                <c:pt idx="17">
                  <c:v>0</c:v>
                </c:pt>
                <c:pt idx="18">
                  <c:v>#N/A</c:v>
                </c:pt>
                <c:pt idx="19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B1B-44C4-8E6F-542F3C531185}"/>
            </c:ext>
          </c:extLst>
        </c:ser>
        <c:ser>
          <c:idx val="3"/>
          <c:order val="3"/>
          <c:tx>
            <c:strRef>
              <c:f>'Order level Analysis-Pivot'!$E$253:$E$254</c:f>
              <c:strCache>
                <c:ptCount val="1"/>
                <c:pt idx="0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5B1B-44C4-8E6F-542F3C531185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5B1B-44C4-8E6F-542F3C531185}"/>
              </c:ext>
            </c:extLst>
          </c:dPt>
          <c:dPt>
            <c:idx val="1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5B1B-44C4-8E6F-542F3C531185}"/>
              </c:ext>
            </c:extLst>
          </c:dPt>
          <c:dPt>
            <c:idx val="1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A-5B1B-44C4-8E6F-542F3C531185}"/>
              </c:ext>
            </c:extLst>
          </c:dPt>
          <c:dLbls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Analysis-Pivot'!$A$255:$A$274</c:f>
              <c:strCache>
                <c:ptCount val="20"/>
                <c:pt idx="0">
                  <c:v>Bilekahalli</c:v>
                </c:pt>
                <c:pt idx="1">
                  <c:v>Bellandur, Sakara</c:v>
                </c:pt>
                <c:pt idx="2">
                  <c:v>Harlur</c:v>
                </c:pt>
                <c:pt idx="3">
                  <c:v>Jayanagar</c:v>
                </c:pt>
                <c:pt idx="4">
                  <c:v>ITI Layout</c:v>
                </c:pt>
                <c:pt idx="5">
                  <c:v>Manipal County</c:v>
                </c:pt>
                <c:pt idx="6">
                  <c:v>HSR Layout</c:v>
                </c:pt>
                <c:pt idx="7">
                  <c:v>Bellandur - Off Sarjapur Road</c:v>
                </c:pt>
                <c:pt idx="8">
                  <c:v>BTM Stage 1</c:v>
                </c:pt>
                <c:pt idx="9">
                  <c:v>Bellandur, Green Glen</c:v>
                </c:pt>
                <c:pt idx="10">
                  <c:v>Yemalur</c:v>
                </c:pt>
                <c:pt idx="11">
                  <c:v>Kudlu</c:v>
                </c:pt>
                <c:pt idx="12">
                  <c:v>Koramangala, Ejipura</c:v>
                </c:pt>
                <c:pt idx="13">
                  <c:v>Domlur, EGL</c:v>
                </c:pt>
                <c:pt idx="14">
                  <c:v>Bomannahali - MicoLayout</c:v>
                </c:pt>
                <c:pt idx="15">
                  <c:v>JP Nagar Phase 1-3</c:v>
                </c:pt>
                <c:pt idx="16">
                  <c:v>BTM Stage 2</c:v>
                </c:pt>
                <c:pt idx="17">
                  <c:v>Devarachikanna Halli</c:v>
                </c:pt>
                <c:pt idx="18">
                  <c:v>Doddanekundi</c:v>
                </c:pt>
                <c:pt idx="19">
                  <c:v>Victoria Layout</c:v>
                </c:pt>
              </c:strCache>
            </c:strRef>
          </c:cat>
          <c:val>
            <c:numRef>
              <c:f>'Order level Analysis-Pivot'!$E$255:$E$274</c:f>
              <c:numCache>
                <c:formatCode>0%</c:formatCode>
                <c:ptCount val="20"/>
                <c:pt idx="0">
                  <c:v>0.29729729729729731</c:v>
                </c:pt>
                <c:pt idx="1">
                  <c:v>0</c:v>
                </c:pt>
                <c:pt idx="2">
                  <c:v>9.896817638753122E-2</c:v>
                </c:pt>
                <c:pt idx="3">
                  <c:v>#N/A</c:v>
                </c:pt>
                <c:pt idx="4">
                  <c:v>7.9720288269344797E-2</c:v>
                </c:pt>
                <c:pt idx="5">
                  <c:v>0.1241897848068447</c:v>
                </c:pt>
                <c:pt idx="6">
                  <c:v>6.5186732007224579E-2</c:v>
                </c:pt>
                <c:pt idx="7">
                  <c:v>0.14225418164764733</c:v>
                </c:pt>
                <c:pt idx="8">
                  <c:v>6.7548550520686746E-3</c:v>
                </c:pt>
                <c:pt idx="9">
                  <c:v>6.1355932203389828E-2</c:v>
                </c:pt>
                <c:pt idx="10">
                  <c:v>0</c:v>
                </c:pt>
                <c:pt idx="11">
                  <c:v>4.6867878665113688E-2</c:v>
                </c:pt>
                <c:pt idx="12">
                  <c:v>3.0084982321195955E-2</c:v>
                </c:pt>
                <c:pt idx="13">
                  <c:v>#N/A</c:v>
                </c:pt>
                <c:pt idx="14">
                  <c:v>6.8201243201243197E-2</c:v>
                </c:pt>
                <c:pt idx="15">
                  <c:v>0</c:v>
                </c:pt>
                <c:pt idx="16">
                  <c:v>1.8408941485864562E-2</c:v>
                </c:pt>
                <c:pt idx="17">
                  <c:v>0.12422839506172839</c:v>
                </c:pt>
                <c:pt idx="18">
                  <c:v>0.1</c:v>
                </c:pt>
                <c:pt idx="19">
                  <c:v>7.0707070707070704E-2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B1B-44C4-8E6F-542F3C531185}"/>
            </c:ext>
          </c:extLst>
        </c:ser>
        <c:ser>
          <c:idx val="4"/>
          <c:order val="4"/>
          <c:tx>
            <c:strRef>
              <c:f>'Order level Analysis-Pivot'!$F$253:$F$254</c:f>
              <c:strCache>
                <c:ptCount val="1"/>
                <c:pt idx="0">
                  <c:v>Late 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3-5B1B-44C4-8E6F-542F3C531185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5B1B-44C4-8E6F-542F3C531185}"/>
              </c:ext>
            </c:extLst>
          </c:dPt>
          <c:dPt>
            <c:idx val="1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5B1B-44C4-8E6F-542F3C531185}"/>
              </c:ext>
            </c:extLst>
          </c:dPt>
          <c:dPt>
            <c:idx val="1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B-5B1B-44C4-8E6F-542F3C531185}"/>
              </c:ext>
            </c:extLst>
          </c:dPt>
          <c:dPt>
            <c:idx val="1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C-5B1B-44C4-8E6F-542F3C531185}"/>
              </c:ext>
            </c:extLst>
          </c:dPt>
          <c:dPt>
            <c:idx val="1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D-5B1B-44C4-8E6F-542F3C531185}"/>
              </c:ext>
            </c:extLst>
          </c:dPt>
          <c:dLbls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1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'Order level Analysis-Pivot'!$A$255:$A$274</c:f>
              <c:strCache>
                <c:ptCount val="20"/>
                <c:pt idx="0">
                  <c:v>Bilekahalli</c:v>
                </c:pt>
                <c:pt idx="1">
                  <c:v>Bellandur, Sakara</c:v>
                </c:pt>
                <c:pt idx="2">
                  <c:v>Harlur</c:v>
                </c:pt>
                <c:pt idx="3">
                  <c:v>Jayanagar</c:v>
                </c:pt>
                <c:pt idx="4">
                  <c:v>ITI Layout</c:v>
                </c:pt>
                <c:pt idx="5">
                  <c:v>Manipal County</c:v>
                </c:pt>
                <c:pt idx="6">
                  <c:v>HSR Layout</c:v>
                </c:pt>
                <c:pt idx="7">
                  <c:v>Bellandur - Off Sarjapur Road</c:v>
                </c:pt>
                <c:pt idx="8">
                  <c:v>BTM Stage 1</c:v>
                </c:pt>
                <c:pt idx="9">
                  <c:v>Bellandur, Green Glen</c:v>
                </c:pt>
                <c:pt idx="10">
                  <c:v>Yemalur</c:v>
                </c:pt>
                <c:pt idx="11">
                  <c:v>Kudlu</c:v>
                </c:pt>
                <c:pt idx="12">
                  <c:v>Koramangala, Ejipura</c:v>
                </c:pt>
                <c:pt idx="13">
                  <c:v>Domlur, EGL</c:v>
                </c:pt>
                <c:pt idx="14">
                  <c:v>Bomannahali - MicoLayout</c:v>
                </c:pt>
                <c:pt idx="15">
                  <c:v>JP Nagar Phase 1-3</c:v>
                </c:pt>
                <c:pt idx="16">
                  <c:v>BTM Stage 2</c:v>
                </c:pt>
                <c:pt idx="17">
                  <c:v>Devarachikanna Halli</c:v>
                </c:pt>
                <c:pt idx="18">
                  <c:v>Doddanekundi</c:v>
                </c:pt>
                <c:pt idx="19">
                  <c:v>Victoria Layout</c:v>
                </c:pt>
              </c:strCache>
            </c:strRef>
          </c:cat>
          <c:val>
            <c:numRef>
              <c:f>'Order level Analysis-Pivot'!$F$255:$F$274</c:f>
              <c:numCache>
                <c:formatCode>0%</c:formatCode>
                <c:ptCount val="20"/>
                <c:pt idx="0">
                  <c:v>0.1</c:v>
                </c:pt>
                <c:pt idx="1">
                  <c:v>0.43231441048034935</c:v>
                </c:pt>
                <c:pt idx="2">
                  <c:v>3.6952322862661383E-2</c:v>
                </c:pt>
                <c:pt idx="3">
                  <c:v>#N/A</c:v>
                </c:pt>
                <c:pt idx="4">
                  <c:v>4.1126820617677556E-2</c:v>
                </c:pt>
                <c:pt idx="5">
                  <c:v>5.8577405857740586E-2</c:v>
                </c:pt>
                <c:pt idx="6">
                  <c:v>3.9601132202861669E-2</c:v>
                </c:pt>
                <c:pt idx="7">
                  <c:v>0</c:v>
                </c:pt>
                <c:pt idx="8">
                  <c:v>0</c:v>
                </c:pt>
                <c:pt idx="9">
                  <c:v>4.2218728946777452E-2</c:v>
                </c:pt>
                <c:pt idx="10">
                  <c:v>#N/A</c:v>
                </c:pt>
                <c:pt idx="11">
                  <c:v>1.4369830365904949E-2</c:v>
                </c:pt>
                <c:pt idx="12">
                  <c:v>2.0520842918928868E-2</c:v>
                </c:pt>
                <c:pt idx="13">
                  <c:v>0.17086330935251798</c:v>
                </c:pt>
                <c:pt idx="14">
                  <c:v>2.1107805638192378E-2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#N/A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B1B-44C4-8E6F-542F3C5311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37155072"/>
        <c:axId val="237156992"/>
      </c:barChart>
      <c:catAx>
        <c:axId val="23715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Delivery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56992"/>
        <c:crosses val="autoZero"/>
        <c:auto val="1"/>
        <c:lblAlgn val="ctr"/>
        <c:lblOffset val="100"/>
        <c:noMultiLvlLbl val="0"/>
      </c:catAx>
      <c:valAx>
        <c:axId val="237156992"/>
        <c:scaling>
          <c:orientation val="minMax"/>
          <c:max val="0.70000000000000007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Discount %</a:t>
                </a:r>
              </a:p>
            </c:rich>
          </c:tx>
          <c:layout>
            <c:manualLayout>
              <c:xMode val="edge"/>
              <c:yMode val="edge"/>
              <c:x val="4.6809001251085901E-3"/>
              <c:y val="0.2946484792199323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5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Completion Rate at Slot VS Day of the</a:t>
            </a:r>
            <a:r>
              <a:rPr lang="en-IN" baseline="0"/>
              <a:t> </a:t>
            </a:r>
            <a:r>
              <a:rPr lang="en-IN"/>
              <a:t>Week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'Completion Rate Analysis-Pivot'!$A$13</c:f>
              <c:strCache>
                <c:ptCount val="1"/>
                <c:pt idx="0">
                  <c:v>Late Night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92D05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'Completion Rate Analysis-Pivot'!$B$12:$H$12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Analysis-Pivot'!$B$13:$H$13</c:f>
              <c:numCache>
                <c:formatCode>0.00%</c:formatCode>
                <c:ptCount val="7"/>
                <c:pt idx="0">
                  <c:v>0.99632352941176472</c:v>
                </c:pt>
                <c:pt idx="1">
                  <c:v>0.9907407407407407</c:v>
                </c:pt>
                <c:pt idx="2">
                  <c:v>0.98941798941798942</c:v>
                </c:pt>
                <c:pt idx="3">
                  <c:v>1</c:v>
                </c:pt>
                <c:pt idx="4">
                  <c:v>0.99514563106796117</c:v>
                </c:pt>
                <c:pt idx="5">
                  <c:v>0.9919028340080972</c:v>
                </c:pt>
                <c:pt idx="6">
                  <c:v>0.9920948616600791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2D4-4209-AACB-EF5B5416C73E}"/>
            </c:ext>
          </c:extLst>
        </c:ser>
        <c:ser>
          <c:idx val="1"/>
          <c:order val="1"/>
          <c:tx>
            <c:strRef>
              <c:f>'Completion Rate Analysis-Pivot'!$A$14</c:f>
              <c:strCache>
                <c:ptCount val="1"/>
                <c:pt idx="0">
                  <c:v>Night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'Completion Rate Analysis-Pivot'!$B$12:$H$12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Analysis-Pivot'!$B$14:$H$14</c:f>
              <c:numCache>
                <c:formatCode>0.00%</c:formatCode>
                <c:ptCount val="7"/>
                <c:pt idx="0">
                  <c:v>0.99865771812080539</c:v>
                </c:pt>
                <c:pt idx="1">
                  <c:v>0.99724517906336085</c:v>
                </c:pt>
                <c:pt idx="2">
                  <c:v>0.99581589958159</c:v>
                </c:pt>
                <c:pt idx="3">
                  <c:v>0.98997134670487108</c:v>
                </c:pt>
                <c:pt idx="4">
                  <c:v>0.99622641509433962</c:v>
                </c:pt>
                <c:pt idx="5">
                  <c:v>0.99351491569390404</c:v>
                </c:pt>
                <c:pt idx="6">
                  <c:v>0.97886393659180981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2D4-4209-AACB-EF5B5416C73E}"/>
            </c:ext>
          </c:extLst>
        </c:ser>
        <c:ser>
          <c:idx val="2"/>
          <c:order val="2"/>
          <c:tx>
            <c:strRef>
              <c:f>'Completion Rate Analysis-Pivot'!$A$15</c:f>
              <c:strCache>
                <c:ptCount val="1"/>
                <c:pt idx="0">
                  <c:v>Evening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'Completion Rate Analysis-Pivot'!$B$12:$H$12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Analysis-Pivot'!$B$15:$H$15</c:f>
              <c:numCache>
                <c:formatCode>0.00%</c:formatCode>
                <c:ptCount val="7"/>
                <c:pt idx="0">
                  <c:v>1</c:v>
                </c:pt>
                <c:pt idx="1">
                  <c:v>0.99845916795069334</c:v>
                </c:pt>
                <c:pt idx="2">
                  <c:v>0.99694656488549616</c:v>
                </c:pt>
                <c:pt idx="3">
                  <c:v>0.99687010954616584</c:v>
                </c:pt>
                <c:pt idx="4">
                  <c:v>0.99850523168908822</c:v>
                </c:pt>
                <c:pt idx="5">
                  <c:v>0.99572039942938662</c:v>
                </c:pt>
                <c:pt idx="6">
                  <c:v>0.9929775280898876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2D4-4209-AACB-EF5B5416C73E}"/>
            </c:ext>
          </c:extLst>
        </c:ser>
        <c:ser>
          <c:idx val="3"/>
          <c:order val="3"/>
          <c:tx>
            <c:strRef>
              <c:f>'Completion Rate Analysis-Pivot'!$A$16</c:f>
              <c:strCache>
                <c:ptCount val="1"/>
                <c:pt idx="0">
                  <c:v>Afternoon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'Completion Rate Analysis-Pivot'!$B$12:$H$12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Analysis-Pivot'!$B$16:$H$16</c:f>
              <c:numCache>
                <c:formatCode>0.00%</c:formatCode>
                <c:ptCount val="7"/>
                <c:pt idx="0">
                  <c:v>0.99896587383660806</c:v>
                </c:pt>
                <c:pt idx="1">
                  <c:v>0.99741602067183466</c:v>
                </c:pt>
                <c:pt idx="2">
                  <c:v>0.99349804941482445</c:v>
                </c:pt>
                <c:pt idx="3">
                  <c:v>0.99642004773269688</c:v>
                </c:pt>
                <c:pt idx="4">
                  <c:v>0.99875930521091816</c:v>
                </c:pt>
                <c:pt idx="5">
                  <c:v>0.99769053117782913</c:v>
                </c:pt>
                <c:pt idx="6">
                  <c:v>0.99889380530973448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2D4-4209-AACB-EF5B5416C73E}"/>
            </c:ext>
          </c:extLst>
        </c:ser>
        <c:ser>
          <c:idx val="4"/>
          <c:order val="4"/>
          <c:tx>
            <c:strRef>
              <c:f>'Completion Rate Analysis-Pivot'!$A$17</c:f>
              <c:strCache>
                <c:ptCount val="1"/>
                <c:pt idx="0">
                  <c:v>Morning</c:v>
                </c:pt>
              </c:strCache>
            </c:strRef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00B0F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'Completion Rate Analysis-Pivot'!$B$12:$H$12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Analysis-Pivot'!$B$17:$H$17</c:f>
              <c:numCache>
                <c:formatCode>0.00%</c:formatCode>
                <c:ptCount val="7"/>
                <c:pt idx="0">
                  <c:v>0.99764982373678024</c:v>
                </c:pt>
                <c:pt idx="1">
                  <c:v>0.99859353023909991</c:v>
                </c:pt>
                <c:pt idx="2">
                  <c:v>0.99736842105263157</c:v>
                </c:pt>
                <c:pt idx="3">
                  <c:v>0.99482535575679176</c:v>
                </c:pt>
                <c:pt idx="4">
                  <c:v>0.99358151476251599</c:v>
                </c:pt>
                <c:pt idx="5">
                  <c:v>0.98652291105121293</c:v>
                </c:pt>
                <c:pt idx="6">
                  <c:v>0.99741267787839583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2D4-4209-AACB-EF5B5416C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297664"/>
        <c:axId val="231173120"/>
      </c:lineChart>
      <c:catAx>
        <c:axId val="217297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73120"/>
        <c:crosses val="autoZero"/>
        <c:auto val="1"/>
        <c:lblAlgn val="ctr"/>
        <c:lblOffset val="100"/>
        <c:noMultiLvlLbl val="0"/>
      </c:catAx>
      <c:valAx>
        <c:axId val="231173120"/>
        <c:scaling>
          <c:orientation val="minMax"/>
          <c:min val="0.97499999999999998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Completion</a:t>
                </a:r>
                <a:r>
                  <a:rPr lang="en-IN" sz="1100" baseline="0"/>
                  <a:t> Rate %</a:t>
                </a:r>
                <a:endParaRPr lang="en-IN" sz="1100"/>
              </a:p>
            </c:rich>
          </c:tx>
          <c:layout>
            <c:manualLayout>
              <c:xMode val="edge"/>
              <c:yMode val="edge"/>
              <c:x val="1.0680907877169559E-2"/>
              <c:y val="0.2911614173228346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297664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Completion Rate at Delivery Area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2273208156672722E-2"/>
          <c:y val="0.11533734753744015"/>
          <c:w val="0.87574684616035903"/>
          <c:h val="0.53446019216213314"/>
        </c:manualLayout>
      </c:layout>
      <c:lineChart>
        <c:grouping val="standard"/>
        <c:varyColors val="0"/>
        <c:ser>
          <c:idx val="0"/>
          <c:order val="0"/>
          <c:tx>
            <c:strRef>
              <c:f>'Completion Rate Analysis-Pivot'!$B$20</c:f>
              <c:strCache>
                <c:ptCount val="1"/>
                <c:pt idx="0">
                  <c:v>Completion rate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'Completion Rate Analysis-Pivot'!$A$21:$A$72</c:f>
              <c:strCache>
                <c:ptCount val="52"/>
                <c:pt idx="0">
                  <c:v>Harlur</c:v>
                </c:pt>
                <c:pt idx="1">
                  <c:v>BTM Stage 2</c:v>
                </c:pt>
                <c:pt idx="2">
                  <c:v>ITI Layout</c:v>
                </c:pt>
                <c:pt idx="3">
                  <c:v>HSR Layout</c:v>
                </c:pt>
                <c:pt idx="4">
                  <c:v>Whitefield</c:v>
                </c:pt>
                <c:pt idx="5">
                  <c:v>Bomannahali - MicoLayout</c:v>
                </c:pt>
                <c:pt idx="6">
                  <c:v>Marathahalli</c:v>
                </c:pt>
                <c:pt idx="7">
                  <c:v>Koramangala, Ejipura</c:v>
                </c:pt>
                <c:pt idx="8">
                  <c:v>BTM Stage 1</c:v>
                </c:pt>
                <c:pt idx="9">
                  <c:v>Sarjapur Road</c:v>
                </c:pt>
                <c:pt idx="10">
                  <c:v>Kudlu</c:v>
                </c:pt>
                <c:pt idx="11">
                  <c:v>Bellandur, Sarjapur Road</c:v>
                </c:pt>
                <c:pt idx="12">
                  <c:v>Bellandur, Green Glen</c:v>
                </c:pt>
                <c:pt idx="13">
                  <c:v>Bellandur, ETV</c:v>
                </c:pt>
                <c:pt idx="14">
                  <c:v>Bellandur - Off Sarjapur Road</c:v>
                </c:pt>
                <c:pt idx="15">
                  <c:v>Bellandur, APR</c:v>
                </c:pt>
                <c:pt idx="16">
                  <c:v>Manipal County</c:v>
                </c:pt>
                <c:pt idx="17">
                  <c:v>Bilekahalli</c:v>
                </c:pt>
                <c:pt idx="18">
                  <c:v>Akshaya Nagar</c:v>
                </c:pt>
                <c:pt idx="19">
                  <c:v>Wilson Garden, Shantinagar</c:v>
                </c:pt>
                <c:pt idx="20">
                  <c:v>Bommanahalli</c:v>
                </c:pt>
                <c:pt idx="21">
                  <c:v>Domlur, EGL</c:v>
                </c:pt>
                <c:pt idx="22">
                  <c:v>Bellandur, Sakara</c:v>
                </c:pt>
                <c:pt idx="23">
                  <c:v>Victoria Layout</c:v>
                </c:pt>
                <c:pt idx="24">
                  <c:v>Arekere</c:v>
                </c:pt>
                <c:pt idx="25">
                  <c:v>JP Nagar Phase 4-5</c:v>
                </c:pt>
                <c:pt idx="26">
                  <c:v>JP Nagar Phase 1-3</c:v>
                </c:pt>
                <c:pt idx="27">
                  <c:v>Bannerghatta</c:v>
                </c:pt>
                <c:pt idx="28">
                  <c:v>Jayanagar</c:v>
                </c:pt>
                <c:pt idx="29">
                  <c:v>Challagatta</c:v>
                </c:pt>
                <c:pt idx="30">
                  <c:v>Doddanekundi</c:v>
                </c:pt>
                <c:pt idx="31">
                  <c:v>Indiranagar</c:v>
                </c:pt>
                <c:pt idx="32">
                  <c:v>Kumaraswamy Layout</c:v>
                </c:pt>
                <c:pt idx="33">
                  <c:v>Yemalur</c:v>
                </c:pt>
                <c:pt idx="34">
                  <c:v>Kadubeesanhali, Prestige</c:v>
                </c:pt>
                <c:pt idx="35">
                  <c:v>Cox Town</c:v>
                </c:pt>
                <c:pt idx="36">
                  <c:v>Brookefield</c:v>
                </c:pt>
                <c:pt idx="37">
                  <c:v>Binnipet</c:v>
                </c:pt>
                <c:pt idx="38">
                  <c:v>Viveka Nagar</c:v>
                </c:pt>
                <c:pt idx="39">
                  <c:v>CV Raman Nagar</c:v>
                </c:pt>
                <c:pt idx="40">
                  <c:v>JP Nagar Phase 8-9</c:v>
                </c:pt>
                <c:pt idx="41">
                  <c:v>Devarachikanna Halli</c:v>
                </c:pt>
                <c:pt idx="42">
                  <c:v>JP Nagar Phase 6-7</c:v>
                </c:pt>
                <c:pt idx="43">
                  <c:v>Banashankari Stage 2</c:v>
                </c:pt>
                <c:pt idx="44">
                  <c:v>Richmond Town</c:v>
                </c:pt>
                <c:pt idx="45">
                  <c:v>Basavanagudi</c:v>
                </c:pt>
                <c:pt idx="46">
                  <c:v>Mahadevapura</c:v>
                </c:pt>
                <c:pt idx="47">
                  <c:v>Kadubeesanhali, PTP</c:v>
                </c:pt>
                <c:pt idx="48">
                  <c:v>Vimanapura</c:v>
                </c:pt>
                <c:pt idx="49">
                  <c:v>Pattandur</c:v>
                </c:pt>
                <c:pt idx="50">
                  <c:v>Frazer Town</c:v>
                </c:pt>
                <c:pt idx="51">
                  <c:v>Bellandur, Ecospace</c:v>
                </c:pt>
              </c:strCache>
            </c:strRef>
          </c:cat>
          <c:val>
            <c:numRef>
              <c:f>'Completion Rate Analysis-Pivot'!$B$21:$B$72</c:f>
              <c:numCache>
                <c:formatCode>0.00%</c:formatCode>
                <c:ptCount val="52"/>
                <c:pt idx="0">
                  <c:v>0.99694423223834994</c:v>
                </c:pt>
                <c:pt idx="1">
                  <c:v>1</c:v>
                </c:pt>
                <c:pt idx="2">
                  <c:v>0.99594526102382164</c:v>
                </c:pt>
                <c:pt idx="3">
                  <c:v>0.9960401098550169</c:v>
                </c:pt>
                <c:pt idx="4">
                  <c:v>0</c:v>
                </c:pt>
                <c:pt idx="5">
                  <c:v>0.99274047186932846</c:v>
                </c:pt>
                <c:pt idx="6">
                  <c:v>0.66666666666666663</c:v>
                </c:pt>
                <c:pt idx="7">
                  <c:v>0.99375000000000002</c:v>
                </c:pt>
                <c:pt idx="8">
                  <c:v>0.97142857142857142</c:v>
                </c:pt>
                <c:pt idx="9">
                  <c:v>1</c:v>
                </c:pt>
                <c:pt idx="10">
                  <c:v>0.99420849420849422</c:v>
                </c:pt>
                <c:pt idx="11">
                  <c:v>1</c:v>
                </c:pt>
                <c:pt idx="12">
                  <c:v>0.9925373134328358</c:v>
                </c:pt>
                <c:pt idx="13">
                  <c:v>0.5</c:v>
                </c:pt>
                <c:pt idx="14">
                  <c:v>1</c:v>
                </c:pt>
                <c:pt idx="15">
                  <c:v>1</c:v>
                </c:pt>
                <c:pt idx="16">
                  <c:v>0.98750000000000004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0.98076923076923073</c:v>
                </c:pt>
                <c:pt idx="21">
                  <c:v>0.75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0.875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0.8571428571428571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88B-4AD4-8731-226A609B9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lt1">
                  <a:lumMod val="95000"/>
                  <a:alpha val="54000"/>
                </a:schemeClr>
              </a:solidFill>
              <a:prstDash val="dash"/>
            </a:ln>
            <a:effectLst/>
          </c:spPr>
        </c:dropLines>
        <c:marker val="1"/>
        <c:smooth val="0"/>
        <c:axId val="206913536"/>
        <c:axId val="206915456"/>
      </c:lineChart>
      <c:catAx>
        <c:axId val="20691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Delivery Areas</a:t>
                </a:r>
              </a:p>
            </c:rich>
          </c:tx>
          <c:layout>
            <c:manualLayout>
              <c:xMode val="edge"/>
              <c:yMode val="edge"/>
              <c:x val="0.38770322562726006"/>
              <c:y val="0.9242086860046684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15456"/>
        <c:crosses val="autoZero"/>
        <c:auto val="1"/>
        <c:lblAlgn val="ctr"/>
        <c:lblOffset val="100"/>
        <c:noMultiLvlLbl val="0"/>
      </c:catAx>
      <c:valAx>
        <c:axId val="20691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Completion rate</a:t>
                </a:r>
                <a:r>
                  <a:rPr lang="en-IN" sz="1100" baseline="0"/>
                  <a:t> %</a:t>
                </a:r>
                <a:endParaRPr lang="en-IN" sz="1100"/>
              </a:p>
            </c:rich>
          </c:tx>
          <c:layout>
            <c:manualLayout>
              <c:xMode val="edge"/>
              <c:yMode val="edge"/>
              <c:x val="1.1263567860469054E-2"/>
              <c:y val="0.23610650846049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13536"/>
        <c:crosses val="autoZero"/>
        <c:crossBetween val="between"/>
        <c:majorUnit val="0.2"/>
        <c:minorUnit val="2.5000000000000005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545848400356949"/>
          <c:y val="0.90188157595004748"/>
          <c:w val="0.25761900111457148"/>
          <c:h val="6.38302054703946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Completion Rate</a:t>
            </a:r>
            <a:r>
              <a:rPr lang="en-US" baseline="0"/>
              <a:t> at successfully Delivered Products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'Completion Rate Analysis-Pivot'!$C$76</c:f>
              <c:strCache>
                <c:ptCount val="1"/>
                <c:pt idx="0">
                  <c:v>Completion Rate</c:v>
                </c:pt>
              </c:strCache>
            </c:strRef>
          </c:tx>
          <c:spPr>
            <a:effectLst>
              <a:glow>
                <a:schemeClr val="accent1">
                  <a:alpha val="40000"/>
                </a:schemeClr>
              </a:glow>
              <a:outerShdw blurRad="57150" dist="19050" dir="5400000" sx="97000" sy="97000" algn="ctr" rotWithShape="0">
                <a:srgbClr val="000000">
                  <a:alpha val="79000"/>
                </a:srgbClr>
              </a:outerShdw>
              <a:softEdge rad="0"/>
            </a:effectLst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7150" dist="19050" dir="5400000" sx="97000" sy="97000" algn="ctr" rotWithShape="0">
                  <a:srgbClr val="000000">
                    <a:alpha val="79000"/>
                  </a:srgbClr>
                </a:outerShdw>
                <a:softEdge rad="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2CD-4ED5-AF35-E75DA527FB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'Completion Rate Analysis-Pivot'!$C$77</c:f>
              <c:numCache>
                <c:formatCode>0.00%</c:formatCode>
                <c:ptCount val="1"/>
                <c:pt idx="0">
                  <c:v>0.99635567136841707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2CD-4ED5-AF35-E75DA527F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A47A8-68AB-43B0-8B77-CF8AF172C2BB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ECE02-A1AB-40B6-9363-ED2614FD7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88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ECE02-A1AB-40B6-9363-ED2614FD7C4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8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5D3EC5-35E4-4A0A-A0B3-C7377F98C70A}" type="datetimeFigureOut">
              <a:rPr lang="en-IN" smtClean="0"/>
              <a:t>25-05-2024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7358E9-325F-46A1-8E75-D59684B06E61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080120"/>
          </a:xfrm>
        </p:spPr>
        <p:txBody>
          <a:bodyPr>
            <a:noAutofit/>
          </a:bodyPr>
          <a:lstStyle/>
          <a:p>
            <a:r>
              <a:rPr lang="en-IN" sz="5600" b="1" dirty="0" smtClean="0">
                <a:solidFill>
                  <a:srgbClr val="92D050"/>
                </a:solidFill>
              </a:rPr>
              <a:t>Freshco Hypermarket</a:t>
            </a:r>
            <a:endParaRPr lang="en-IN" sz="56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16" y="6021288"/>
            <a:ext cx="6400800" cy="86409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Presented by:</a:t>
            </a:r>
            <a:r>
              <a:rPr lang="en-US" sz="2000" dirty="0" smtClean="0">
                <a:solidFill>
                  <a:schemeClr val="tx1"/>
                </a:solidFill>
              </a:rPr>
              <a:t> Praveen Kumar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Last Updated:</a:t>
            </a:r>
            <a:r>
              <a:rPr lang="en-US" sz="2000" dirty="0" smtClean="0">
                <a:solidFill>
                  <a:schemeClr val="tx1"/>
                </a:solidFill>
              </a:rPr>
              <a:t> May 25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, 2024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84784"/>
            <a:ext cx="4540916" cy="3672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04" y="1484784"/>
            <a:ext cx="4666892" cy="36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570179"/>
          </a:xfrm>
        </p:spPr>
        <p:txBody>
          <a:bodyPr>
            <a:normAutofit/>
          </a:bodyPr>
          <a:lstStyle/>
          <a:p>
            <a:r>
              <a:rPr lang="en-US" sz="2000" dirty="0"/>
              <a:t>Highest discount % is observed in night </a:t>
            </a:r>
            <a:r>
              <a:rPr lang="en-US" sz="2000" dirty="0" smtClean="0"/>
              <a:t>slot</a:t>
            </a:r>
          </a:p>
          <a:p>
            <a:r>
              <a:rPr lang="en-US" sz="2000" dirty="0"/>
              <a:t>In </a:t>
            </a:r>
            <a:r>
              <a:rPr lang="en-US" sz="2000" dirty="0" smtClean="0"/>
              <a:t>evening &amp; late night slots, </a:t>
            </a:r>
            <a:r>
              <a:rPr lang="en-US" sz="2000" dirty="0"/>
              <a:t>only for certain areas the discount was given with high </a:t>
            </a:r>
            <a:r>
              <a:rPr lang="en-US" sz="2000" dirty="0" smtClean="0"/>
              <a:t>rate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322014F7-AA3A-4CB4-95E3-D33B31A7C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439395"/>
              </p:ext>
            </p:extLst>
          </p:nvPr>
        </p:nvGraphicFramePr>
        <p:xfrm>
          <a:off x="107504" y="260648"/>
          <a:ext cx="8928992" cy="401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8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002227"/>
          </a:xfrm>
        </p:spPr>
        <p:txBody>
          <a:bodyPr>
            <a:normAutofit/>
          </a:bodyPr>
          <a:lstStyle/>
          <a:p>
            <a:r>
              <a:rPr lang="en-US" sz="2000" dirty="0"/>
              <a:t>Late Night </a:t>
            </a:r>
            <a:r>
              <a:rPr lang="en-US" sz="2000" dirty="0" smtClean="0"/>
              <a:t>	- </a:t>
            </a:r>
            <a:r>
              <a:rPr lang="en-US" sz="2000" dirty="0"/>
              <a:t>Peak on </a:t>
            </a:r>
            <a:r>
              <a:rPr lang="en-US" sz="2000" dirty="0" smtClean="0"/>
              <a:t>Wednesday</a:t>
            </a:r>
          </a:p>
          <a:p>
            <a:r>
              <a:rPr lang="en-US" sz="2000" dirty="0"/>
              <a:t>Night </a:t>
            </a:r>
            <a:r>
              <a:rPr lang="en-US" sz="2000" dirty="0" smtClean="0"/>
              <a:t>	- </a:t>
            </a:r>
            <a:r>
              <a:rPr lang="en-US" sz="2000" dirty="0"/>
              <a:t>Consistent with a drop on </a:t>
            </a:r>
            <a:r>
              <a:rPr lang="en-US" sz="2000" dirty="0" smtClean="0"/>
              <a:t>Saturday</a:t>
            </a:r>
          </a:p>
          <a:p>
            <a:r>
              <a:rPr lang="en-US" sz="2000" dirty="0"/>
              <a:t>Evening </a:t>
            </a:r>
            <a:r>
              <a:rPr lang="en-US" sz="2000" dirty="0" smtClean="0"/>
              <a:t>	- </a:t>
            </a:r>
            <a:r>
              <a:rPr lang="en-US" sz="2000" dirty="0"/>
              <a:t>Highest rate Specially on </a:t>
            </a:r>
            <a:r>
              <a:rPr lang="en-US" sz="2000" dirty="0" smtClean="0"/>
              <a:t>Sunday</a:t>
            </a:r>
          </a:p>
          <a:p>
            <a:r>
              <a:rPr lang="en-US" sz="2000" dirty="0"/>
              <a:t>Afternoon </a:t>
            </a:r>
            <a:r>
              <a:rPr lang="en-US" sz="2000" dirty="0" smtClean="0"/>
              <a:t>	- </a:t>
            </a:r>
            <a:r>
              <a:rPr lang="en-US" sz="2000" dirty="0"/>
              <a:t>Consistent with minute </a:t>
            </a:r>
            <a:r>
              <a:rPr lang="en-US" sz="2000" dirty="0" smtClean="0"/>
              <a:t>fluctuations</a:t>
            </a:r>
          </a:p>
          <a:p>
            <a:r>
              <a:rPr lang="en-US" sz="2000" dirty="0"/>
              <a:t>Morning </a:t>
            </a:r>
            <a:r>
              <a:rPr lang="en-US" sz="2000" dirty="0" smtClean="0"/>
              <a:t>	- Consistent </a:t>
            </a:r>
            <a:r>
              <a:rPr lang="en-US" sz="2000" dirty="0"/>
              <a:t>with a slight drop on </a:t>
            </a:r>
            <a:r>
              <a:rPr lang="en-US" sz="2000" dirty="0" smtClean="0"/>
              <a:t>Friday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79208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effectLst/>
              </a:rPr>
              <a:t>Completion Rate Analysis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A382302-13BC-42D4-A8DF-B63CB962B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999678"/>
              </p:ext>
            </p:extLst>
          </p:nvPr>
        </p:nvGraphicFramePr>
        <p:xfrm>
          <a:off x="179512" y="620688"/>
          <a:ext cx="8856984" cy="331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9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074235"/>
          </a:xfrm>
        </p:spPr>
        <p:txBody>
          <a:bodyPr>
            <a:normAutofit/>
          </a:bodyPr>
          <a:lstStyle/>
          <a:p>
            <a:r>
              <a:rPr lang="en-US" sz="2000" dirty="0"/>
              <a:t>Out of 52 areas, 35 areas have achieved 100% completion </a:t>
            </a:r>
            <a:r>
              <a:rPr lang="en-US" sz="2000" dirty="0" smtClean="0"/>
              <a:t>rate</a:t>
            </a:r>
          </a:p>
          <a:p>
            <a:r>
              <a:rPr lang="en-US" sz="2000" dirty="0" smtClean="0"/>
              <a:t>10 areas</a:t>
            </a:r>
            <a:r>
              <a:rPr lang="en-US" sz="2000" dirty="0"/>
              <a:t> </a:t>
            </a:r>
            <a:r>
              <a:rPr lang="en-US" sz="2000" dirty="0" smtClean="0"/>
              <a:t>has the </a:t>
            </a:r>
            <a:r>
              <a:rPr lang="en-US" sz="2000" dirty="0"/>
              <a:t>completion </a:t>
            </a:r>
            <a:r>
              <a:rPr lang="en-US" sz="2000" dirty="0" smtClean="0"/>
              <a:t>rate </a:t>
            </a:r>
            <a:r>
              <a:rPr lang="en-US" sz="2000" dirty="0"/>
              <a:t>in the range of 90-99</a:t>
            </a:r>
            <a:r>
              <a:rPr lang="en-US" sz="2000" dirty="0" smtClean="0"/>
              <a:t>%</a:t>
            </a:r>
          </a:p>
          <a:p>
            <a:r>
              <a:rPr lang="en-US" sz="2000" dirty="0"/>
              <a:t>An immediate attention is needed on the 5 areas, where the completion rate is very low </a:t>
            </a:r>
            <a:r>
              <a:rPr lang="en-US" sz="2000" dirty="0" smtClean="0"/>
              <a:t>i.e., </a:t>
            </a:r>
            <a:r>
              <a:rPr lang="en-US" sz="2000" dirty="0"/>
              <a:t>ranging from 50 - 80% rate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24764A21-24DC-4A77-90BF-FA615365E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7585"/>
              </p:ext>
            </p:extLst>
          </p:nvPr>
        </p:nvGraphicFramePr>
        <p:xfrm>
          <a:off x="107504" y="260648"/>
          <a:ext cx="8928992" cy="359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15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01008"/>
            <a:ext cx="8579296" cy="2506283"/>
          </a:xfrm>
        </p:spPr>
        <p:txBody>
          <a:bodyPr>
            <a:normAutofit/>
          </a:bodyPr>
          <a:lstStyle/>
          <a:p>
            <a:r>
              <a:rPr lang="en-US" sz="2000" dirty="0"/>
              <a:t>Achieving 99.64% completion rate showcase us, the Freshco Hypermarket is doing amazing performance in functioning &amp; delivering the orders at high efficiency </a:t>
            </a:r>
            <a:r>
              <a:rPr lang="en-US" sz="2000" dirty="0" smtClean="0"/>
              <a:t>rate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maintain/enhance the consistency we have to </a:t>
            </a:r>
            <a:r>
              <a:rPr lang="en-US" sz="2000" dirty="0" smtClean="0"/>
              <a:t>look into </a:t>
            </a:r>
            <a:r>
              <a:rPr lang="en-US" sz="2000" dirty="0"/>
              <a:t>the reasons for the un-successful deliveries and overcome those issues with best solutions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2A9FD96-CF8B-4A0D-AB2C-E5AC338E6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838642"/>
              </p:ext>
            </p:extLst>
          </p:nvPr>
        </p:nvGraphicFramePr>
        <p:xfrm>
          <a:off x="251520" y="260648"/>
          <a:ext cx="856895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16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098571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Favorable View</a:t>
            </a:r>
          </a:p>
          <a:p>
            <a:r>
              <a:rPr lang="en-US" sz="2000" dirty="0" smtClean="0"/>
              <a:t>At </a:t>
            </a:r>
            <a:r>
              <a:rPr lang="en-US" sz="2000" dirty="0"/>
              <a:t>day </a:t>
            </a:r>
            <a:r>
              <a:rPr lang="en-US" sz="2000" dirty="0" smtClean="0"/>
              <a:t>level - Sunday and </a:t>
            </a:r>
            <a:r>
              <a:rPr lang="en-US" sz="2000" dirty="0"/>
              <a:t>Slot </a:t>
            </a:r>
            <a:r>
              <a:rPr lang="en-US" sz="2000" dirty="0" smtClean="0"/>
              <a:t>level - </a:t>
            </a:r>
            <a:r>
              <a:rPr lang="en-US" sz="2000" dirty="0"/>
              <a:t>afternoon has the </a:t>
            </a:r>
            <a:r>
              <a:rPr lang="en-US" sz="2000" dirty="0" smtClean="0"/>
              <a:t>highest completion rate</a:t>
            </a:r>
          </a:p>
          <a:p>
            <a:r>
              <a:rPr lang="en-US" sz="2000" dirty="0"/>
              <a:t>35 areas out of 52 areas have achieved 100% completion rate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are landing at 99.64% in terms of completion rate at successfully delivered products, this is a great margin to achieve in real </a:t>
            </a:r>
            <a:r>
              <a:rPr lang="en-US" sz="2000" dirty="0" smtClean="0"/>
              <a:t>time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u="sng" dirty="0" smtClean="0"/>
              <a:t>Need </a:t>
            </a:r>
            <a:r>
              <a:rPr lang="en-US" sz="2000" b="1" u="sng" dirty="0"/>
              <a:t>I</a:t>
            </a:r>
            <a:r>
              <a:rPr lang="en-US" sz="2000" b="1" u="sng" dirty="0" smtClean="0"/>
              <a:t>mmediate </a:t>
            </a:r>
            <a:r>
              <a:rPr lang="en-US" sz="2000" b="1" u="sng" dirty="0"/>
              <a:t>A</a:t>
            </a:r>
            <a:r>
              <a:rPr lang="en-US" sz="2000" b="1" u="sng" dirty="0" smtClean="0"/>
              <a:t>ttention</a:t>
            </a:r>
          </a:p>
          <a:p>
            <a:r>
              <a:rPr lang="en-US" sz="2000" dirty="0"/>
              <a:t>We need to focus on Saturday night time slot, as this category has bit dropped rate</a:t>
            </a:r>
            <a:endParaRPr lang="en-US" sz="2000" dirty="0" smtClean="0"/>
          </a:p>
          <a:p>
            <a:r>
              <a:rPr lang="en-US" sz="2000" dirty="0" smtClean="0"/>
              <a:t>Over </a:t>
            </a:r>
            <a:r>
              <a:rPr lang="en-US" sz="2000" dirty="0"/>
              <a:t>all we have obtained 100% completion rate only for 70% of areas, that means we have to deep dive to investigate on the rest 30% areas to bridge the gap &amp; enhance the orders completion </a:t>
            </a:r>
            <a:r>
              <a:rPr lang="en-US" sz="2000" dirty="0" smtClean="0"/>
              <a:t>rate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Analysis on completion rate</a:t>
            </a:r>
          </a:p>
        </p:txBody>
      </p:sp>
    </p:spTree>
    <p:extLst>
      <p:ext uri="{BB962C8B-B14F-4D97-AF65-F5344CB8AC3E}">
        <p14:creationId xmlns:p14="http://schemas.microsoft.com/office/powerpoint/2010/main" val="771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437112"/>
            <a:ext cx="8229600" cy="1800200"/>
          </a:xfrm>
        </p:spPr>
        <p:txBody>
          <a:bodyPr>
            <a:normAutofit/>
          </a:bodyPr>
          <a:lstStyle/>
          <a:p>
            <a:r>
              <a:rPr lang="en-US" sz="2000" dirty="0"/>
              <a:t>Completion rate at all source level is above 99%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effectLst/>
              </a:rPr>
              <a:t>Customer Level Analysis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EDC1313-2314-4CBC-B7ED-A08001F6B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589024"/>
              </p:ext>
            </p:extLst>
          </p:nvPr>
        </p:nvGraphicFramePr>
        <p:xfrm>
          <a:off x="188357" y="692696"/>
          <a:ext cx="884814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19302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looking at this LTV chart, we get an understanding that we have more number of regular customers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And with high customer lifetime value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D5A6C0A-9984-4E75-9502-7C12B8FB2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005700"/>
              </p:ext>
            </p:extLst>
          </p:nvPr>
        </p:nvGraphicFramePr>
        <p:xfrm>
          <a:off x="107504" y="260648"/>
          <a:ext cx="8928992" cy="344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50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63077"/>
            <a:ext cx="8229600" cy="1930219"/>
          </a:xfrm>
        </p:spPr>
        <p:txBody>
          <a:bodyPr>
            <a:normAutofit/>
          </a:bodyPr>
          <a:lstStyle/>
          <a:p>
            <a:r>
              <a:rPr lang="en-US" sz="2000" dirty="0"/>
              <a:t>Sources - Organic &amp; Google has highest </a:t>
            </a:r>
            <a:r>
              <a:rPr lang="en-US" sz="2000" dirty="0" smtClean="0"/>
              <a:t>aggregated LTV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Rest all the sources have way lower percent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2D5B18FC-F0F9-4D0A-9EFC-CA05F904B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902716"/>
              </p:ext>
            </p:extLst>
          </p:nvPr>
        </p:nvGraphicFramePr>
        <p:xfrm>
          <a:off x="107504" y="260648"/>
          <a:ext cx="8928992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84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90259"/>
          </a:xfrm>
        </p:spPr>
        <p:txBody>
          <a:bodyPr>
            <a:normAutofit/>
          </a:bodyPr>
          <a:lstStyle/>
          <a:p>
            <a:r>
              <a:rPr lang="en-US" sz="2000" dirty="0"/>
              <a:t>Highest </a:t>
            </a:r>
            <a:r>
              <a:rPr lang="en-US" sz="2000" dirty="0" smtClean="0"/>
              <a:t>aggregated </a:t>
            </a:r>
            <a:r>
              <a:rPr lang="en-US" sz="2000" dirty="0"/>
              <a:t>LTV obtained in the month of </a:t>
            </a:r>
            <a:r>
              <a:rPr lang="en-US" sz="2000" dirty="0" smtClean="0"/>
              <a:t>January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Followed months has gradually dip, except only in the month of July with slight raise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919D4F8-EF0E-4AC4-AA5B-6BEC81081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609416"/>
              </p:ext>
            </p:extLst>
          </p:nvPr>
        </p:nvGraphicFramePr>
        <p:xfrm>
          <a:off x="107504" y="260648"/>
          <a:ext cx="8928992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98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1858211"/>
          </a:xfrm>
        </p:spPr>
        <p:txBody>
          <a:bodyPr>
            <a:normAutofit/>
          </a:bodyPr>
          <a:lstStyle/>
          <a:p>
            <a:r>
              <a:rPr lang="en-US" sz="2000" dirty="0"/>
              <a:t>All sources have a moderate average revenue per order in the range of 300 </a:t>
            </a:r>
            <a:r>
              <a:rPr lang="en-US" sz="2000" dirty="0" smtClean="0"/>
              <a:t>to </a:t>
            </a:r>
            <a:r>
              <a:rPr lang="en-US" sz="2000" dirty="0"/>
              <a:t>340 </a:t>
            </a:r>
            <a:r>
              <a:rPr lang="en-US" sz="2000" dirty="0" smtClean="0"/>
              <a:t>rupees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68FE8D4-BFB7-485D-B368-4898F6128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682803"/>
              </p:ext>
            </p:extLst>
          </p:nvPr>
        </p:nvGraphicFramePr>
        <p:xfrm>
          <a:off x="107504" y="260648"/>
          <a:ext cx="8928992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44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Freshco </a:t>
            </a:r>
            <a:r>
              <a:rPr lang="en-IN" sz="2400" b="1" dirty="0" smtClean="0"/>
              <a:t>Hypermarket</a:t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>
                <a:sym typeface="Wingdings" pitchFamily="2" charset="2"/>
              </a:rPr>
              <a:t> </a:t>
            </a:r>
            <a:r>
              <a:rPr lang="en-IN" sz="2400" dirty="0" smtClean="0">
                <a:sym typeface="Wingdings" pitchFamily="2" charset="2"/>
              </a:rPr>
              <a:t>Purpose(What are we talking about?)</a:t>
            </a:r>
            <a:br>
              <a:rPr lang="en-IN" sz="2400" dirty="0" smtClean="0">
                <a:sym typeface="Wingdings" pitchFamily="2" charset="2"/>
              </a:rPr>
            </a:br>
            <a:r>
              <a:rPr lang="en-IN" sz="2400" dirty="0" smtClean="0">
                <a:sym typeface="Wingdings" pitchFamily="2" charset="2"/>
              </a:rPr>
              <a:t> Understand from the history data</a:t>
            </a:r>
            <a:br>
              <a:rPr lang="en-IN" sz="2400" dirty="0" smtClean="0">
                <a:sym typeface="Wingdings" pitchFamily="2" charset="2"/>
              </a:rPr>
            </a:br>
            <a:r>
              <a:rPr lang="en-IN" sz="2400" dirty="0" smtClean="0">
                <a:sym typeface="Wingdings" pitchFamily="2" charset="2"/>
              </a:rPr>
              <a:t> Look into the insights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 Conclusion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Table of Contents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35085"/>
            <a:ext cx="8229600" cy="2002227"/>
          </a:xfrm>
        </p:spPr>
        <p:txBody>
          <a:bodyPr>
            <a:normAutofit/>
          </a:bodyPr>
          <a:lstStyle/>
          <a:p>
            <a:r>
              <a:rPr lang="en-US" sz="2000" dirty="0"/>
              <a:t>Again here also only in the month of January we see the average revenue per order is </a:t>
            </a:r>
            <a:r>
              <a:rPr lang="en-US" sz="2000" dirty="0" smtClean="0"/>
              <a:t>highest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Followed months has reduced pattern with slight fluctuations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141EE24-20A8-40D1-B184-A0BEED68C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403355"/>
              </p:ext>
            </p:extLst>
          </p:nvPr>
        </p:nvGraphicFramePr>
        <p:xfrm>
          <a:off x="107504" y="332656"/>
          <a:ext cx="8928991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75046"/>
            <a:ext cx="8229600" cy="2348334"/>
          </a:xfrm>
        </p:spPr>
        <p:txBody>
          <a:bodyPr>
            <a:normAutofit/>
          </a:bodyPr>
          <a:lstStyle/>
          <a:p>
            <a:r>
              <a:rPr lang="en-US" sz="2000" dirty="0"/>
              <a:t>We can observe for the number of items ordered below 15 are maintained at average of 5 rating across all slots, Post 15 items orders slight fluctuations are </a:t>
            </a:r>
            <a:r>
              <a:rPr lang="en-US" sz="2000" dirty="0" smtClean="0"/>
              <a:t>noticed</a:t>
            </a:r>
          </a:p>
          <a:p>
            <a:r>
              <a:rPr lang="en-US" sz="2000" dirty="0"/>
              <a:t>In Night slot </a:t>
            </a:r>
            <a:r>
              <a:rPr lang="en-US" sz="2000" dirty="0" smtClean="0"/>
              <a:t>more than 20 </a:t>
            </a:r>
            <a:r>
              <a:rPr lang="en-US" sz="2000" dirty="0"/>
              <a:t>items orders are noticed a dip in the rating less than </a:t>
            </a:r>
            <a:r>
              <a:rPr lang="en-US" sz="2000" dirty="0" smtClean="0"/>
              <a:t>4</a:t>
            </a:r>
          </a:p>
          <a:p>
            <a:r>
              <a:rPr lang="en-US" sz="2000" dirty="0"/>
              <a:t>Even in late night slot for </a:t>
            </a:r>
            <a:r>
              <a:rPr lang="en-US" sz="2000" dirty="0" smtClean="0"/>
              <a:t>more than </a:t>
            </a:r>
            <a:r>
              <a:rPr lang="en-US" sz="2000" dirty="0"/>
              <a:t>20 items orders, we notice a drop in rating to 3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137FAA2-7F6F-4A19-BE88-49CBD808A7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57607"/>
              </p:ext>
            </p:extLst>
          </p:nvPr>
        </p:nvGraphicFramePr>
        <p:xfrm>
          <a:off x="107505" y="260648"/>
          <a:ext cx="8928992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06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717032"/>
            <a:ext cx="8507288" cy="23042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Majority of the orders has gain highest rating </a:t>
            </a:r>
            <a:r>
              <a:rPr lang="en-US" sz="2000" dirty="0" smtClean="0"/>
              <a:t>– 5</a:t>
            </a:r>
          </a:p>
          <a:p>
            <a:r>
              <a:rPr lang="en-US" sz="2000" dirty="0"/>
              <a:t>Orders where the discount is given more than 150 </a:t>
            </a:r>
            <a:r>
              <a:rPr lang="en-US" sz="2000" dirty="0" smtClean="0"/>
              <a:t>Rupees, </a:t>
            </a:r>
            <a:r>
              <a:rPr lang="en-US" sz="2000" dirty="0"/>
              <a:t>fluctuations are noticed in </a:t>
            </a:r>
            <a:r>
              <a:rPr lang="en-US" sz="2000" dirty="0" smtClean="0"/>
              <a:t>rating</a:t>
            </a:r>
          </a:p>
          <a:p>
            <a:r>
              <a:rPr lang="en-US" sz="2000" dirty="0"/>
              <a:t>Lowest rating is experienced where the discount is provided in the range of 180 - 280 </a:t>
            </a:r>
            <a:r>
              <a:rPr lang="en-US" sz="2000" dirty="0" smtClean="0"/>
              <a:t>Rupees</a:t>
            </a:r>
          </a:p>
          <a:p>
            <a:r>
              <a:rPr lang="en-US" sz="2000" dirty="0"/>
              <a:t>Gradual fluctuations in rating is observed for the discount </a:t>
            </a:r>
            <a:r>
              <a:rPr lang="en-US" sz="2000" dirty="0" smtClean="0"/>
              <a:t>more than </a:t>
            </a:r>
            <a:r>
              <a:rPr lang="en-US" sz="2000" dirty="0"/>
              <a:t>of 220 </a:t>
            </a:r>
            <a:r>
              <a:rPr lang="en-US" sz="2000" dirty="0" smtClean="0"/>
              <a:t>Rupees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240D0040-1D79-4637-9A68-3FDD124B6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970011"/>
              </p:ext>
            </p:extLst>
          </p:nvPr>
        </p:nvGraphicFramePr>
        <p:xfrm>
          <a:off x="107504" y="188640"/>
          <a:ext cx="8821488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7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218251"/>
          </a:xfrm>
        </p:spPr>
        <p:txBody>
          <a:bodyPr>
            <a:normAutofit/>
          </a:bodyPr>
          <a:lstStyle/>
          <a:p>
            <a:r>
              <a:rPr lang="en-US" sz="2000" dirty="0"/>
              <a:t>Highest Rating is obtained for the orders where the delivery charges are less than 75 </a:t>
            </a:r>
            <a:r>
              <a:rPr lang="en-US" sz="2000" dirty="0" smtClean="0"/>
              <a:t>Rupees</a:t>
            </a:r>
          </a:p>
          <a:p>
            <a:r>
              <a:rPr lang="en-US" sz="2000" dirty="0"/>
              <a:t>Fluctuations in rating are kick started for the delivery charges above </a:t>
            </a:r>
            <a:r>
              <a:rPr lang="en-US" sz="2000" dirty="0" smtClean="0"/>
              <a:t>75 Rupees</a:t>
            </a:r>
          </a:p>
          <a:p>
            <a:r>
              <a:rPr lang="en-US" sz="2000" dirty="0"/>
              <a:t>Lowest rating is experienced for the delivery charges above 170 </a:t>
            </a:r>
            <a:r>
              <a:rPr lang="en-US" sz="2000" dirty="0" smtClean="0"/>
              <a:t>Rupees</a:t>
            </a:r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C6A09F2-1151-4277-B28E-49C5D04A6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542581"/>
              </p:ext>
            </p:extLst>
          </p:nvPr>
        </p:nvGraphicFramePr>
        <p:xfrm>
          <a:off x="107504" y="260648"/>
          <a:ext cx="8928992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97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14195"/>
          </a:xfrm>
        </p:spPr>
        <p:txBody>
          <a:bodyPr>
            <a:normAutofit/>
          </a:bodyPr>
          <a:lstStyle/>
          <a:p>
            <a:r>
              <a:rPr lang="en-US" sz="2000" dirty="0"/>
              <a:t>It is obvious that based on the distance from store to delivery area, the delivery time will vary with traffic &amp; climate </a:t>
            </a:r>
            <a:r>
              <a:rPr lang="en-US" sz="2000" dirty="0" smtClean="0"/>
              <a:t>considerations</a:t>
            </a:r>
          </a:p>
          <a:p>
            <a:r>
              <a:rPr lang="en-US" sz="2000" dirty="0"/>
              <a:t>Maximum of 30-40 </a:t>
            </a:r>
            <a:r>
              <a:rPr lang="en-US" sz="2000" dirty="0" smtClean="0"/>
              <a:t>minutes </a:t>
            </a:r>
            <a:r>
              <a:rPr lang="en-US" sz="2000" dirty="0"/>
              <a:t>is the average delivery time per order across all areas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effectLst/>
              </a:rPr>
              <a:t>Delivery Analysis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28406C9-43BC-4E3F-87BD-4EDB56F3A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931108"/>
              </p:ext>
            </p:extLst>
          </p:nvPr>
        </p:nvGraphicFramePr>
        <p:xfrm>
          <a:off x="107505" y="764704"/>
          <a:ext cx="8928992" cy="345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32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218251"/>
          </a:xfrm>
        </p:spPr>
        <p:txBody>
          <a:bodyPr>
            <a:normAutofit/>
          </a:bodyPr>
          <a:lstStyle/>
          <a:p>
            <a:r>
              <a:rPr lang="en-US" sz="2000" dirty="0"/>
              <a:t>During both weekday &amp; weekend the average delivery time is almost </a:t>
            </a:r>
            <a:r>
              <a:rPr lang="en-US" sz="2000" dirty="0" smtClean="0"/>
              <a:t>similar </a:t>
            </a:r>
            <a:r>
              <a:rPr lang="en-US" sz="2000" dirty="0"/>
              <a:t>with slight </a:t>
            </a:r>
            <a:r>
              <a:rPr lang="en-US" sz="2000" dirty="0" smtClean="0"/>
              <a:t>difference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Only in the month of May a </a:t>
            </a:r>
            <a:r>
              <a:rPr lang="en-US" sz="2000" dirty="0" smtClean="0"/>
              <a:t>spike is </a:t>
            </a:r>
            <a:r>
              <a:rPr lang="en-US" sz="2000" dirty="0"/>
              <a:t>noticed in </a:t>
            </a:r>
            <a:r>
              <a:rPr lang="en-US" sz="2000" dirty="0" smtClean="0"/>
              <a:t>both </a:t>
            </a:r>
            <a:r>
              <a:rPr lang="en-US" sz="2000" dirty="0"/>
              <a:t>weekday &amp; weekend orders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D64DF24-08E3-F297-07B7-A4C7D0C45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359520"/>
              </p:ext>
            </p:extLst>
          </p:nvPr>
        </p:nvGraphicFramePr>
        <p:xfrm>
          <a:off x="107504" y="260648"/>
          <a:ext cx="8928992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9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62267"/>
          </a:xfrm>
        </p:spPr>
        <p:txBody>
          <a:bodyPr>
            <a:normAutofit/>
          </a:bodyPr>
          <a:lstStyle/>
          <a:p>
            <a:r>
              <a:rPr lang="en-US" sz="2000" dirty="0"/>
              <a:t>During morning, afternoon &amp; evening the average delivery time is almost </a:t>
            </a:r>
            <a:r>
              <a:rPr lang="en-US" sz="2000" dirty="0" smtClean="0"/>
              <a:t>same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It is obvious that the traffic will be less in night time compared with day time, that’s where we see the average delivery time in night is bit faster &amp; during late night more quicker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3A03852B-E6D3-4A67-AFDF-B0608C1D1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19129"/>
              </p:ext>
            </p:extLst>
          </p:nvPr>
        </p:nvGraphicFramePr>
        <p:xfrm>
          <a:off x="107504" y="260648"/>
          <a:ext cx="8928992" cy="320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90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506283"/>
          </a:xfrm>
        </p:spPr>
        <p:txBody>
          <a:bodyPr>
            <a:normAutofit/>
          </a:bodyPr>
          <a:lstStyle/>
          <a:p>
            <a:r>
              <a:rPr lang="en-US" sz="2000" dirty="0"/>
              <a:t>During morning, afternoon &amp; evening the average delivery charges are almost </a:t>
            </a:r>
            <a:r>
              <a:rPr lang="en-US" sz="2000" dirty="0" smtClean="0"/>
              <a:t>similar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As compared to day time orders, night time orders will be less, so the delivery charges will be more for the orders placed at night &amp; during late night will have bit higher charges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4E778CE7-FF6D-4E49-AF5C-ADFF61D96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172743"/>
              </p:ext>
            </p:extLst>
          </p:nvPr>
        </p:nvGraphicFramePr>
        <p:xfrm>
          <a:off x="107504" y="260648"/>
          <a:ext cx="8856984" cy="284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01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75045"/>
            <a:ext cx="8229600" cy="2218251"/>
          </a:xfrm>
        </p:spPr>
        <p:txBody>
          <a:bodyPr>
            <a:normAutofit/>
          </a:bodyPr>
          <a:lstStyle/>
          <a:p>
            <a:r>
              <a:rPr lang="en-US" sz="2000" dirty="0"/>
              <a:t>Based on the distance of the delivery areas from the store the delivery charges are </a:t>
            </a:r>
            <a:r>
              <a:rPr lang="en-US" sz="2000" dirty="0" smtClean="0"/>
              <a:t>applicable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Same is observed here, more distant areas has charged more delivery charges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4F429AB-A0CD-484E-B4A9-FE915FB5D2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44115"/>
              </p:ext>
            </p:extLst>
          </p:nvPr>
        </p:nvGraphicFramePr>
        <p:xfrm>
          <a:off x="107504" y="260648"/>
          <a:ext cx="892899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85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01622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Based on the distance of the delivery areas from the store the delivery time will </a:t>
            </a:r>
            <a:r>
              <a:rPr lang="en-US" sz="2000" dirty="0" smtClean="0"/>
              <a:t>vary</a:t>
            </a:r>
          </a:p>
          <a:p>
            <a:r>
              <a:rPr lang="en-US" sz="2000" dirty="0"/>
              <a:t>Same is noticed, for longer distance areas</a:t>
            </a:r>
            <a:r>
              <a:rPr lang="en-US" sz="2000" dirty="0" smtClean="0"/>
              <a:t>, respectively </a:t>
            </a:r>
            <a:r>
              <a:rPr lang="en-US" sz="2000" dirty="0"/>
              <a:t>more time will be consumed to deliver the </a:t>
            </a:r>
            <a:r>
              <a:rPr lang="en-US" sz="2000" dirty="0" smtClean="0"/>
              <a:t>order</a:t>
            </a:r>
          </a:p>
          <a:p>
            <a:r>
              <a:rPr lang="en-US" sz="2000" dirty="0"/>
              <a:t>And for near by areas of the store are delivered with short period of time frame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8F73C04-ACFF-42FE-8960-DCDDBA414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33568"/>
              </p:ext>
            </p:extLst>
          </p:nvPr>
        </p:nvGraphicFramePr>
        <p:xfrm>
          <a:off x="179512" y="260648"/>
          <a:ext cx="8856984" cy="368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76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6000" dirty="0">
                <a:sym typeface="Wingdings" pitchFamily="2" charset="2"/>
              </a:rPr>
              <a:t>What are we talking about?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4168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9857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Positive Points: </a:t>
            </a:r>
          </a:p>
          <a:p>
            <a:r>
              <a:rPr lang="en-US" sz="2000" dirty="0" smtClean="0"/>
              <a:t>We have achieved 99.64% completion rate</a:t>
            </a:r>
          </a:p>
          <a:p>
            <a:r>
              <a:rPr lang="en-US" sz="2000" dirty="0" smtClean="0"/>
              <a:t>Regular customers from near store area are increasing</a:t>
            </a:r>
          </a:p>
          <a:p>
            <a:r>
              <a:rPr lang="en-US" sz="2000" dirty="0" smtClean="0"/>
              <a:t>High LTV is observed from Organic &amp; Google sources</a:t>
            </a:r>
          </a:p>
          <a:p>
            <a:r>
              <a:rPr lang="en-US" sz="2000" dirty="0" smtClean="0"/>
              <a:t>Highest orders are placed in afternoon and consistent performance in morning &amp; evening slots</a:t>
            </a:r>
            <a:br>
              <a:rPr lang="en-US" sz="2000" dirty="0" smtClean="0"/>
            </a:br>
            <a:endParaRPr lang="en-US" sz="2000" b="1" dirty="0"/>
          </a:p>
          <a:p>
            <a:r>
              <a:rPr lang="en-US" sz="2000" b="1" dirty="0" smtClean="0"/>
              <a:t>Focus </a:t>
            </a:r>
            <a:r>
              <a:rPr lang="en-US" sz="2000" b="1" dirty="0"/>
              <a:t>Areas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dirty="0" smtClean="0"/>
              <a:t>Immediate </a:t>
            </a:r>
            <a:r>
              <a:rPr lang="en-US" sz="2000" dirty="0"/>
              <a:t>attention needed for areas with low completion rates (50-80%) and the Saturday night </a:t>
            </a:r>
            <a:r>
              <a:rPr lang="en-US" sz="2000" dirty="0" smtClean="0"/>
              <a:t>slot</a:t>
            </a:r>
          </a:p>
          <a:p>
            <a:r>
              <a:rPr lang="en-US" sz="2000" dirty="0"/>
              <a:t>High delivery charges and lower ratings for late-night slots suggest a need for </a:t>
            </a:r>
            <a:r>
              <a:rPr lang="en-US" sz="2000" dirty="0" smtClean="0"/>
              <a:t>optimization</a:t>
            </a:r>
          </a:p>
          <a:p>
            <a:r>
              <a:rPr lang="en-US" sz="2000" dirty="0"/>
              <a:t>Enhance demand forecasting methods to better predict customer needs </a:t>
            </a:r>
            <a:r>
              <a:rPr lang="en-US" sz="2000" dirty="0" smtClean="0"/>
              <a:t>more accurately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1656184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1500" dirty="0" smtClean="0">
                <a:solidFill>
                  <a:schemeClr val="accent1"/>
                </a:solidFill>
              </a:rPr>
              <a:t>Thank You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Diving </a:t>
            </a:r>
            <a:r>
              <a:rPr lang="en-US" dirty="0"/>
              <a:t>to </a:t>
            </a:r>
            <a:r>
              <a:rPr lang="en-US" dirty="0" smtClean="0"/>
              <a:t>review </a:t>
            </a:r>
            <a:r>
              <a:rPr lang="en-US" dirty="0"/>
              <a:t>Freshco hypermarket </a:t>
            </a:r>
            <a:r>
              <a:rPr lang="en-US" dirty="0" smtClean="0"/>
              <a:t>home delivery service data for nine months in 2021 calendar.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Objective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36884"/>
              </p:ext>
            </p:extLst>
          </p:nvPr>
        </p:nvGraphicFramePr>
        <p:xfrm>
          <a:off x="2339752" y="2564903"/>
          <a:ext cx="6048672" cy="378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</a:tblGrid>
              <a:tr h="648073">
                <a:tc gridSpan="3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kumimoji="0" lang="en-IN" sz="4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I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I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kumimoji="0" lang="en-I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October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November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8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797152"/>
            <a:ext cx="8229600" cy="1152128"/>
          </a:xfrm>
        </p:spPr>
        <p:txBody>
          <a:bodyPr>
            <a:normAutofit/>
          </a:bodyPr>
          <a:lstStyle/>
          <a:p>
            <a:r>
              <a:rPr lang="en-US" sz="2000" dirty="0"/>
              <a:t>Highest Orders are placed in afternoon </a:t>
            </a:r>
            <a:r>
              <a:rPr lang="en-US" sz="2000" dirty="0" smtClean="0"/>
              <a:t>slot</a:t>
            </a:r>
          </a:p>
          <a:p>
            <a:r>
              <a:rPr lang="en-US" sz="2000" dirty="0"/>
              <a:t>Followed by Morning, Night &amp; evening slots has similar </a:t>
            </a:r>
            <a:r>
              <a:rPr lang="en-US" sz="2000" dirty="0" smtClean="0"/>
              <a:t>share</a:t>
            </a:r>
          </a:p>
          <a:p>
            <a:r>
              <a:rPr lang="en-US" sz="2000" dirty="0"/>
              <a:t>Lowest orders are placed in late night </a:t>
            </a:r>
            <a:r>
              <a:rPr lang="en-US" sz="2000" dirty="0" smtClean="0"/>
              <a:t>slot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221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Order Level Analysis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A13FFA6-501C-4D69-B12C-CC72C5DEC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332223"/>
              </p:ext>
            </p:extLst>
          </p:nvPr>
        </p:nvGraphicFramePr>
        <p:xfrm>
          <a:off x="179512" y="1052736"/>
          <a:ext cx="8856984" cy="360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82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077072"/>
            <a:ext cx="8640960" cy="2088232"/>
          </a:xfrm>
        </p:spPr>
        <p:txBody>
          <a:bodyPr>
            <a:normAutofit/>
          </a:bodyPr>
          <a:lstStyle/>
          <a:p>
            <a:r>
              <a:rPr lang="en-US" sz="2000" dirty="0"/>
              <a:t>Customers staying in HSR layout are </a:t>
            </a:r>
            <a:r>
              <a:rPr lang="en-US" sz="2000" dirty="0" smtClean="0"/>
              <a:t>only the </a:t>
            </a:r>
            <a:r>
              <a:rPr lang="en-US" sz="2000" dirty="0"/>
              <a:t>most regular </a:t>
            </a:r>
            <a:r>
              <a:rPr lang="en-US" sz="2000" dirty="0" smtClean="0"/>
              <a:t>customers</a:t>
            </a:r>
          </a:p>
          <a:p>
            <a:r>
              <a:rPr lang="en-US" sz="2000" dirty="0"/>
              <a:t>Out of 50+ areas only from 5 areas we have </a:t>
            </a:r>
            <a:r>
              <a:rPr lang="en-US" sz="2000" dirty="0" smtClean="0"/>
              <a:t>repetitive customers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E054086-8892-42BB-A246-6498F6D823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986059"/>
              </p:ext>
            </p:extLst>
          </p:nvPr>
        </p:nvGraphicFramePr>
        <p:xfrm>
          <a:off x="107504" y="188640"/>
          <a:ext cx="892899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1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077072"/>
            <a:ext cx="8229600" cy="2146243"/>
          </a:xfrm>
        </p:spPr>
        <p:txBody>
          <a:bodyPr>
            <a:normAutofit/>
          </a:bodyPr>
          <a:lstStyle/>
          <a:p>
            <a:r>
              <a:rPr lang="en-US" sz="2000" dirty="0"/>
              <a:t>Monthly orders raised at area </a:t>
            </a:r>
            <a:r>
              <a:rPr lang="en-US" sz="2000" dirty="0" smtClean="0"/>
              <a:t>level, top </a:t>
            </a:r>
            <a:r>
              <a:rPr lang="en-US" sz="2000" dirty="0"/>
              <a:t>3 are HSR layout, ITI layout &amp; </a:t>
            </a:r>
            <a:r>
              <a:rPr lang="en-US" sz="2000" dirty="0" smtClean="0"/>
              <a:t>Harlur</a:t>
            </a:r>
          </a:p>
          <a:p>
            <a:r>
              <a:rPr lang="en-US" sz="2000" dirty="0"/>
              <a:t>It makes sense that the customers stays near the store area </a:t>
            </a:r>
            <a:r>
              <a:rPr lang="en-US" sz="2000" dirty="0" smtClean="0"/>
              <a:t>i.e., </a:t>
            </a:r>
            <a:r>
              <a:rPr lang="en-US" sz="2000" dirty="0"/>
              <a:t>HSR Layout </a:t>
            </a:r>
            <a:r>
              <a:rPr lang="en-US" sz="2000" dirty="0" smtClean="0"/>
              <a:t>are </a:t>
            </a:r>
            <a:r>
              <a:rPr lang="en-US" sz="2000" dirty="0"/>
              <a:t>the most regular </a:t>
            </a:r>
            <a:r>
              <a:rPr lang="en-US" sz="2000" dirty="0" smtClean="0"/>
              <a:t>customers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F670309-A584-43B9-8E63-6BB471E25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504863"/>
              </p:ext>
            </p:extLst>
          </p:nvPr>
        </p:nvGraphicFramePr>
        <p:xfrm>
          <a:off x="107503" y="260648"/>
          <a:ext cx="8928993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6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002227"/>
          </a:xfrm>
        </p:spPr>
        <p:txBody>
          <a:bodyPr/>
          <a:lstStyle/>
          <a:p>
            <a:r>
              <a:rPr lang="en-US" sz="2000" dirty="0"/>
              <a:t>Late Night delivery charges are very high compared </a:t>
            </a:r>
            <a:r>
              <a:rPr lang="en-US" sz="2000" dirty="0" smtClean="0"/>
              <a:t>with the </a:t>
            </a:r>
            <a:r>
              <a:rPr lang="en-US" sz="2000" dirty="0"/>
              <a:t>rest of the </a:t>
            </a:r>
            <a:r>
              <a:rPr lang="en-US" sz="2000" dirty="0" smtClean="0"/>
              <a:t>slots</a:t>
            </a:r>
          </a:p>
          <a:p>
            <a:r>
              <a:rPr lang="en-US" sz="2000" dirty="0"/>
              <a:t>Across all slots - In first quarter the delivery charges are high, but in the second quarter we see a dip gradually over month by </a:t>
            </a:r>
            <a:r>
              <a:rPr lang="en-US" sz="2000" dirty="0" smtClean="0"/>
              <a:t>month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EEAE81F6-1EDB-478C-9D3E-EBE70171A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036377"/>
              </p:ext>
            </p:extLst>
          </p:nvPr>
        </p:nvGraphicFramePr>
        <p:xfrm>
          <a:off x="107504" y="260648"/>
          <a:ext cx="8856984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15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7862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first quarter the discount % is very low, but in the second quarter we see a raise with slight </a:t>
            </a:r>
            <a:r>
              <a:rPr lang="en-US" sz="2000" dirty="0" smtClean="0"/>
              <a:t>fluctuations</a:t>
            </a:r>
          </a:p>
          <a:p>
            <a:r>
              <a:rPr lang="en-US" sz="2000" dirty="0"/>
              <a:t>In the month of August we can observe an extreme level of discount is provided to </a:t>
            </a:r>
            <a:r>
              <a:rPr lang="en-US" sz="2000" dirty="0" smtClean="0"/>
              <a:t>customers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DD05915-FCB9-4FB5-B7C1-94A5B9EF7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879676"/>
              </p:ext>
            </p:extLst>
          </p:nvPr>
        </p:nvGraphicFramePr>
        <p:xfrm>
          <a:off x="107505" y="260648"/>
          <a:ext cx="8928992" cy="384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00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380</TotalTime>
  <Words>1171</Words>
  <Application>Microsoft Office PowerPoint</Application>
  <PresentationFormat>On-screen Show (4:3)</PresentationFormat>
  <Paragraphs>174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Freshco Hypermarket</vt:lpstr>
      <vt:lpstr>Table of Contents</vt:lpstr>
      <vt:lpstr>PowerPoint Presentation</vt:lpstr>
      <vt:lpstr>Objective</vt:lpstr>
      <vt:lpstr>Order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Completion Rate Analysis</vt:lpstr>
      <vt:lpstr>PowerPoint Presentation</vt:lpstr>
      <vt:lpstr>PowerPoint Presentation</vt:lpstr>
      <vt:lpstr>Analysis on completion rate</vt:lpstr>
      <vt:lpstr>Customer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35</cp:revision>
  <dcterms:created xsi:type="dcterms:W3CDTF">2024-05-25T12:04:55Z</dcterms:created>
  <dcterms:modified xsi:type="dcterms:W3CDTF">2024-05-25T18:25:26Z</dcterms:modified>
</cp:coreProperties>
</file>