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Praveen Kumar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algn="l"/>
            <a:r>
              <a:rPr lang="en-US" b="0" i="0" dirty="0">
                <a:solidFill>
                  <a:srgbClr val="000000"/>
                </a:solidFill>
                <a:effectLst/>
                <a:latin typeface="Helvetica Neue"/>
              </a:rPr>
              <a:t>The purpose of this Project is to help people in exploring better facilities around their neighborhood. It will help people in making smart and efficient decision on selecting great neighborhood out of numbers of other neighborhoods in Scarborough, </a:t>
            </a:r>
            <a:r>
              <a:rPr lang="en-US" b="0" i="0" dirty="0" err="1">
                <a:solidFill>
                  <a:srgbClr val="000000"/>
                </a:solidFill>
                <a:effectLst/>
                <a:latin typeface="Helvetica Neue"/>
              </a:rPr>
              <a:t>Toranto</a:t>
            </a:r>
            <a:r>
              <a:rPr lang="en-US" b="0" i="0" dirty="0">
                <a:solidFill>
                  <a:srgbClr val="000000"/>
                </a:solidFill>
                <a:effectLst/>
                <a:latin typeface="Helvetica Neue"/>
              </a:rPr>
              <a:t>.</a:t>
            </a:r>
          </a:p>
          <a:p>
            <a:pPr algn="l"/>
            <a:r>
              <a:rPr lang="en-US" b="0" i="0" dirty="0">
                <a:solidFill>
                  <a:srgbClr val="000000"/>
                </a:solidFill>
                <a:effectLst/>
                <a:latin typeface="Helvetica Neue"/>
              </a:rPr>
              <a:t>Lots of people are migrating to various states of Canada and needed lots of research for good housing prices and </a:t>
            </a:r>
            <a:r>
              <a:rPr lang="en-US" b="0" i="0" dirty="0" err="1">
                <a:solidFill>
                  <a:srgbClr val="000000"/>
                </a:solidFill>
                <a:effectLst/>
                <a:latin typeface="Helvetica Neue"/>
              </a:rPr>
              <a:t>reputated</a:t>
            </a:r>
            <a:r>
              <a:rPr lang="en-US" b="0" i="0" dirty="0">
                <a:solidFill>
                  <a:srgbClr val="000000"/>
                </a:solidFill>
                <a:effectLst/>
                <a:latin typeface="Helvetica Neue"/>
              </a:rPr>
              <a:t> schools for their children. This project is for those people who are looking for better neighborhoods. For ease of accessing to Cafe, School, Super market, medical shops, grocery shops, mall, theatre, hospital, like minded people,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l"/>
            <a:r>
              <a:rPr lang="en-US" b="0" i="0" dirty="0">
                <a:solidFill>
                  <a:srgbClr val="000000"/>
                </a:solidFill>
                <a:effectLst/>
                <a:latin typeface="Helvetica Neue"/>
              </a:rPr>
              <a:t>The major purpose of this project, is to suggest a better neighborhood in a new city for the person who are </a:t>
            </a:r>
            <a:r>
              <a:rPr lang="en-US" b="0" i="0" dirty="0" err="1">
                <a:solidFill>
                  <a:srgbClr val="000000"/>
                </a:solidFill>
                <a:effectLst/>
                <a:latin typeface="Helvetica Neue"/>
              </a:rPr>
              <a:t>shiffting</a:t>
            </a:r>
            <a:r>
              <a:rPr lang="en-US" b="0" i="0" dirty="0">
                <a:solidFill>
                  <a:srgbClr val="000000"/>
                </a:solidFill>
                <a:effectLst/>
                <a:latin typeface="Helvetica Neue"/>
              </a:rPr>
              <a:t> there. Social presence in society in terms of like minded people. Connectivity to the airport, bus stand, city center, markets and other daily needs things nearby.</a:t>
            </a:r>
          </a:p>
          <a:p>
            <a:pPr algn="l">
              <a:buFont typeface="+mj-lt"/>
              <a:buAutoNum type="arabicPeriod"/>
            </a:pPr>
            <a:r>
              <a:rPr lang="en-US" b="0" i="0" dirty="0">
                <a:solidFill>
                  <a:srgbClr val="000000"/>
                </a:solidFill>
                <a:effectLst/>
                <a:latin typeface="Helvetica Neue"/>
              </a:rPr>
              <a:t>Sorted list of house in terms of housing prices in a ascending or descending order</a:t>
            </a:r>
          </a:p>
          <a:p>
            <a:pPr algn="l">
              <a:buFont typeface="+mj-lt"/>
              <a:buAutoNum type="arabicPeriod"/>
            </a:pPr>
            <a:r>
              <a:rPr lang="en-US" b="0" i="0" dirty="0">
                <a:solidFill>
                  <a:srgbClr val="000000"/>
                </a:solidFill>
                <a:effectLst/>
                <a:latin typeface="Helvetica Neue"/>
              </a:rPr>
              <a:t>Sorted list of schools in terms of location, fees, rating and reviews</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b="0" i="0" dirty="0">
                <a:solidFill>
                  <a:srgbClr val="000000"/>
                </a:solidFill>
                <a:effectLst/>
                <a:latin typeface="Helvetica Neue"/>
              </a:rPr>
              <a:t>Data Link: </a:t>
            </a:r>
            <a:r>
              <a:rPr lang="en-IN" b="0" i="0" u="sng" dirty="0">
                <a:solidFill>
                  <a:srgbClr val="296EAA"/>
                </a:solidFill>
                <a:effectLst/>
                <a:latin typeface="Helvetica Neue"/>
                <a:hlinkClick r:id="rId3"/>
              </a:rPr>
              <a:t>https://en.wikipedia.org/wiki/List_of_postal_codes_of_Canada:_M</a:t>
            </a:r>
            <a:endParaRPr lang="en-IN" b="0" i="0" u="sng" dirty="0">
              <a:solidFill>
                <a:srgbClr val="296EAA"/>
              </a:solidFill>
              <a:effectLst/>
              <a:latin typeface="Helvetica Neue"/>
            </a:endParaRPr>
          </a:p>
          <a:p>
            <a:pPr marL="45720" indent="0" algn="l">
              <a:buNone/>
            </a:pPr>
            <a:r>
              <a:rPr lang="en-IN" sz="1600" b="1" i="0" dirty="0">
                <a:solidFill>
                  <a:srgbClr val="000000"/>
                </a:solidFill>
                <a:effectLst/>
                <a:latin typeface="Helvetica Neue"/>
              </a:rPr>
              <a:t>Foursquare API Data:</a:t>
            </a:r>
          </a:p>
          <a:p>
            <a:pPr algn="l"/>
            <a:r>
              <a:rPr lang="en-US" sz="18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l"/>
            <a:r>
              <a:rPr lang="en-US" sz="1800" dirty="0"/>
              <a:t>After finding the list of neighborhoods, we then connect to the Foursquare API to gather information about venues inside each and every neighborhood. For each neighborhood, we have chosen the radius to be 100 meter.</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indent="0" algn="l">
              <a:buNone/>
            </a:pPr>
            <a:r>
              <a:rPr lang="en-US" b="0" i="0" dirty="0">
                <a:solidFill>
                  <a:srgbClr val="333333"/>
                </a:solidFill>
                <a:effectLst/>
                <a:latin typeface="Lincoln-ProximaNova-Reg"/>
              </a:rPr>
              <a:t>Clustering Approach:</a:t>
            </a:r>
          </a:p>
          <a:p>
            <a:pPr algn="l"/>
            <a:r>
              <a:rPr lang="en-US" b="0" i="0" dirty="0">
                <a:solidFill>
                  <a:srgbClr val="333333"/>
                </a:solidFill>
                <a:effectLst/>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45720" indent="0" algn="l">
              <a:buNone/>
            </a:pPr>
            <a:r>
              <a:rPr lang="en-US" b="0" i="0" dirty="0">
                <a:solidFill>
                  <a:srgbClr val="333333"/>
                </a:solidFill>
                <a:effectLst/>
                <a:latin typeface="Lincoln-ProximaNova-Reg"/>
              </a:rPr>
              <a:t>Work Flow:</a:t>
            </a:r>
          </a:p>
          <a:p>
            <a:pPr algn="l"/>
            <a:r>
              <a:rPr lang="en-US" b="0" i="0" dirty="0">
                <a:solidFill>
                  <a:srgbClr val="333333"/>
                </a:solidFill>
                <a:effectLst/>
                <a:latin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algn="l"/>
            <a:r>
              <a:rPr lang="en-US" b="0" i="0" dirty="0">
                <a:solidFill>
                  <a:srgbClr val="333333"/>
                </a:solidFill>
                <a:effectLst/>
                <a:latin typeface="Arial" panose="020B0604020202020204" pitchFamily="34" charset="0"/>
              </a:rPr>
              <a:t>In this Capstone project, using k-means cluster algorithm I separated the neighborhood into 10(Ten) different clusters and for 103 different </a:t>
            </a:r>
            <a:r>
              <a:rPr lang="en-US" b="0" i="0" dirty="0" err="1">
                <a:solidFill>
                  <a:srgbClr val="333333"/>
                </a:solidFill>
                <a:effectLst/>
                <a:latin typeface="Arial" panose="020B0604020202020204" pitchFamily="34" charset="0"/>
              </a:rPr>
              <a:t>lattitude</a:t>
            </a:r>
            <a:r>
              <a:rPr lang="en-US" b="0" i="0" dirty="0">
                <a:solidFill>
                  <a:srgbClr val="333333"/>
                </a:solidFill>
                <a:effectLst/>
                <a:latin typeface="Arial" panose="020B0604020202020204" pitchFamily="34" charset="0"/>
              </a:rPr>
              <a:t> and </a:t>
            </a:r>
            <a:r>
              <a:rPr lang="en-US" b="0" i="0" dirty="0" err="1">
                <a:solidFill>
                  <a:srgbClr val="333333"/>
                </a:solidFill>
                <a:effectLst/>
                <a:latin typeface="Arial" panose="020B0604020202020204" pitchFamily="34" charset="0"/>
              </a:rPr>
              <a:t>logitude</a:t>
            </a:r>
            <a:r>
              <a:rPr lang="en-US" b="0" i="0" dirty="0">
                <a:solidFill>
                  <a:srgbClr val="333333"/>
                </a:solidFill>
                <a:effectLst/>
                <a:latin typeface="Arial" panose="020B0604020202020204" pitchFamily="34" charset="0"/>
              </a:rPr>
              <a:t> from dataset, which have very-similar neighborhoods around them. Using the charts above results presented to a particular neighborhood based on average house prices and school rating have been made.</a:t>
            </a:r>
          </a:p>
          <a:p>
            <a:pPr algn="l"/>
            <a:r>
              <a:rPr lang="en-US" b="0" i="0" dirty="0">
                <a:solidFill>
                  <a:srgbClr val="333333"/>
                </a:solidFill>
                <a:effectLst/>
                <a:latin typeface="Arial" panose="020B0604020202020204" pitchFamily="34" charset="0"/>
              </a:rPr>
              <a:t>I feel rewarded with the efforts and believe this course with all the topics covered is well worthy of appreciation.</a:t>
            </a:r>
            <a:br>
              <a:rPr lang="en-US" b="0" i="0" dirty="0">
                <a:solidFill>
                  <a:srgbClr val="333333"/>
                </a:solidFill>
                <a:effectLst/>
                <a:latin typeface="Arial" panose="020B0604020202020204" pitchFamily="34" charset="0"/>
              </a:rPr>
            </a:br>
            <a:r>
              <a:rPr lang="en-US" b="0" i="0" dirty="0">
                <a:solidFill>
                  <a:srgbClr val="333333"/>
                </a:solidFill>
                <a:effectLst/>
                <a:latin typeface="Arial" panose="020B0604020202020204" pitchFamily="34" charset="0"/>
              </a:rPr>
              <a:t>This project has shown me a practical application to resolve a real situation that has impacting personal and financial impact using Data Science tools.</a:t>
            </a:r>
            <a:br>
              <a:rPr lang="en-US" b="0" i="0" dirty="0">
                <a:solidFill>
                  <a:srgbClr val="333333"/>
                </a:solidFill>
                <a:effectLst/>
                <a:latin typeface="Arial" panose="020B0604020202020204" pitchFamily="34" charset="0"/>
              </a:rPr>
            </a:br>
            <a:r>
              <a:rPr lang="en-US" b="0" i="0" dirty="0">
                <a:solidFill>
                  <a:srgbClr val="333333"/>
                </a:solidFill>
                <a:effectLst/>
                <a:latin typeface="Arial" panose="020B0604020202020204" pitchFamily="34" charset="0"/>
              </a:rPr>
              <a:t>The mapping with Folium is a very powerful technique to consolidate information and make the analysis and decision better with confidence.</a:t>
            </a: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98</TotalTime>
  <Words>677</Words>
  <Application>Microsoft Office PowerPoint</Application>
  <PresentationFormat>Custom</PresentationFormat>
  <Paragraphs>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Helvetica Neue</vt:lpstr>
      <vt:lpstr>Lincoln-ProximaNova-Reg</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Praveen Kumar</cp:lastModifiedBy>
  <cp:revision>6</cp:revision>
  <dcterms:created xsi:type="dcterms:W3CDTF">2020-01-05T08:05:09Z</dcterms:created>
  <dcterms:modified xsi:type="dcterms:W3CDTF">2020-08-05T14:28:19Z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