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23.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24.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25.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 Id="rId4" Type="http://schemas.openxmlformats.org/officeDocument/2006/relationships/image" Target="../media/image7.jpeg"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47800" y="2971800"/>
            <a:ext cx="8077200" cy="1370888"/>
          </a:xfrm>
          <a:prstGeom prst="rect">
            <a:avLst/>
          </a:prstGeom>
        </p:spPr>
        <p:txBody>
          <a:bodyPr vert="horz" wrap="square" lIns="0" tIns="16510" rIns="0" bIns="0" rtlCol="0">
            <a:spAutoFit/>
          </a:bodyPr>
          <a:lstStyle/>
          <a:p>
            <a:pPr marL="3213735">
              <a:lnSpc>
                <a:spcPct val="100000"/>
              </a:lnSpc>
              <a:spcBef>
                <a:spcPts val="130"/>
              </a:spcBef>
            </a:pPr>
            <a:r>
              <a:rPr lang="en-IN" sz="4400" spc="15" dirty="0"/>
              <a:t>PRAVEEN KUMAR S</a:t>
            </a:r>
            <a:br>
              <a:rPr lang="en-US" sz="4400" spc="15" dirty="0"/>
            </a:br>
            <a:r>
              <a:rPr lang="en-US" sz="4400" spc="15" dirty="0"/>
              <a:t>Project </a:t>
            </a:r>
            <a:endParaRPr sz="4400"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762000"/>
            <a:ext cx="4572000" cy="752129"/>
          </a:xfrm>
          <a:prstGeom prst="rect">
            <a:avLst/>
          </a:prstGeom>
        </p:spPr>
        <p:txBody>
          <a:bodyPr vert="horz" wrap="square" lIns="0" tIns="13335" rIns="0" bIns="0" rtlCol="0">
            <a:spAutoFit/>
          </a:bodyPr>
          <a:lstStyle/>
          <a:p>
            <a:pPr marL="12700">
              <a:lnSpc>
                <a:spcPct val="100000"/>
              </a:lnSpc>
              <a:spcBef>
                <a:spcPts val="105"/>
              </a:spcBef>
            </a:pPr>
            <a:r>
              <a:rPr lang="en-US" dirty="0"/>
              <a:t>DISCRIMINATOR</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Rectangle 9"/>
          <p:cNvSpPr/>
          <p:nvPr/>
        </p:nvSpPr>
        <p:spPr>
          <a:xfrm>
            <a:off x="685800" y="2057400"/>
            <a:ext cx="8458200" cy="1015663"/>
          </a:xfrm>
          <a:prstGeom prst="rect">
            <a:avLst/>
          </a:prstGeom>
        </p:spPr>
        <p:txBody>
          <a:bodyPr wrap="square">
            <a:spAutoFit/>
          </a:bodyPr>
          <a:lstStyle/>
          <a:p>
            <a:r>
              <a:rPr lang="en-IN" sz="2000" dirty="0">
                <a:latin typeface="Arial" pitchFamily="34" charset="0"/>
                <a:cs typeface="Arial" pitchFamily="34" charset="0"/>
              </a:rPr>
              <a:t>The discriminator in a Generative Adversarial Network (GAN) is a neural network that learns to distinguish between real data and data generated by the generator</a:t>
            </a:r>
            <a:endParaRPr lang="en-US" sz="2000" dirty="0"/>
          </a:p>
        </p:txBody>
      </p:sp>
      <p:sp>
        <p:nvSpPr>
          <p:cNvPr id="11" name="Rectangle 10"/>
          <p:cNvSpPr/>
          <p:nvPr/>
        </p:nvSpPr>
        <p:spPr>
          <a:xfrm>
            <a:off x="685800" y="3276600"/>
            <a:ext cx="8458200" cy="707886"/>
          </a:xfrm>
          <a:prstGeom prst="rect">
            <a:avLst/>
          </a:prstGeom>
        </p:spPr>
        <p:txBody>
          <a:bodyPr wrap="square">
            <a:spAutoFit/>
          </a:bodyPr>
          <a:lstStyle/>
          <a:p>
            <a:pPr>
              <a:buClr>
                <a:schemeClr val="tx1"/>
              </a:buClr>
              <a:buFont typeface="Wingdings" pitchFamily="2" charset="2"/>
              <a:buChar char="q"/>
            </a:pPr>
            <a:r>
              <a:rPr lang="en-IN" sz="2000" dirty="0">
                <a:latin typeface="Arial" pitchFamily="34" charset="0"/>
                <a:cs typeface="Arial" pitchFamily="34" charset="0"/>
              </a:rPr>
              <a:t>It takes input data, either real or generated, and produces a binary output indicating whether the input is real or fake.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Rectangle 2"/>
          <p:cNvSpPr/>
          <p:nvPr/>
        </p:nvSpPr>
        <p:spPr>
          <a:xfrm>
            <a:off x="838200" y="1676400"/>
            <a:ext cx="6096000" cy="4247317"/>
          </a:xfrm>
          <a:prstGeom prst="rect">
            <a:avLst/>
          </a:prstGeom>
        </p:spPr>
        <p:txBody>
          <a:bodyPr>
            <a:spAutoFit/>
          </a:bodyPr>
          <a:lstStyle/>
          <a:p>
            <a:r>
              <a:rPr lang="en-US" i="1" dirty="0"/>
              <a:t> </a:t>
            </a:r>
          </a:p>
          <a:p>
            <a:r>
              <a:rPr lang="en-US" i="1" dirty="0"/>
              <a:t>            </a:t>
            </a:r>
            <a:r>
              <a:rPr lang="en-US" i="1" dirty="0">
                <a:latin typeface="Arial" pitchFamily="34"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dirty="0">
                <a:latin typeface="Arial" pitchFamily="34" charset="0"/>
                <a:cs typeface="Arial" pitchFamily="34" charset="0"/>
              </a:rPr>
              <a:t>"</a:t>
            </a:r>
            <a:endParaRPr lang="en-IN" dirty="0">
              <a:latin typeface="Arial" pitchFamily="34" charset="0"/>
              <a:cs typeface="Arial" pitchFamily="34" charset="0"/>
            </a:endParaRPr>
          </a:p>
        </p:txBody>
      </p:sp>
      <p:pic>
        <p:nvPicPr>
          <p:cNvPr id="5" name="object 2"/>
          <p:cNvPicPr/>
          <p:nvPr/>
        </p:nvPicPr>
        <p:blipFill>
          <a:blip r:embed="rId2" cstate="print"/>
          <a:stretch>
            <a:fillRect/>
          </a:stretch>
        </p:blipFill>
        <p:spPr>
          <a:xfrm>
            <a:off x="7543800" y="2286000"/>
            <a:ext cx="2695574" cy="32480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10681335" cy="738664"/>
          </a:xfrm>
        </p:spPr>
        <p:txBody>
          <a:bodyPr/>
          <a:lstStyle/>
          <a:p>
            <a:r>
              <a:rPr lang="en-US" i="1" u="sng" dirty="0">
                <a:solidFill>
                  <a:srgbClr val="292C48"/>
                </a:solidFill>
                <a:effectLst>
                  <a:outerShdw blurRad="38100" dist="38100" dir="2700000" algn="tl">
                    <a:srgbClr val="000000">
                      <a:alpha val="43137"/>
                    </a:srgbClr>
                  </a:outerShdw>
                </a:effectLst>
              </a:rPr>
              <a:t>PROPOSED SYSTEM:</a:t>
            </a:r>
            <a:endParaRPr lang="en-US" dirty="0"/>
          </a:p>
        </p:txBody>
      </p:sp>
      <p:sp>
        <p:nvSpPr>
          <p:cNvPr id="3" name="Rectangle 2"/>
          <p:cNvSpPr/>
          <p:nvPr/>
        </p:nvSpPr>
        <p:spPr>
          <a:xfrm>
            <a:off x="838200" y="1752600"/>
            <a:ext cx="6096000" cy="3693319"/>
          </a:xfrm>
          <a:prstGeom prst="rect">
            <a:avLst/>
          </a:prstGeom>
        </p:spPr>
        <p:txBody>
          <a:bodyPr wrap="square">
            <a:spAutoFit/>
          </a:bodyPr>
          <a:lstStyle/>
          <a:p>
            <a:r>
              <a:rPr lang="en-US" dirty="0"/>
              <a:t> </a:t>
            </a:r>
          </a:p>
          <a:p>
            <a:r>
              <a:rPr lang="en-US" b="0" i="1" dirty="0">
                <a:effectLst/>
                <a:latin typeface="Söhne"/>
              </a:rPr>
              <a:t>                  </a:t>
            </a:r>
            <a:r>
              <a:rPr lang="en-US" i="1" dirty="0">
                <a:latin typeface="Arial" pitchFamily="34" charset="0"/>
                <a:cs typeface="Arial" pitchFamily="34" charset="0"/>
              </a:rPr>
              <a:t>P</a:t>
            </a:r>
            <a:r>
              <a:rPr lang="en-US" i="1" dirty="0">
                <a:effectLst/>
                <a:latin typeface="Arial" pitchFamily="34"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lang="en-US" i="1" dirty="0">
                <a:solidFill>
                  <a:srgbClr val="0D0D0D"/>
                </a:solidFill>
                <a:effectLst/>
                <a:latin typeface="Arial" pitchFamily="34" charset="0"/>
                <a:cs typeface="Arial" pitchFamily="34" charset="0"/>
              </a:rPr>
              <a:t>.</a:t>
            </a:r>
            <a:endParaRPr lang="en-US" dirty="0"/>
          </a:p>
        </p:txBody>
      </p:sp>
      <p:pic>
        <p:nvPicPr>
          <p:cNvPr id="4" name="object 6"/>
          <p:cNvPicPr/>
          <p:nvPr/>
        </p:nvPicPr>
        <p:blipFill>
          <a:blip r:embed="rId2" cstate="print"/>
          <a:stretch>
            <a:fillRect/>
          </a:stretch>
        </p:blipFill>
        <p:spPr>
          <a:xfrm>
            <a:off x="8305800" y="2438400"/>
            <a:ext cx="2466975" cy="34194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i="1" u="sng" dirty="0">
                <a:solidFill>
                  <a:srgbClr val="292C48"/>
                </a:solidFill>
                <a:effectLst>
                  <a:outerShdw blurRad="38100" dist="38100" dir="2700000" algn="tl">
                    <a:srgbClr val="000000">
                      <a:alpha val="43137"/>
                    </a:srgbClr>
                  </a:outerShdw>
                </a:effectLst>
              </a:rPr>
              <a:t>PROPOSED SOLUTION</a:t>
            </a:r>
            <a:r>
              <a:rPr lang="en-US" i="1" u="sng" dirty="0"/>
              <a:t>:</a:t>
            </a:r>
            <a:endParaRPr lang="en-US" dirty="0"/>
          </a:p>
        </p:txBody>
      </p:sp>
      <p:sp>
        <p:nvSpPr>
          <p:cNvPr id="5" name="Rectangle 4"/>
          <p:cNvSpPr/>
          <p:nvPr/>
        </p:nvSpPr>
        <p:spPr>
          <a:xfrm>
            <a:off x="609600" y="1371600"/>
            <a:ext cx="8077200" cy="1938992"/>
          </a:xfrm>
          <a:prstGeom prst="rect">
            <a:avLst/>
          </a:prstGeom>
        </p:spPr>
        <p:txBody>
          <a:bodyPr wrap="square">
            <a:spAutoFit/>
          </a:bodyPr>
          <a:lstStyle/>
          <a:p>
            <a:pPr lvl="1">
              <a:buFont typeface="+mj-lt"/>
              <a:buAutoNum type="arabicPeriod"/>
            </a:pPr>
            <a:r>
              <a:rPr lang="en-US" sz="2000" b="1" i="1" dirty="0">
                <a:solidFill>
                  <a:srgbClr val="0D0D0D"/>
                </a:solidFill>
                <a:latin typeface="Arial" pitchFamily="34" charset="0"/>
                <a:cs typeface="Arial" pitchFamily="34" charset="0"/>
              </a:rPr>
              <a:t>Problem solution</a:t>
            </a:r>
            <a:r>
              <a:rPr lang="en-US" sz="2000" b="1" i="1" dirty="0">
                <a:solidFill>
                  <a:srgbClr val="0D0D0D"/>
                </a:solidFill>
                <a:effectLst/>
                <a:latin typeface="Arial" pitchFamily="34" charset="0"/>
                <a:cs typeface="Arial" pitchFamily="34" charset="0"/>
              </a:rPr>
              <a:t>:</a:t>
            </a:r>
            <a:endParaRPr lang="en-US" sz="2000" b="0" i="1" dirty="0">
              <a:solidFill>
                <a:srgbClr val="0D0D0D"/>
              </a:solidFill>
              <a:effectLst/>
              <a:latin typeface="Arial" pitchFamily="34" charset="0"/>
              <a:cs typeface="Arial" pitchFamily="34" charset="0"/>
            </a:endParaRPr>
          </a:p>
          <a:p>
            <a:pPr lvl="2"/>
            <a:r>
              <a:rPr lang="en-US" sz="2000" b="0" i="1" dirty="0">
                <a:solidFill>
                  <a:srgbClr val="0D0D0D"/>
                </a:solidFill>
                <a:effectLst/>
                <a:latin typeface="Arial" pitchFamily="34" charset="0"/>
                <a:cs typeface="Arial" pitchFamily="34" charset="0"/>
              </a:rPr>
              <a:t>      </a:t>
            </a:r>
          </a:p>
          <a:p>
            <a:pPr lvl="2"/>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 Introduce the problem of handwritten text recognition, highlighting challenges such as variability in handwriting styles and limited annotated data.</a:t>
            </a:r>
          </a:p>
          <a:p>
            <a:pPr lvl="2"/>
            <a:endParaRPr lang="en-US" sz="2000" b="0" i="1" dirty="0">
              <a:solidFill>
                <a:srgbClr val="0D0D0D"/>
              </a:solidFill>
              <a:effectLst/>
              <a:latin typeface="Arial" pitchFamily="34" charset="0"/>
              <a:cs typeface="Arial" pitchFamily="34" charset="0"/>
            </a:endParaRPr>
          </a:p>
        </p:txBody>
      </p:sp>
      <p:sp>
        <p:nvSpPr>
          <p:cNvPr id="7" name="Rectangle 6"/>
          <p:cNvSpPr/>
          <p:nvPr/>
        </p:nvSpPr>
        <p:spPr>
          <a:xfrm>
            <a:off x="914400" y="2971800"/>
            <a:ext cx="7467600" cy="1754326"/>
          </a:xfrm>
          <a:prstGeom prst="rect">
            <a:avLst/>
          </a:prstGeom>
        </p:spPr>
        <p:txBody>
          <a:bodyPr wrap="square">
            <a:spAutoFit/>
          </a:bodyPr>
          <a:lstStyle/>
          <a:p>
            <a:pPr>
              <a:buFont typeface="+mj-lt"/>
              <a:buAutoNum type="arabicPeriod"/>
            </a:pPr>
            <a:r>
              <a:rPr lang="en-US" b="1" i="1" dirty="0">
                <a:solidFill>
                  <a:srgbClr val="0D0D0D"/>
                </a:solidFill>
                <a:effectLst/>
                <a:latin typeface="Arial" pitchFamily="34" charset="0"/>
                <a:cs typeface="Arial" pitchFamily="34" charset="0"/>
              </a:rPr>
              <a:t>Overview of GANs:</a:t>
            </a:r>
            <a:endParaRPr lang="en-US" i="1" dirty="0">
              <a:solidFill>
                <a:srgbClr val="0D0D0D"/>
              </a:solidFill>
              <a:latin typeface="Arial" pitchFamily="34" charset="0"/>
              <a:cs typeface="Arial" pitchFamily="34" charset="0"/>
            </a:endParaRPr>
          </a:p>
          <a:p>
            <a:r>
              <a:rPr lang="en-US" b="0" i="1" dirty="0">
                <a:solidFill>
                  <a:srgbClr val="0D0D0D"/>
                </a:solidFill>
                <a:effectLst/>
                <a:latin typeface="Arial" pitchFamily="34" charset="0"/>
                <a:cs typeface="Arial" pitchFamily="34" charset="0"/>
              </a:rPr>
              <a:t>           </a:t>
            </a:r>
          </a:p>
          <a:p>
            <a:r>
              <a:rPr lang="en-US" i="1" dirty="0">
                <a:solidFill>
                  <a:srgbClr val="0D0D0D"/>
                </a:solidFill>
                <a:latin typeface="Arial" pitchFamily="34" charset="0"/>
                <a:cs typeface="Arial" pitchFamily="34" charset="0"/>
              </a:rPr>
              <a:t>            </a:t>
            </a:r>
            <a:r>
              <a:rPr lang="en-US" b="0" i="1" dirty="0">
                <a:solidFill>
                  <a:srgbClr val="0D0D0D"/>
                </a:solidFill>
                <a:effectLst/>
                <a:latin typeface="Arial" pitchFamily="34" charset="0"/>
                <a:cs typeface="Arial" pitchFamily="34" charset="0"/>
              </a:rPr>
              <a:t>Provide an overview of Generative Adversarial Networks (GANs), explaining how they consist of two neural networks, a generator, and a discriminator, competing against each other to generate realistic data.</a:t>
            </a:r>
          </a:p>
        </p:txBody>
      </p:sp>
      <p:sp>
        <p:nvSpPr>
          <p:cNvPr id="8" name="Rectangle 7"/>
          <p:cNvSpPr/>
          <p:nvPr/>
        </p:nvSpPr>
        <p:spPr>
          <a:xfrm>
            <a:off x="990600" y="4876800"/>
            <a:ext cx="6096000" cy="1754326"/>
          </a:xfrm>
          <a:prstGeom prst="rect">
            <a:avLst/>
          </a:prstGeom>
        </p:spPr>
        <p:txBody>
          <a:bodyPr>
            <a:spAutoFit/>
          </a:bodyPr>
          <a:lstStyle/>
          <a:p>
            <a:r>
              <a:rPr lang="en-US" b="1" i="1" dirty="0">
                <a:solidFill>
                  <a:srgbClr val="0D0D0D"/>
                </a:solidFill>
                <a:effectLst/>
                <a:latin typeface="Arial" pitchFamily="34" charset="0"/>
                <a:cs typeface="Arial" pitchFamily="34" charset="0"/>
              </a:rPr>
              <a:t>3.Data Collection and Preprocessing:</a:t>
            </a:r>
            <a:endParaRPr lang="en-US" b="0" i="1" dirty="0">
              <a:solidFill>
                <a:srgbClr val="0D0D0D"/>
              </a:solidFill>
              <a:effectLst/>
              <a:latin typeface="Arial" pitchFamily="34" charset="0"/>
              <a:cs typeface="Arial" pitchFamily="34" charset="0"/>
            </a:endParaRPr>
          </a:p>
          <a:p>
            <a:r>
              <a:rPr lang="en-US" b="0" i="1" dirty="0">
                <a:solidFill>
                  <a:srgbClr val="0D0D0D"/>
                </a:solidFill>
                <a:effectLst/>
                <a:latin typeface="Arial" pitchFamily="34" charset="0"/>
                <a:cs typeface="Arial" pitchFamily="34" charset="0"/>
              </a:rPr>
              <a:t>           </a:t>
            </a:r>
          </a:p>
          <a:p>
            <a:r>
              <a:rPr lang="en-US" i="1" dirty="0">
                <a:solidFill>
                  <a:srgbClr val="0D0D0D"/>
                </a:solidFill>
                <a:latin typeface="Arial" pitchFamily="34" charset="0"/>
                <a:cs typeface="Arial" pitchFamily="34" charset="0"/>
              </a:rPr>
              <a:t>           </a:t>
            </a:r>
            <a:r>
              <a:rPr lang="en-US" b="0" i="1" dirty="0">
                <a:solidFill>
                  <a:srgbClr val="0D0D0D"/>
                </a:solidFill>
                <a:effectLst/>
                <a:latin typeface="Arial" pitchFamily="34" charset="0"/>
                <a:cs typeface="Arial" pitchFamily="34" charset="0"/>
              </a:rPr>
              <a:t>Discuss the importance of collecting a diverse dataset of handwritten characters and preprocessing steps such as normalization and augmentation to improve model performance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10681335" cy="758190"/>
          </a:xfrm>
        </p:spPr>
        <p:txBody>
          <a:bodyPr/>
          <a:lstStyle/>
          <a:p>
            <a:r>
              <a:rPr lang="en-US" dirty="0"/>
              <a:t>          </a:t>
            </a:r>
          </a:p>
        </p:txBody>
      </p:sp>
      <p:sp>
        <p:nvSpPr>
          <p:cNvPr id="3" name="Rectangle 2"/>
          <p:cNvSpPr/>
          <p:nvPr/>
        </p:nvSpPr>
        <p:spPr>
          <a:xfrm>
            <a:off x="533400" y="838200"/>
            <a:ext cx="9067800" cy="3385542"/>
          </a:xfrm>
          <a:prstGeom prst="rect">
            <a:avLst/>
          </a:prstGeom>
        </p:spPr>
        <p:txBody>
          <a:bodyPr wrap="square">
            <a:spAutoFit/>
          </a:bodyPr>
          <a:lstStyle/>
          <a:p>
            <a:endParaRPr lang="en-US" sz="1600" b="1" i="1" dirty="0">
              <a:solidFill>
                <a:srgbClr val="0D0D0D"/>
              </a:solidFill>
              <a:effectLst/>
            </a:endParaRPr>
          </a:p>
          <a:p>
            <a:r>
              <a:rPr lang="en-US" b="1" i="1" dirty="0">
                <a:solidFill>
                  <a:srgbClr val="0D0D0D"/>
                </a:solidFill>
                <a:effectLst/>
                <a:latin typeface="Arial" pitchFamily="34" charset="0"/>
                <a:cs typeface="Arial" pitchFamily="34" charset="0"/>
              </a:rPr>
              <a:t>4.GAN Architecture Design:</a:t>
            </a:r>
          </a:p>
          <a:p>
            <a:r>
              <a:rPr lang="en-US" b="1" i="1" dirty="0">
                <a:solidFill>
                  <a:srgbClr val="0D0D0D"/>
                </a:solidFill>
                <a:latin typeface="Arial" pitchFamily="34" charset="0"/>
                <a:cs typeface="Arial" pitchFamily="34" charset="0"/>
              </a:rPr>
              <a:t>	</a:t>
            </a:r>
            <a:r>
              <a:rPr lang="en-US" b="0" i="1" dirty="0">
                <a:solidFill>
                  <a:srgbClr val="0D0D0D"/>
                </a:solidFill>
                <a:effectLst/>
                <a:latin typeface="Arial" pitchFamily="34" charset="0"/>
                <a:cs typeface="Arial" pitchFamily="34" charset="0"/>
              </a:rPr>
              <a:t>Detail the architecture of the GAN model, including the generator responsible for generating synthetic handwritten characters and the discriminator trained to distinguish between real and synthetic samples.</a:t>
            </a:r>
          </a:p>
          <a:p>
            <a:endParaRPr lang="en-US" b="0" i="1" dirty="0">
              <a:solidFill>
                <a:srgbClr val="0D0D0D"/>
              </a:solidFill>
              <a:effectLst/>
              <a:latin typeface="Arial" pitchFamily="34" charset="0"/>
              <a:cs typeface="Arial" pitchFamily="34" charset="0"/>
            </a:endParaRPr>
          </a:p>
          <a:p>
            <a:r>
              <a:rPr lang="en-US" b="1" i="1" dirty="0">
                <a:solidFill>
                  <a:srgbClr val="0D0D0D"/>
                </a:solidFill>
                <a:effectLst/>
                <a:latin typeface="Arial" pitchFamily="34" charset="0"/>
                <a:cs typeface="Arial" pitchFamily="34" charset="0"/>
              </a:rPr>
              <a:t>5.Training Process:</a:t>
            </a:r>
            <a:endParaRPr lang="en-US" i="1" dirty="0">
              <a:solidFill>
                <a:srgbClr val="0D0D0D"/>
              </a:solidFill>
              <a:latin typeface="Arial" pitchFamily="34" charset="0"/>
              <a:cs typeface="Arial" pitchFamily="34" charset="0"/>
            </a:endParaRPr>
          </a:p>
          <a:p>
            <a:r>
              <a:rPr lang="en-US" b="0" i="1" dirty="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endParaRPr lang="en-IN" dirty="0"/>
          </a:p>
        </p:txBody>
      </p:sp>
      <p:pic>
        <p:nvPicPr>
          <p:cNvPr id="4" name="object 6"/>
          <p:cNvPicPr/>
          <p:nvPr/>
        </p:nvPicPr>
        <p:blipFill>
          <a:blip r:embed="rId2" cstate="print"/>
          <a:stretch>
            <a:fillRect/>
          </a:stretch>
        </p:blipFill>
        <p:spPr>
          <a:xfrm>
            <a:off x="9067800" y="3438525"/>
            <a:ext cx="2466975" cy="34194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Rectangle 2"/>
          <p:cNvSpPr/>
          <p:nvPr/>
        </p:nvSpPr>
        <p:spPr>
          <a:xfrm>
            <a:off x="1143000" y="1305342"/>
            <a:ext cx="8001000" cy="3416320"/>
          </a:xfrm>
          <a:prstGeom prst="rect">
            <a:avLst/>
          </a:prstGeom>
        </p:spPr>
        <p:txBody>
          <a:bodyPr wrap="square">
            <a:spAutoFit/>
          </a:bodyPr>
          <a:lstStyle/>
          <a:p>
            <a:endParaRPr lang="en-US" b="1" i="1" dirty="0">
              <a:solidFill>
                <a:srgbClr val="0D0D0D"/>
              </a:solidFill>
              <a:effectLst/>
            </a:endParaRPr>
          </a:p>
          <a:p>
            <a:r>
              <a:rPr lang="en-US" b="1" i="1" dirty="0">
                <a:solidFill>
                  <a:srgbClr val="0D0D0D"/>
                </a:solidFill>
                <a:effectLst/>
                <a:latin typeface="Arial" pitchFamily="34" charset="0"/>
                <a:cs typeface="Arial" pitchFamily="34" charset="0"/>
              </a:rPr>
              <a:t>6.Training Process:</a:t>
            </a:r>
          </a:p>
          <a:p>
            <a:r>
              <a:rPr lang="en-US" b="1" i="1" dirty="0">
                <a:solidFill>
                  <a:srgbClr val="0D0D0D"/>
                </a:solidFill>
                <a:latin typeface="Arial" pitchFamily="34" charset="0"/>
                <a:cs typeface="Arial" pitchFamily="34" charset="0"/>
              </a:rPr>
              <a:t>	</a:t>
            </a:r>
            <a:r>
              <a:rPr lang="en-US" b="0" i="1" dirty="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endParaRPr lang="en-US" b="0" i="1" dirty="0">
              <a:solidFill>
                <a:srgbClr val="0D0D0D"/>
              </a:solidFill>
              <a:effectLst/>
              <a:latin typeface="Arial" pitchFamily="34" charset="0"/>
              <a:cs typeface="Arial" pitchFamily="34" charset="0"/>
            </a:endParaRPr>
          </a:p>
          <a:p>
            <a:r>
              <a:rPr lang="en-US" b="1" i="1" dirty="0">
                <a:solidFill>
                  <a:srgbClr val="0D0D0D"/>
                </a:solidFill>
                <a:effectLst/>
                <a:latin typeface="Arial" pitchFamily="34" charset="0"/>
                <a:cs typeface="Arial" pitchFamily="34" charset="0"/>
              </a:rPr>
              <a:t>7.Evaluation and Validation:</a:t>
            </a:r>
          </a:p>
          <a:p>
            <a:r>
              <a:rPr lang="en-US" b="1" i="1" dirty="0">
                <a:solidFill>
                  <a:srgbClr val="0D0D0D"/>
                </a:solidFill>
                <a:latin typeface="Arial" pitchFamily="34" charset="0"/>
                <a:cs typeface="Arial" pitchFamily="34" charset="0"/>
              </a:rPr>
              <a:t>	</a:t>
            </a:r>
            <a:r>
              <a:rPr lang="en-US" b="0" i="1" dirty="0">
                <a:solidFill>
                  <a:srgbClr val="0D0D0D"/>
                </a:solidFill>
                <a:effectLst/>
                <a:latin typeface="Arial" pitchFamily="34" charset="0"/>
                <a:cs typeface="Arial" pitchFamily="34" charset="0"/>
              </a:rPr>
              <a:t>Discuss evaluation metrics such as visual inspection of generated samples, quantitative measures of similarity to real data, and feedback from human evaluators to validate the performance of the trained GAN model.</a:t>
            </a:r>
          </a:p>
          <a:p>
            <a:endParaRPr lang="en-IN" dirty="0"/>
          </a:p>
        </p:txBody>
      </p:sp>
      <p:pic>
        <p:nvPicPr>
          <p:cNvPr id="4" name="object 2"/>
          <p:cNvPicPr/>
          <p:nvPr/>
        </p:nvPicPr>
        <p:blipFill>
          <a:blip r:embed="rId2" cstate="print"/>
          <a:stretch>
            <a:fillRect/>
          </a:stretch>
        </p:blipFill>
        <p:spPr>
          <a:xfrm>
            <a:off x="9220200" y="3352800"/>
            <a:ext cx="2695574" cy="32480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Rectangle 2"/>
          <p:cNvSpPr/>
          <p:nvPr/>
        </p:nvSpPr>
        <p:spPr>
          <a:xfrm>
            <a:off x="381000" y="1295400"/>
            <a:ext cx="8763000" cy="3046988"/>
          </a:xfrm>
          <a:prstGeom prst="rect">
            <a:avLst/>
          </a:prstGeom>
        </p:spPr>
        <p:txBody>
          <a:bodyPr wrap="square">
            <a:spAutoFit/>
          </a:bodyPr>
          <a:lstStyle/>
          <a:p>
            <a:endParaRPr lang="en-US" sz="1200" dirty="0"/>
          </a:p>
          <a:p>
            <a:r>
              <a:rPr lang="en-US" sz="1200" dirty="0"/>
              <a:t> </a:t>
            </a:r>
            <a:r>
              <a:rPr lang="en-US" b="1" dirty="0"/>
              <a:t>8.</a:t>
            </a:r>
            <a:r>
              <a:rPr lang="en-US" b="1" i="1" dirty="0">
                <a:solidFill>
                  <a:srgbClr val="0D0D0D"/>
                </a:solidFill>
                <a:effectLst/>
              </a:rPr>
              <a:t>Integration with Handwritten Recognition Systems:</a:t>
            </a:r>
          </a:p>
          <a:p>
            <a:r>
              <a:rPr lang="en-US" b="1" i="1" dirty="0">
                <a:solidFill>
                  <a:srgbClr val="0D0D0D"/>
                </a:solidFill>
              </a:rPr>
              <a:t>	</a:t>
            </a:r>
            <a:r>
              <a:rPr lang="en-US" b="0" i="1" dirty="0">
                <a:solidFill>
                  <a:srgbClr val="0D0D0D"/>
                </a:solidFill>
                <a:effectLst/>
              </a:rPr>
              <a:t>Explore how the generated handwritten characters can be integrated into existing recognition systems to augment training data, improving the system's accuracy and robustness.</a:t>
            </a:r>
          </a:p>
          <a:p>
            <a:endParaRPr lang="en-US" b="0" i="1" dirty="0">
              <a:solidFill>
                <a:srgbClr val="0D0D0D"/>
              </a:solidFill>
              <a:effectLst/>
            </a:endParaRPr>
          </a:p>
          <a:p>
            <a:r>
              <a:rPr lang="en-US" b="1" i="1" dirty="0">
                <a:solidFill>
                  <a:srgbClr val="0D0D0D"/>
                </a:solidFill>
                <a:effectLst/>
              </a:rPr>
              <a:t>9.Benefits and Applications:</a:t>
            </a:r>
            <a:endParaRPr lang="en-US" i="1" dirty="0">
              <a:solidFill>
                <a:srgbClr val="0D0D0D"/>
              </a:solidFill>
            </a:endParaRPr>
          </a:p>
          <a:p>
            <a:r>
              <a:rPr lang="en-US" b="0" i="1" dirty="0">
                <a:solidFill>
                  <a:srgbClr val="0D0D0D"/>
                </a:solidFill>
                <a:effectLst/>
              </a:rPr>
              <a:t>	Highlight the benefits of using GANs for generating synthetic handwritten data, including improved model generalization, reduced data annotation costs, and enhanced performance in applications such as document digitization and signature verification.</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i="1" u="sng" dirty="0">
                <a:solidFill>
                  <a:srgbClr val="292C48"/>
                </a:solidFill>
                <a:effectLst>
                  <a:outerShdw blurRad="38100" dist="38100" dir="2700000" algn="tl">
                    <a:srgbClr val="000000">
                      <a:alpha val="43137"/>
                    </a:srgbClr>
                  </a:outerShdw>
                </a:effectLst>
              </a:rPr>
              <a:t>SYSTEM APPROACH:</a:t>
            </a:r>
            <a:endParaRPr lang="en-US" dirty="0"/>
          </a:p>
        </p:txBody>
      </p:sp>
      <p:sp>
        <p:nvSpPr>
          <p:cNvPr id="3" name="Rectangle 2"/>
          <p:cNvSpPr/>
          <p:nvPr/>
        </p:nvSpPr>
        <p:spPr>
          <a:xfrm>
            <a:off x="304800" y="2057400"/>
            <a:ext cx="8610600" cy="2523768"/>
          </a:xfrm>
          <a:prstGeom prst="rect">
            <a:avLst/>
          </a:prstGeom>
        </p:spPr>
        <p:txBody>
          <a:bodyPr wrap="square">
            <a:spAutoFit/>
          </a:bodyPr>
          <a:lstStyle/>
          <a:p>
            <a:endParaRPr lang="en-IN" sz="2000" b="1" i="1" u="sng" dirty="0">
              <a:effectLst/>
            </a:endParaRPr>
          </a:p>
          <a:p>
            <a:r>
              <a:rPr lang="en-IN" sz="2000" b="1" i="1" u="sng" dirty="0">
                <a:effectLst/>
                <a:latin typeface="Arial" pitchFamily="34" charset="0"/>
                <a:cs typeface="Arial" pitchFamily="34" charset="0"/>
              </a:rPr>
              <a:t>Hardware Requirements:</a:t>
            </a:r>
            <a:endParaRPr lang="en-IN" sz="2000" b="1" i="1" u="sng" dirty="0">
              <a:solidFill>
                <a:srgbClr val="0D0D0D"/>
              </a:solidFill>
              <a:effectLst/>
              <a:latin typeface="Arial" pitchFamily="34" charset="0"/>
              <a:cs typeface="Arial" pitchFamily="34" charset="0"/>
            </a:endParaRPr>
          </a:p>
          <a:p>
            <a:pPr>
              <a:buFont typeface="Arial" panose="020B0604020202020204" pitchFamily="34" charset="0"/>
              <a:buChar char="•"/>
            </a:pPr>
            <a:r>
              <a:rPr lang="en-IN" sz="2000" b="0" i="1" dirty="0">
                <a:solidFill>
                  <a:srgbClr val="0D0D0D"/>
                </a:solidFill>
                <a:effectLst/>
                <a:latin typeface="Arial" pitchFamily="34" charset="0"/>
                <a:cs typeface="Arial" pitchFamily="34" charset="0"/>
              </a:rPr>
              <a:t>High-performance CPU or CPU cluster.</a:t>
            </a:r>
          </a:p>
          <a:p>
            <a:pPr>
              <a:buFont typeface="Arial" panose="020B0604020202020204" pitchFamily="34" charset="0"/>
              <a:buChar char="•"/>
            </a:pPr>
            <a:r>
              <a:rPr lang="en-IN" sz="2000" b="0" i="1" dirty="0">
                <a:solidFill>
                  <a:srgbClr val="0D0D0D"/>
                </a:solidFill>
                <a:effectLst/>
                <a:latin typeface="Arial" pitchFamily="34" charset="0"/>
                <a:cs typeface="Arial" pitchFamily="34" charset="0"/>
              </a:rPr>
              <a:t>GPU accelerator with CUDA support for deep learning computations.</a:t>
            </a:r>
          </a:p>
          <a:p>
            <a:pPr>
              <a:buFont typeface="Arial" panose="020B0604020202020204" pitchFamily="34" charset="0"/>
              <a:buChar char="•"/>
            </a:pPr>
            <a:r>
              <a:rPr lang="en-IN" sz="2000" b="0" i="1" dirty="0">
                <a:solidFill>
                  <a:srgbClr val="0D0D0D"/>
                </a:solidFill>
                <a:effectLst/>
                <a:latin typeface="Arial" pitchFamily="34" charset="0"/>
                <a:cs typeface="Arial" pitchFamily="34" charset="0"/>
              </a:rPr>
              <a:t>Sufficient RAM and storage capacity.</a:t>
            </a:r>
          </a:p>
          <a:p>
            <a:pPr>
              <a:buFont typeface="Arial" panose="020B0604020202020204" pitchFamily="34" charset="0"/>
              <a:buChar char="•"/>
            </a:pPr>
            <a:r>
              <a:rPr lang="en-IN" sz="2000" b="0" i="1" dirty="0">
                <a:solidFill>
                  <a:srgbClr val="0D0D0D"/>
                </a:solidFill>
                <a:effectLst/>
                <a:latin typeface="Arial" pitchFamily="34" charset="0"/>
                <a:cs typeface="Arial" pitchFamily="34" charset="0"/>
              </a:rPr>
              <a:t>Fast storage for efficient data access.</a:t>
            </a:r>
          </a:p>
          <a:p>
            <a:pPr>
              <a:buFont typeface="Arial" panose="020B0604020202020204" pitchFamily="34" charset="0"/>
              <a:buChar char="•"/>
            </a:pPr>
            <a:r>
              <a:rPr lang="en-IN" sz="2000" b="0" i="1" dirty="0">
                <a:solidFill>
                  <a:srgbClr val="0D0D0D"/>
                </a:solidFill>
                <a:effectLst/>
                <a:latin typeface="Arial" pitchFamily="34" charset="0"/>
                <a:cs typeface="Arial" pitchFamily="34" charset="0"/>
              </a:rPr>
              <a:t>High-speed networking infrastructure for data transfer</a:t>
            </a:r>
            <a:r>
              <a:rPr lang="en-IN" sz="2000" b="0" i="0" dirty="0">
                <a:solidFill>
                  <a:srgbClr val="0D0D0D"/>
                </a:solidFill>
                <a:effectLst/>
                <a:latin typeface="Arial" pitchFamily="34" charset="0"/>
                <a:cs typeface="Arial" pitchFamily="34" charset="0"/>
              </a:rPr>
              <a:t>.</a:t>
            </a:r>
          </a:p>
          <a:p>
            <a:endParaRPr lang="en-IN" dirty="0">
              <a:latin typeface="Arial" pitchFamily="34" charset="0"/>
              <a:cs typeface="Arial" pitchFamily="34" charset="0"/>
            </a:endParaRPr>
          </a:p>
        </p:txBody>
      </p:sp>
      <p:grpSp>
        <p:nvGrpSpPr>
          <p:cNvPr id="4" name="object 2"/>
          <p:cNvGrpSpPr/>
          <p:nvPr/>
        </p:nvGrpSpPr>
        <p:grpSpPr>
          <a:xfrm>
            <a:off x="8991600" y="2971800"/>
            <a:ext cx="2762250" cy="3257550"/>
            <a:chOff x="7991475" y="2933700"/>
            <a:chExt cx="2762250" cy="325755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7991475" y="2933700"/>
              <a:ext cx="2762250" cy="3257550"/>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solidFill>
                  <a:srgbClr val="292C48"/>
                </a:solidFill>
                <a:effectLst>
                  <a:outerShdw blurRad="38100" dist="38100" dir="2700000" algn="tl">
                    <a:srgbClr val="000000">
                      <a:alpha val="43137"/>
                    </a:srgbClr>
                  </a:outerShdw>
                </a:effectLst>
              </a:rPr>
              <a:t>SYSTEM APPROACH:</a:t>
            </a:r>
            <a:endParaRPr lang="en-US" dirty="0"/>
          </a:p>
        </p:txBody>
      </p:sp>
      <p:sp>
        <p:nvSpPr>
          <p:cNvPr id="3" name="Rectangle 2"/>
          <p:cNvSpPr/>
          <p:nvPr/>
        </p:nvSpPr>
        <p:spPr>
          <a:xfrm>
            <a:off x="1066800" y="1676400"/>
            <a:ext cx="8077200" cy="3139321"/>
          </a:xfrm>
          <a:prstGeom prst="rect">
            <a:avLst/>
          </a:prstGeom>
        </p:spPr>
        <p:txBody>
          <a:bodyPr wrap="square">
            <a:spAutoFit/>
          </a:bodyPr>
          <a:lstStyle/>
          <a:p>
            <a:endParaRPr lang="en-US" b="1" i="1" u="sng" dirty="0"/>
          </a:p>
          <a:p>
            <a:r>
              <a:rPr lang="en-US" b="1" i="1" u="sng" dirty="0">
                <a:latin typeface="Arial" pitchFamily="34" charset="0"/>
                <a:cs typeface="Arial" pitchFamily="34" charset="0"/>
              </a:rPr>
              <a:t>Software Requirements:</a:t>
            </a:r>
          </a:p>
          <a:p>
            <a:r>
              <a:rPr lang="en-IN" b="1" i="1" dirty="0">
                <a:solidFill>
                  <a:srgbClr val="0D0D0D"/>
                </a:solidFill>
                <a:latin typeface="Arial" pitchFamily="34" charset="0"/>
                <a:cs typeface="Arial" pitchFamily="34" charset="0"/>
              </a:rPr>
              <a:t>.</a:t>
            </a:r>
            <a:r>
              <a:rPr lang="en-IN" b="0" i="1" dirty="0">
                <a:solidFill>
                  <a:srgbClr val="0D0D0D"/>
                </a:solidFill>
                <a:effectLst/>
                <a:latin typeface="Arial" pitchFamily="34" charset="0"/>
                <a:cs typeface="Arial" pitchFamily="34" charset="0"/>
              </a:rPr>
              <a:t>  </a:t>
            </a:r>
            <a:r>
              <a:rPr lang="en-IN" b="0" i="1" dirty="0" err="1">
                <a:solidFill>
                  <a:srgbClr val="0D0D0D"/>
                </a:solidFill>
                <a:effectLst/>
                <a:latin typeface="Arial" pitchFamily="34" charset="0"/>
                <a:cs typeface="Arial" pitchFamily="34" charset="0"/>
              </a:rPr>
              <a:t>TensorFlow</a:t>
            </a:r>
            <a:r>
              <a:rPr lang="en-IN" b="0" i="1" dirty="0">
                <a:solidFill>
                  <a:srgbClr val="0D0D0D"/>
                </a:solidFill>
                <a:effectLst/>
                <a:latin typeface="Arial" pitchFamily="34" charset="0"/>
                <a:cs typeface="Arial" pitchFamily="34" charset="0"/>
              </a:rPr>
              <a:t> or </a:t>
            </a:r>
            <a:r>
              <a:rPr lang="en-IN" b="0" i="1" dirty="0" err="1">
                <a:solidFill>
                  <a:srgbClr val="0D0D0D"/>
                </a:solidFill>
                <a:effectLst/>
                <a:latin typeface="Arial" pitchFamily="34" charset="0"/>
                <a:cs typeface="Arial" pitchFamily="34" charset="0"/>
              </a:rPr>
              <a:t>PyTorch</a:t>
            </a:r>
            <a:r>
              <a:rPr lang="en-IN" b="0" i="1" dirty="0">
                <a:solidFill>
                  <a:srgbClr val="0D0D0D"/>
                </a:solidFill>
                <a:effectLst/>
                <a:latin typeface="Arial" pitchFamily="34" charset="0"/>
                <a:cs typeface="Arial" pitchFamily="34" charset="0"/>
              </a:rPr>
              <a:t> for GAN implementation.</a:t>
            </a:r>
          </a:p>
          <a:p>
            <a:pPr>
              <a:buFont typeface="Arial" panose="020B0604020202020204" pitchFamily="34" charset="0"/>
              <a:buChar char="•"/>
            </a:pPr>
            <a:r>
              <a:rPr lang="en-IN" b="0" i="1" dirty="0">
                <a:solidFill>
                  <a:srgbClr val="0D0D0D"/>
                </a:solidFill>
                <a:effectLst/>
                <a:latin typeface="Arial" pitchFamily="34" charset="0"/>
                <a:cs typeface="Arial" pitchFamily="34" charset="0"/>
              </a:rPr>
              <a:t>Python programming language for scripting.</a:t>
            </a:r>
          </a:p>
          <a:p>
            <a:pPr>
              <a:buFont typeface="Arial" panose="020B0604020202020204" pitchFamily="34" charset="0"/>
              <a:buChar char="•"/>
            </a:pPr>
            <a:r>
              <a:rPr lang="en-IN" b="0" i="1" dirty="0">
                <a:solidFill>
                  <a:srgbClr val="0D0D0D"/>
                </a:solidFill>
                <a:effectLst/>
                <a:latin typeface="Arial" pitchFamily="34" charset="0"/>
                <a:cs typeface="Arial" pitchFamily="34" charset="0"/>
              </a:rPr>
              <a:t>CUDA Toolkit and </a:t>
            </a:r>
            <a:r>
              <a:rPr lang="en-IN" b="0" i="1" dirty="0" err="1">
                <a:solidFill>
                  <a:srgbClr val="0D0D0D"/>
                </a:solidFill>
                <a:effectLst/>
                <a:latin typeface="Arial" pitchFamily="34" charset="0"/>
                <a:cs typeface="Arial" pitchFamily="34" charset="0"/>
              </a:rPr>
              <a:t>cuDNN</a:t>
            </a:r>
            <a:r>
              <a:rPr lang="en-IN" b="0" i="1" dirty="0">
                <a:solidFill>
                  <a:srgbClr val="0D0D0D"/>
                </a:solidFill>
                <a:effectLst/>
                <a:latin typeface="Arial" pitchFamily="34" charset="0"/>
                <a:cs typeface="Arial" pitchFamily="34" charset="0"/>
              </a:rPr>
              <a:t> library for GPU acceleration.</a:t>
            </a:r>
          </a:p>
          <a:p>
            <a:pPr>
              <a:buFont typeface="Arial" panose="020B0604020202020204" pitchFamily="34" charset="0"/>
              <a:buChar char="•"/>
            </a:pPr>
            <a:r>
              <a:rPr lang="en-IN" b="0" i="1" dirty="0">
                <a:solidFill>
                  <a:srgbClr val="0D0D0D"/>
                </a:solidFill>
                <a:effectLst/>
                <a:latin typeface="Arial" pitchFamily="34" charset="0"/>
                <a:cs typeface="Arial" pitchFamily="34" charset="0"/>
              </a:rPr>
              <a:t>Development environment such as </a:t>
            </a:r>
            <a:r>
              <a:rPr lang="en-IN" b="0" i="1" dirty="0" err="1">
                <a:solidFill>
                  <a:srgbClr val="0D0D0D"/>
                </a:solidFill>
                <a:effectLst/>
                <a:latin typeface="Arial" pitchFamily="34" charset="0"/>
                <a:cs typeface="Arial" pitchFamily="34" charset="0"/>
              </a:rPr>
              <a:t>PyCharm</a:t>
            </a:r>
            <a:r>
              <a:rPr lang="en-IN" b="0" i="1" dirty="0">
                <a:solidFill>
                  <a:srgbClr val="0D0D0D"/>
                </a:solidFill>
                <a:effectLst/>
                <a:latin typeface="Arial" pitchFamily="34" charset="0"/>
                <a:cs typeface="Arial" pitchFamily="34" charset="0"/>
              </a:rPr>
              <a:t> or </a:t>
            </a:r>
            <a:r>
              <a:rPr lang="en-IN" b="0" i="1" dirty="0" err="1">
                <a:solidFill>
                  <a:srgbClr val="0D0D0D"/>
                </a:solidFill>
                <a:effectLst/>
                <a:latin typeface="Arial" pitchFamily="34" charset="0"/>
                <a:cs typeface="Arial" pitchFamily="34" charset="0"/>
              </a:rPr>
              <a:t>Jupyter</a:t>
            </a:r>
            <a:r>
              <a:rPr lang="en-IN" b="0" i="1" dirty="0">
                <a:solidFill>
                  <a:srgbClr val="0D0D0D"/>
                </a:solidFill>
                <a:effectLst/>
                <a:latin typeface="Arial" pitchFamily="34" charset="0"/>
                <a:cs typeface="Arial" pitchFamily="34" charset="0"/>
              </a:rPr>
              <a:t> Notebook.</a:t>
            </a:r>
          </a:p>
          <a:p>
            <a:pPr>
              <a:buFont typeface="Arial" panose="020B0604020202020204" pitchFamily="34" charset="0"/>
              <a:buChar char="•"/>
            </a:pPr>
            <a:r>
              <a:rPr lang="en-IN" b="0" i="1" dirty="0">
                <a:solidFill>
                  <a:srgbClr val="0D0D0D"/>
                </a:solidFill>
                <a:effectLst/>
                <a:latin typeface="Arial" pitchFamily="34" charset="0"/>
                <a:cs typeface="Arial" pitchFamily="34" charset="0"/>
              </a:rPr>
              <a:t>Version control with Git and collaboration platforms like </a:t>
            </a:r>
            <a:r>
              <a:rPr lang="en-IN" b="0" i="1" dirty="0" err="1">
                <a:solidFill>
                  <a:srgbClr val="0D0D0D"/>
                </a:solidFill>
                <a:effectLst/>
                <a:latin typeface="Arial" pitchFamily="34" charset="0"/>
                <a:cs typeface="Arial" pitchFamily="34" charset="0"/>
              </a:rPr>
              <a:t>GitHub</a:t>
            </a:r>
            <a:r>
              <a:rPr lang="en-IN" b="0" i="1" dirty="0">
                <a:solidFill>
                  <a:srgbClr val="0D0D0D"/>
                </a:solidFill>
                <a:effectLst/>
                <a:latin typeface="Arial" pitchFamily="34" charset="0"/>
                <a:cs typeface="Arial" pitchFamily="34" charset="0"/>
              </a:rPr>
              <a:t>.</a:t>
            </a:r>
          </a:p>
          <a:p>
            <a:pPr>
              <a:buFont typeface="Arial" panose="020B0604020202020204" pitchFamily="34" charset="0"/>
              <a:buChar char="•"/>
            </a:pPr>
            <a:r>
              <a:rPr lang="en-IN" b="0" i="1" dirty="0">
                <a:solidFill>
                  <a:srgbClr val="0D0D0D"/>
                </a:solidFill>
                <a:effectLst/>
                <a:latin typeface="Arial" pitchFamily="34" charset="0"/>
                <a:cs typeface="Arial" pitchFamily="34" charset="0"/>
              </a:rPr>
              <a:t>Containerization with </a:t>
            </a:r>
            <a:r>
              <a:rPr lang="en-IN" b="0" i="1" dirty="0" err="1">
                <a:solidFill>
                  <a:srgbClr val="0D0D0D"/>
                </a:solidFill>
                <a:effectLst/>
                <a:latin typeface="Arial" pitchFamily="34" charset="0"/>
                <a:cs typeface="Arial" pitchFamily="34" charset="0"/>
              </a:rPr>
              <a:t>Docker</a:t>
            </a:r>
            <a:r>
              <a:rPr lang="en-IN" b="0" i="1" dirty="0">
                <a:solidFill>
                  <a:srgbClr val="0D0D0D"/>
                </a:solidFill>
                <a:effectLst/>
                <a:latin typeface="Arial" pitchFamily="34" charset="0"/>
                <a:cs typeface="Arial" pitchFamily="34" charset="0"/>
              </a:rPr>
              <a:t> for environment management.</a:t>
            </a:r>
          </a:p>
          <a:p>
            <a:pPr>
              <a:buFont typeface="Arial" panose="020B0604020202020204" pitchFamily="34" charset="0"/>
              <a:buChar char="•"/>
            </a:pPr>
            <a:r>
              <a:rPr lang="en-IN" b="0" i="1" dirty="0">
                <a:solidFill>
                  <a:srgbClr val="0D0D0D"/>
                </a:solidFill>
                <a:effectLst/>
                <a:latin typeface="Arial" pitchFamily="34" charset="0"/>
                <a:cs typeface="Arial" pitchFamily="34" charset="0"/>
              </a:rPr>
              <a:t>Testing tools like </a:t>
            </a:r>
            <a:r>
              <a:rPr lang="en-IN" b="0" i="1" dirty="0" err="1">
                <a:solidFill>
                  <a:srgbClr val="0D0D0D"/>
                </a:solidFill>
                <a:effectLst/>
                <a:latin typeface="Arial" pitchFamily="34" charset="0"/>
                <a:cs typeface="Arial" pitchFamily="34" charset="0"/>
              </a:rPr>
              <a:t>PyTest</a:t>
            </a:r>
            <a:r>
              <a:rPr lang="en-IN" b="0" i="1" dirty="0">
                <a:solidFill>
                  <a:srgbClr val="0D0D0D"/>
                </a:solidFill>
                <a:effectLst/>
                <a:latin typeface="Arial" pitchFamily="34" charset="0"/>
                <a:cs typeface="Arial" pitchFamily="34" charset="0"/>
              </a:rPr>
              <a:t> and visualization libraries for monitoring and analysis.</a:t>
            </a:r>
          </a:p>
          <a:p>
            <a:endParaRPr lang="en-IN" dirty="0">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i="1" u="sng" dirty="0">
                <a:solidFill>
                  <a:srgbClr val="292C48"/>
                </a:solidFill>
                <a:effectLst>
                  <a:outerShdw blurRad="38100" dist="38100" dir="2700000" algn="tl">
                    <a:srgbClr val="000000">
                      <a:alpha val="43137"/>
                    </a:srgbClr>
                  </a:outerShdw>
                </a:effectLst>
              </a:rPr>
              <a:t>ALGORITHM:</a:t>
            </a:r>
            <a:endParaRPr lang="en-US" dirty="0"/>
          </a:p>
        </p:txBody>
      </p:sp>
      <p:sp>
        <p:nvSpPr>
          <p:cNvPr id="3" name="Rectangle 2"/>
          <p:cNvSpPr/>
          <p:nvPr/>
        </p:nvSpPr>
        <p:spPr>
          <a:xfrm>
            <a:off x="1219200" y="1295399"/>
            <a:ext cx="7924800" cy="3970318"/>
          </a:xfrm>
          <a:prstGeom prst="rect">
            <a:avLst/>
          </a:prstGeom>
        </p:spPr>
        <p:txBody>
          <a:bodyPr wrap="square">
            <a:spAutoFit/>
          </a:bodyPr>
          <a:lstStyle/>
          <a:p>
            <a:endParaRPr lang="en-IN" b="0" i="1" dirty="0">
              <a:solidFill>
                <a:srgbClr val="0D0D0D"/>
              </a:solidFill>
              <a:effectLst/>
            </a:endParaRPr>
          </a:p>
          <a:p>
            <a:r>
              <a:rPr lang="en-IN" b="0" i="1" dirty="0">
                <a:solidFill>
                  <a:srgbClr val="0D0D0D"/>
                </a:solidFill>
                <a:effectLst/>
                <a:latin typeface="Arial" pitchFamily="34" charset="0"/>
                <a:cs typeface="Arial" pitchFamily="34" charset="0"/>
              </a:rPr>
              <a:t>Here's a concise algorithm for a Handwritten Model using GAN:</a:t>
            </a:r>
          </a:p>
          <a:p>
            <a:endParaRPr lang="en-IN" b="0" i="1" dirty="0">
              <a:solidFill>
                <a:srgbClr val="0D0D0D"/>
              </a:solidFill>
              <a:effectLst/>
              <a:latin typeface="Arial" pitchFamily="34" charset="0"/>
              <a:cs typeface="Arial" pitchFamily="34" charset="0"/>
            </a:endParaRPr>
          </a:p>
          <a:p>
            <a:r>
              <a:rPr lang="en-IN" b="1" i="1" dirty="0">
                <a:solidFill>
                  <a:srgbClr val="0D0D0D"/>
                </a:solidFill>
                <a:latin typeface="Arial" pitchFamily="34" charset="0"/>
                <a:cs typeface="Arial" pitchFamily="34" charset="0"/>
              </a:rPr>
              <a:t>	1</a:t>
            </a:r>
            <a:r>
              <a:rPr lang="en-IN" i="1" dirty="0">
                <a:solidFill>
                  <a:srgbClr val="0D0D0D"/>
                </a:solidFill>
                <a:latin typeface="Arial" pitchFamily="34" charset="0"/>
                <a:cs typeface="Arial" pitchFamily="34" charset="0"/>
              </a:rPr>
              <a:t>.</a:t>
            </a:r>
            <a:r>
              <a:rPr lang="en-IN" b="1" i="1" dirty="0">
                <a:solidFill>
                  <a:srgbClr val="0D0D0D"/>
                </a:solidFill>
                <a:effectLst/>
                <a:latin typeface="Arial" pitchFamily="34" charset="0"/>
                <a:cs typeface="Arial" pitchFamily="34" charset="0"/>
              </a:rPr>
              <a:t>Initialize Parameters: </a:t>
            </a:r>
            <a:r>
              <a:rPr lang="en-IN" b="0" i="1" dirty="0">
                <a:solidFill>
                  <a:srgbClr val="0D0D0D"/>
                </a:solidFill>
                <a:effectLst/>
                <a:latin typeface="Arial" pitchFamily="34" charset="0"/>
                <a:cs typeface="Arial" pitchFamily="34" charset="0"/>
              </a:rPr>
              <a:t>Set </a:t>
            </a:r>
            <a:r>
              <a:rPr lang="en-IN" b="0" i="1" dirty="0" err="1">
                <a:solidFill>
                  <a:srgbClr val="0D0D0D"/>
                </a:solidFill>
                <a:effectLst/>
                <a:latin typeface="Arial" pitchFamily="34" charset="0"/>
                <a:cs typeface="Arial" pitchFamily="34" charset="0"/>
              </a:rPr>
              <a:t>hyperparameters</a:t>
            </a:r>
            <a:r>
              <a:rPr lang="en-IN" b="0" i="1" dirty="0">
                <a:solidFill>
                  <a:srgbClr val="0D0D0D"/>
                </a:solidFill>
                <a:effectLst/>
                <a:latin typeface="Arial" pitchFamily="34" charset="0"/>
                <a:cs typeface="Arial" pitchFamily="34" charset="0"/>
              </a:rPr>
              <a:t> and define network architectures for generator and discriminator.</a:t>
            </a:r>
          </a:p>
          <a:p>
            <a:endParaRPr lang="en-IN" b="0" i="1" dirty="0">
              <a:solidFill>
                <a:srgbClr val="0D0D0D"/>
              </a:solidFill>
              <a:effectLst/>
              <a:latin typeface="Arial" pitchFamily="34" charset="0"/>
              <a:cs typeface="Arial" pitchFamily="34" charset="0"/>
            </a:endParaRPr>
          </a:p>
          <a:p>
            <a:r>
              <a:rPr lang="en-IN" b="1" i="1" dirty="0">
                <a:solidFill>
                  <a:srgbClr val="0D0D0D"/>
                </a:solidFill>
                <a:effectLst/>
                <a:latin typeface="Arial" pitchFamily="34" charset="0"/>
                <a:cs typeface="Arial" pitchFamily="34" charset="0"/>
              </a:rPr>
              <a:t>	2.Data Pre-processing: </a:t>
            </a:r>
            <a:r>
              <a:rPr lang="en-IN" b="0" i="1" dirty="0">
                <a:solidFill>
                  <a:srgbClr val="0D0D0D"/>
                </a:solidFill>
                <a:effectLst/>
                <a:latin typeface="Arial" pitchFamily="34" charset="0"/>
                <a:cs typeface="Arial" pitchFamily="34" charset="0"/>
              </a:rPr>
              <a:t>Normalize and augment handwritten character images.</a:t>
            </a:r>
          </a:p>
          <a:p>
            <a:endParaRPr lang="en-IN" b="0" i="1" dirty="0">
              <a:solidFill>
                <a:srgbClr val="0D0D0D"/>
              </a:solidFill>
              <a:effectLst/>
              <a:latin typeface="Arial" pitchFamily="34" charset="0"/>
              <a:cs typeface="Arial" pitchFamily="34" charset="0"/>
            </a:endParaRPr>
          </a:p>
          <a:p>
            <a:r>
              <a:rPr lang="en-IN" b="1" i="1" dirty="0">
                <a:solidFill>
                  <a:srgbClr val="0D0D0D"/>
                </a:solidFill>
                <a:effectLst/>
                <a:latin typeface="Arial" pitchFamily="34" charset="0"/>
                <a:cs typeface="Arial" pitchFamily="34" charset="0"/>
              </a:rPr>
              <a:t>	3.Define Generator and Discriminator: </a:t>
            </a:r>
            <a:r>
              <a:rPr lang="en-IN" b="0" i="1" dirty="0">
                <a:solidFill>
                  <a:srgbClr val="0D0D0D"/>
                </a:solidFill>
                <a:effectLst/>
                <a:latin typeface="Arial" pitchFamily="34" charset="0"/>
                <a:cs typeface="Arial" pitchFamily="34" charset="0"/>
              </a:rPr>
              <a:t>Implement generator to produce synthetic handwritten characters. Implement discriminator to classify real vs. synthetic characters.</a:t>
            </a:r>
          </a:p>
          <a:p>
            <a:endParaRPr lang="en-IN" b="0" i="1" dirty="0">
              <a:solidFill>
                <a:srgbClr val="0D0D0D"/>
              </a:solidFill>
              <a:effectLst/>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048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ctr" anchorCtr="1"/>
          <a:lstStyle/>
          <a:p>
            <a:pPr lvl="0"/>
            <a:r>
              <a:rPr lang="en-US" sz="3800" b="1" i="1" dirty="0">
                <a:solidFill>
                  <a:srgbClr val="2A1F43"/>
                </a:solidFill>
                <a:latin typeface="Algerian" pitchFamily="82" charset="0"/>
                <a:cs typeface="Arabic Typesetting" pitchFamily="66" charset="-78"/>
              </a:rPr>
              <a:t>HAND WRITTEN  DIGIT RECOGNITION USING</a:t>
            </a:r>
          </a:p>
          <a:p>
            <a:pPr lvl="0"/>
            <a:r>
              <a:rPr lang="en-US" sz="3800" b="1" i="1" dirty="0">
                <a:solidFill>
                  <a:srgbClr val="2A1F43"/>
                </a:solidFill>
                <a:latin typeface="Algerian" pitchFamily="82" charset="0"/>
                <a:cs typeface="Arabic Typesetting" pitchFamily="66" charset="-78"/>
              </a:rPr>
              <a:t>    GENERATIVE  ADVERSARIAL NETWORK </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US" sz="4250" dirty="0"/>
              <a:t>    </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Rectangle 2"/>
          <p:cNvSpPr/>
          <p:nvPr/>
        </p:nvSpPr>
        <p:spPr>
          <a:xfrm>
            <a:off x="914400" y="1720840"/>
            <a:ext cx="8229600" cy="3139321"/>
          </a:xfrm>
          <a:prstGeom prst="rect">
            <a:avLst/>
          </a:prstGeom>
        </p:spPr>
        <p:txBody>
          <a:bodyPr wrap="square">
            <a:spAutoFit/>
          </a:bodyPr>
          <a:lstStyle/>
          <a:p>
            <a:endParaRPr lang="en-IN" b="1" i="1" dirty="0">
              <a:solidFill>
                <a:srgbClr val="0D0D0D"/>
              </a:solidFill>
            </a:endParaRPr>
          </a:p>
          <a:p>
            <a:r>
              <a:rPr lang="en-IN" b="1" i="1" dirty="0">
                <a:solidFill>
                  <a:srgbClr val="0D0D0D"/>
                </a:solidFill>
              </a:rPr>
              <a:t>	</a:t>
            </a:r>
            <a:r>
              <a:rPr lang="en-IN" b="1" i="1" dirty="0">
                <a:solidFill>
                  <a:srgbClr val="0D0D0D"/>
                </a:solidFill>
                <a:latin typeface="Arial" pitchFamily="34" charset="0"/>
                <a:cs typeface="Arial" pitchFamily="34" charset="0"/>
              </a:rPr>
              <a:t>4.Training Loop: </a:t>
            </a:r>
            <a:r>
              <a:rPr lang="en-IN" i="1" dirty="0">
                <a:solidFill>
                  <a:srgbClr val="0D0D0D"/>
                </a:solidFill>
                <a:latin typeface="Arial" pitchFamily="34" charset="0"/>
                <a:cs typeface="Arial" pitchFamily="34" charset="0"/>
              </a:rPr>
              <a:t>Train discriminator to distinguish real from synthetic </a:t>
            </a:r>
            <a:r>
              <a:rPr lang="en-IN" i="1" dirty="0" err="1">
                <a:solidFill>
                  <a:srgbClr val="0D0D0D"/>
                </a:solidFill>
                <a:latin typeface="Arial" pitchFamily="34" charset="0"/>
                <a:cs typeface="Arial" pitchFamily="34" charset="0"/>
              </a:rPr>
              <a:t>characters.Train</a:t>
            </a:r>
            <a:r>
              <a:rPr lang="en-IN" i="1" dirty="0">
                <a:solidFill>
                  <a:srgbClr val="0D0D0D"/>
                </a:solidFill>
                <a:latin typeface="Arial" pitchFamily="34" charset="0"/>
                <a:cs typeface="Arial" pitchFamily="34" charset="0"/>
              </a:rPr>
              <a:t> generator to fool discriminator into producing realistic characters.</a:t>
            </a:r>
          </a:p>
          <a:p>
            <a:endParaRPr lang="en-IN" i="1" dirty="0">
              <a:solidFill>
                <a:srgbClr val="0D0D0D"/>
              </a:solidFill>
              <a:latin typeface="Arial" pitchFamily="34" charset="0"/>
              <a:cs typeface="Arial" pitchFamily="34" charset="0"/>
            </a:endParaRPr>
          </a:p>
          <a:p>
            <a:r>
              <a:rPr lang="en-IN" b="1" i="1" dirty="0">
                <a:solidFill>
                  <a:srgbClr val="0D0D0D"/>
                </a:solidFill>
                <a:latin typeface="Arial" pitchFamily="34" charset="0"/>
                <a:cs typeface="Arial" pitchFamily="34" charset="0"/>
              </a:rPr>
              <a:t>	5.Evaluation: </a:t>
            </a:r>
            <a:r>
              <a:rPr lang="en-IN" i="1" dirty="0">
                <a:solidFill>
                  <a:srgbClr val="0D0D0D"/>
                </a:solidFill>
                <a:latin typeface="Arial" pitchFamily="34" charset="0"/>
                <a:cs typeface="Arial" pitchFamily="34" charset="0"/>
              </a:rPr>
              <a:t>Assess generated characters using evaluation </a:t>
            </a:r>
            <a:r>
              <a:rPr lang="en-IN" i="1" dirty="0" err="1">
                <a:solidFill>
                  <a:srgbClr val="0D0D0D"/>
                </a:solidFill>
                <a:latin typeface="Arial" pitchFamily="34" charset="0"/>
                <a:cs typeface="Arial" pitchFamily="34" charset="0"/>
              </a:rPr>
              <a:t>metrics.Fine</a:t>
            </a:r>
            <a:r>
              <a:rPr lang="en-IN" i="1" dirty="0">
                <a:solidFill>
                  <a:srgbClr val="0D0D0D"/>
                </a:solidFill>
                <a:latin typeface="Arial" pitchFamily="34" charset="0"/>
                <a:cs typeface="Arial" pitchFamily="34" charset="0"/>
              </a:rPr>
              <a:t>-tune model if necessary.</a:t>
            </a:r>
          </a:p>
          <a:p>
            <a:endParaRPr lang="en-IN" i="1" dirty="0">
              <a:solidFill>
                <a:srgbClr val="0D0D0D"/>
              </a:solidFill>
              <a:latin typeface="Arial" pitchFamily="34" charset="0"/>
              <a:cs typeface="Arial" pitchFamily="34" charset="0"/>
            </a:endParaRPr>
          </a:p>
          <a:p>
            <a:r>
              <a:rPr lang="en-IN" b="1" i="1" dirty="0">
                <a:solidFill>
                  <a:srgbClr val="0D0D0D"/>
                </a:solidFill>
                <a:latin typeface="Arial" pitchFamily="34" charset="0"/>
                <a:cs typeface="Arial" pitchFamily="34" charset="0"/>
              </a:rPr>
              <a:t>	6.Integration with Recognition System (Optional): </a:t>
            </a:r>
            <a:r>
              <a:rPr lang="en-IN" i="1" dirty="0">
                <a:solidFill>
                  <a:srgbClr val="0D0D0D"/>
                </a:solidFill>
                <a:latin typeface="Arial" pitchFamily="34" charset="0"/>
                <a:cs typeface="Arial" pitchFamily="34" charset="0"/>
              </a:rPr>
              <a:t>Integrate generated characters with recognition system for training data augmentation</a:t>
            </a:r>
            <a:r>
              <a:rPr lang="en-IN" dirty="0">
                <a:solidFill>
                  <a:srgbClr val="0D0D0D"/>
                </a:solidFill>
                <a:latin typeface="Arial" pitchFamily="34" charset="0"/>
                <a:cs typeface="Arial" pitchFamily="34" charset="0"/>
              </a:rPr>
              <a:t>.</a:t>
            </a:r>
          </a:p>
          <a:p>
            <a:endParaRPr lang="en-IN" dirty="0"/>
          </a:p>
        </p:txBody>
      </p:sp>
      <p:grpSp>
        <p:nvGrpSpPr>
          <p:cNvPr id="4" name="object 2"/>
          <p:cNvGrpSpPr/>
          <p:nvPr/>
        </p:nvGrpSpPr>
        <p:grpSpPr>
          <a:xfrm>
            <a:off x="8991600" y="2971800"/>
            <a:ext cx="2762250" cy="3257550"/>
            <a:chOff x="7991475" y="2933700"/>
            <a:chExt cx="2762250" cy="325755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7991475" y="2933700"/>
              <a:ext cx="2762250" cy="3257550"/>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i="1" u="sng" dirty="0">
                <a:solidFill>
                  <a:srgbClr val="292C48"/>
                </a:solidFill>
                <a:effectLst>
                  <a:outerShdw blurRad="38100" dist="38100" dir="2700000" algn="tl">
                    <a:srgbClr val="000000">
                      <a:alpha val="43137"/>
                    </a:srgbClr>
                  </a:outerShdw>
                </a:effectLst>
              </a:rPr>
              <a:t>DEPLOYMENT:</a:t>
            </a:r>
            <a:endParaRPr lang="en-US" dirty="0"/>
          </a:p>
        </p:txBody>
      </p:sp>
      <p:sp>
        <p:nvSpPr>
          <p:cNvPr id="3" name="Rectangle 2"/>
          <p:cNvSpPr/>
          <p:nvPr/>
        </p:nvSpPr>
        <p:spPr>
          <a:xfrm>
            <a:off x="1066800" y="1397675"/>
            <a:ext cx="8077200" cy="3777957"/>
          </a:xfrm>
          <a:prstGeom prst="rect">
            <a:avLst/>
          </a:prstGeom>
        </p:spPr>
        <p:txBody>
          <a:bodyPr wrap="square">
            <a:spAutoFit/>
          </a:bodyPr>
          <a:lstStyle/>
          <a:p>
            <a:pPr>
              <a:buFont typeface="+mj-lt"/>
              <a:buAutoNum type="arabicPeriod"/>
            </a:pPr>
            <a:endParaRPr lang="en-IN" b="1" i="1" dirty="0">
              <a:solidFill>
                <a:srgbClr val="0D0D0D"/>
              </a:solidFill>
            </a:endParaRPr>
          </a:p>
          <a:p>
            <a:r>
              <a:rPr lang="en-IN" b="1" i="1" dirty="0">
                <a:solidFill>
                  <a:srgbClr val="0D0D0D"/>
                </a:solidFill>
                <a:latin typeface="Arial" pitchFamily="34" charset="0"/>
                <a:cs typeface="Arial" pitchFamily="34" charset="0"/>
              </a:rPr>
              <a:t>	 </a:t>
            </a:r>
            <a:r>
              <a:rPr lang="en-IN" sz="1850" b="1" i="1" dirty="0">
                <a:solidFill>
                  <a:srgbClr val="0D0D0D"/>
                </a:solidFill>
                <a:effectLst/>
                <a:latin typeface="Arial" pitchFamily="34" charset="0"/>
                <a:cs typeface="Arial" pitchFamily="34" charset="0"/>
              </a:rPr>
              <a:t>1. Model Training:</a:t>
            </a:r>
            <a:endParaRPr lang="en-IN" sz="1850" b="0" i="1" dirty="0">
              <a:solidFill>
                <a:srgbClr val="0D0D0D"/>
              </a:solidFill>
              <a:effectLst/>
              <a:latin typeface="Arial" pitchFamily="34" charset="0"/>
              <a:cs typeface="Arial" pitchFamily="34" charset="0"/>
            </a:endParaRPr>
          </a:p>
          <a:p>
            <a:pPr lvl="1"/>
            <a:r>
              <a:rPr lang="en-IN" sz="1850" b="0" i="1" dirty="0">
                <a:solidFill>
                  <a:srgbClr val="0D0D0D"/>
                </a:solidFill>
                <a:effectLst/>
                <a:latin typeface="Arial" pitchFamily="34" charset="0"/>
                <a:cs typeface="Arial" pitchFamily="34" charset="0"/>
              </a:rPr>
              <a:t> 	Train the GAN model on a high-performance computing (HPC) system using GPUs for accelerated training.</a:t>
            </a:r>
          </a:p>
          <a:p>
            <a:pPr lvl="1"/>
            <a:endParaRPr lang="en-IN" sz="1850" b="0" i="1" dirty="0">
              <a:solidFill>
                <a:srgbClr val="0D0D0D"/>
              </a:solidFill>
              <a:effectLst/>
              <a:latin typeface="Arial" pitchFamily="34" charset="0"/>
              <a:cs typeface="Arial" pitchFamily="34" charset="0"/>
            </a:endParaRPr>
          </a:p>
          <a:p>
            <a:r>
              <a:rPr lang="en-IN" sz="1850" i="1" dirty="0">
                <a:solidFill>
                  <a:srgbClr val="0D0D0D"/>
                </a:solidFill>
                <a:latin typeface="Arial" pitchFamily="34" charset="0"/>
                <a:cs typeface="Arial" pitchFamily="34" charset="0"/>
              </a:rPr>
              <a:t>  	 2. </a:t>
            </a:r>
            <a:r>
              <a:rPr lang="en-IN" sz="1850" b="1" i="1" dirty="0">
                <a:solidFill>
                  <a:srgbClr val="0D0D0D"/>
                </a:solidFill>
                <a:effectLst/>
                <a:latin typeface="Arial" pitchFamily="34" charset="0"/>
                <a:cs typeface="Arial" pitchFamily="34" charset="0"/>
              </a:rPr>
              <a:t>Model Optimization:</a:t>
            </a:r>
            <a:endParaRPr lang="en-IN" sz="1850" b="0" i="1" dirty="0">
              <a:solidFill>
                <a:srgbClr val="0D0D0D"/>
              </a:solidFill>
              <a:effectLst/>
              <a:latin typeface="Arial" pitchFamily="34" charset="0"/>
              <a:cs typeface="Arial" pitchFamily="34" charset="0"/>
            </a:endParaRPr>
          </a:p>
          <a:p>
            <a:pPr lvl="1"/>
            <a:r>
              <a:rPr lang="en-IN" sz="1850" b="0" i="1" dirty="0">
                <a:solidFill>
                  <a:srgbClr val="0D0D0D"/>
                </a:solidFill>
                <a:effectLst/>
                <a:latin typeface="Arial" pitchFamily="34" charset="0"/>
                <a:cs typeface="Arial" pitchFamily="34" charset="0"/>
              </a:rPr>
              <a:t> 	Optimize the trained model for inference speed and resource efficiency.</a:t>
            </a:r>
          </a:p>
          <a:p>
            <a:pPr lvl="1"/>
            <a:endParaRPr lang="en-IN" sz="1850" b="0" i="1" dirty="0">
              <a:solidFill>
                <a:srgbClr val="0D0D0D"/>
              </a:solidFill>
              <a:effectLst/>
              <a:latin typeface="Arial" pitchFamily="34" charset="0"/>
              <a:cs typeface="Arial" pitchFamily="34" charset="0"/>
            </a:endParaRPr>
          </a:p>
          <a:p>
            <a:r>
              <a:rPr lang="en-IN" sz="1850" i="1" dirty="0">
                <a:solidFill>
                  <a:srgbClr val="0D0D0D"/>
                </a:solidFill>
                <a:latin typeface="Arial" pitchFamily="34" charset="0"/>
                <a:cs typeface="Arial" pitchFamily="34" charset="0"/>
              </a:rPr>
              <a:t>	3.</a:t>
            </a:r>
            <a:r>
              <a:rPr lang="en-IN" sz="1850" b="1" i="1" dirty="0">
                <a:solidFill>
                  <a:srgbClr val="0D0D0D"/>
                </a:solidFill>
                <a:effectLst/>
                <a:latin typeface="Arial" pitchFamily="34" charset="0"/>
                <a:cs typeface="Arial" pitchFamily="34" charset="0"/>
              </a:rPr>
              <a:t>Containerization:</a:t>
            </a:r>
            <a:endParaRPr lang="en-IN" sz="1850" b="0" i="1" dirty="0">
              <a:solidFill>
                <a:srgbClr val="0D0D0D"/>
              </a:solidFill>
              <a:effectLst/>
              <a:latin typeface="Arial" pitchFamily="34" charset="0"/>
              <a:cs typeface="Arial" pitchFamily="34" charset="0"/>
            </a:endParaRPr>
          </a:p>
          <a:p>
            <a:pPr lvl="1"/>
            <a:r>
              <a:rPr lang="en-IN" sz="1850" b="0" i="1" dirty="0">
                <a:solidFill>
                  <a:srgbClr val="0D0D0D"/>
                </a:solidFill>
                <a:effectLst/>
                <a:latin typeface="Arial" pitchFamily="34" charset="0"/>
                <a:cs typeface="Arial" pitchFamily="34" charset="0"/>
              </a:rPr>
              <a:t> 	Package the optimized model into a </a:t>
            </a:r>
            <a:r>
              <a:rPr lang="en-IN" sz="1850" b="0" i="1" dirty="0" err="1">
                <a:solidFill>
                  <a:srgbClr val="0D0D0D"/>
                </a:solidFill>
                <a:effectLst/>
                <a:latin typeface="Arial" pitchFamily="34" charset="0"/>
                <a:cs typeface="Arial" pitchFamily="34" charset="0"/>
              </a:rPr>
              <a:t>Docker</a:t>
            </a:r>
            <a:r>
              <a:rPr lang="en-IN" sz="1850" b="0" i="1" dirty="0">
                <a:solidFill>
                  <a:srgbClr val="0D0D0D"/>
                </a:solidFill>
                <a:effectLst/>
                <a:latin typeface="Arial" pitchFamily="34" charset="0"/>
                <a:cs typeface="Arial" pitchFamily="34" charset="0"/>
              </a:rPr>
              <a:t> container for easy deployment and portability.</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grpSp>
        <p:nvGrpSpPr>
          <p:cNvPr id="3" name="object 2"/>
          <p:cNvGrpSpPr/>
          <p:nvPr/>
        </p:nvGrpSpPr>
        <p:grpSpPr>
          <a:xfrm>
            <a:off x="8991600" y="2971800"/>
            <a:ext cx="2762250" cy="3257550"/>
            <a:chOff x="7991475" y="2933700"/>
            <a:chExt cx="2762250" cy="3257550"/>
          </a:xfrm>
        </p:grpSpPr>
        <p:sp>
          <p:nvSpPr>
            <p:cNvPr id="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5"/>
            <p:cNvPicPr/>
            <p:nvPr/>
          </p:nvPicPr>
          <p:blipFill>
            <a:blip r:embed="rId2" cstate="print"/>
            <a:stretch>
              <a:fillRect/>
            </a:stretch>
          </p:blipFill>
          <p:spPr>
            <a:xfrm>
              <a:off x="7991475" y="2933700"/>
              <a:ext cx="2762250" cy="3257550"/>
            </a:xfrm>
            <a:prstGeom prst="rect">
              <a:avLst/>
            </a:prstGeom>
          </p:spPr>
        </p:pic>
      </p:grpSp>
      <p:sp>
        <p:nvSpPr>
          <p:cNvPr id="7" name="Rectangle 6"/>
          <p:cNvSpPr/>
          <p:nvPr/>
        </p:nvSpPr>
        <p:spPr>
          <a:xfrm>
            <a:off x="685800" y="1066801"/>
            <a:ext cx="8458200" cy="3693319"/>
          </a:xfrm>
          <a:prstGeom prst="rect">
            <a:avLst/>
          </a:prstGeom>
        </p:spPr>
        <p:txBody>
          <a:bodyPr wrap="square">
            <a:spAutoFit/>
          </a:bodyPr>
          <a:lstStyle/>
          <a:p>
            <a:endParaRPr lang="en-US" b="1" i="1" dirty="0">
              <a:solidFill>
                <a:srgbClr val="0D0D0D"/>
              </a:solidFill>
            </a:endParaRPr>
          </a:p>
          <a:p>
            <a:r>
              <a:rPr lang="en-US" b="1" i="1" dirty="0">
                <a:solidFill>
                  <a:srgbClr val="0D0D0D"/>
                </a:solidFill>
                <a:latin typeface="Arial" pitchFamily="34" charset="0"/>
                <a:cs typeface="Arial" pitchFamily="34" charset="0"/>
              </a:rPr>
              <a:t>        4.Deployment Platform:</a:t>
            </a:r>
            <a:endParaRPr lang="en-US" i="1" dirty="0">
              <a:solidFill>
                <a:srgbClr val="0D0D0D"/>
              </a:solidFill>
              <a:latin typeface="Arial" pitchFamily="34" charset="0"/>
              <a:cs typeface="Arial" pitchFamily="34" charset="0"/>
            </a:endParaRPr>
          </a:p>
          <a:p>
            <a:r>
              <a:rPr lang="en-US" i="1" dirty="0">
                <a:solidFill>
                  <a:srgbClr val="0D0D0D"/>
                </a:solidFill>
                <a:latin typeface="Arial" pitchFamily="34" charset="0"/>
                <a:cs typeface="Arial" pitchFamily="34" charset="0"/>
              </a:rPr>
              <a:t>	Choose a deployment platform such as cloud services (e.g., AWS, Azure) or on-premises servers.</a:t>
            </a:r>
          </a:p>
          <a:p>
            <a:endParaRPr lang="en-US" i="1" dirty="0">
              <a:solidFill>
                <a:srgbClr val="0D0D0D"/>
              </a:solidFill>
              <a:latin typeface="Arial" pitchFamily="34" charset="0"/>
              <a:cs typeface="Arial" pitchFamily="34" charset="0"/>
            </a:endParaRPr>
          </a:p>
          <a:p>
            <a:r>
              <a:rPr lang="en-US" b="1" i="1" dirty="0">
                <a:solidFill>
                  <a:srgbClr val="0D0D0D"/>
                </a:solidFill>
                <a:latin typeface="Arial" pitchFamily="34" charset="0"/>
                <a:cs typeface="Arial" pitchFamily="34" charset="0"/>
              </a:rPr>
              <a:t>        5.Scalability Considerations:</a:t>
            </a:r>
            <a:endParaRPr lang="en-US" i="1" dirty="0">
              <a:solidFill>
                <a:srgbClr val="0D0D0D"/>
              </a:solidFill>
              <a:latin typeface="Arial" pitchFamily="34" charset="0"/>
              <a:cs typeface="Arial" pitchFamily="34" charset="0"/>
            </a:endParaRPr>
          </a:p>
          <a:p>
            <a:r>
              <a:rPr lang="en-US" i="1" dirty="0">
                <a:solidFill>
                  <a:srgbClr val="0D0D0D"/>
                </a:solidFill>
                <a:latin typeface="Arial" pitchFamily="34" charset="0"/>
                <a:cs typeface="Arial" pitchFamily="34" charset="0"/>
              </a:rPr>
              <a:t>	 Ensure the deployment infrastructure can handle varying workloads and scale horizontally if needed.</a:t>
            </a:r>
          </a:p>
          <a:p>
            <a:endParaRPr lang="en-US" i="1" dirty="0">
              <a:solidFill>
                <a:srgbClr val="0D0D0D"/>
              </a:solidFill>
              <a:latin typeface="Arial" pitchFamily="34" charset="0"/>
              <a:cs typeface="Arial" pitchFamily="34" charset="0"/>
            </a:endParaRPr>
          </a:p>
          <a:p>
            <a:r>
              <a:rPr lang="en-US" b="1" i="1" dirty="0">
                <a:solidFill>
                  <a:srgbClr val="0D0D0D"/>
                </a:solidFill>
                <a:latin typeface="Arial" pitchFamily="34" charset="0"/>
                <a:cs typeface="Arial" pitchFamily="34" charset="0"/>
              </a:rPr>
              <a:t>        6.API Integration (Optional):</a:t>
            </a:r>
            <a:endParaRPr lang="en-US" i="1" dirty="0">
              <a:solidFill>
                <a:srgbClr val="0D0D0D"/>
              </a:solidFill>
              <a:latin typeface="Arial" pitchFamily="34" charset="0"/>
              <a:cs typeface="Arial" pitchFamily="34" charset="0"/>
            </a:endParaRPr>
          </a:p>
          <a:p>
            <a:r>
              <a:rPr lang="en-US" i="1" dirty="0">
                <a:solidFill>
                  <a:srgbClr val="0D0D0D"/>
                </a:solidFill>
                <a:latin typeface="Arial" pitchFamily="34" charset="0"/>
                <a:cs typeface="Arial" pitchFamily="34" charset="0"/>
              </a:rPr>
              <a:t>	Expose the GAN model through an API for seamless integration with other systems or applications.</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Rectangle 2"/>
          <p:cNvSpPr/>
          <p:nvPr/>
        </p:nvSpPr>
        <p:spPr>
          <a:xfrm>
            <a:off x="838200" y="1313036"/>
            <a:ext cx="8305800" cy="3954929"/>
          </a:xfrm>
          <a:prstGeom prst="rect">
            <a:avLst/>
          </a:prstGeom>
        </p:spPr>
        <p:txBody>
          <a:bodyPr wrap="square">
            <a:spAutoFit/>
          </a:bodyPr>
          <a:lstStyle/>
          <a:p>
            <a:endParaRPr lang="en-US" sz="1700" b="1" i="1" dirty="0">
              <a:solidFill>
                <a:srgbClr val="0D0D0D"/>
              </a:solidFill>
              <a:effectLst/>
            </a:endParaRPr>
          </a:p>
          <a:p>
            <a:r>
              <a:rPr lang="en-US" b="1" i="1" dirty="0">
                <a:solidFill>
                  <a:srgbClr val="0D0D0D"/>
                </a:solidFill>
                <a:latin typeface="Arial" pitchFamily="34" charset="0"/>
                <a:cs typeface="Arial" pitchFamily="34" charset="0"/>
              </a:rPr>
              <a:t>     7.Monitoring and Maintenance:</a:t>
            </a:r>
            <a:endParaRPr lang="en-US" i="1" dirty="0">
              <a:solidFill>
                <a:srgbClr val="0D0D0D"/>
              </a:solidFill>
              <a:latin typeface="Arial" pitchFamily="34" charset="0"/>
              <a:cs typeface="Arial" pitchFamily="34" charset="0"/>
            </a:endParaRPr>
          </a:p>
          <a:p>
            <a:r>
              <a:rPr lang="en-US" i="1" dirty="0">
                <a:solidFill>
                  <a:srgbClr val="0D0D0D"/>
                </a:solidFill>
                <a:latin typeface="Arial" pitchFamily="34" charset="0"/>
                <a:cs typeface="Arial" pitchFamily="34" charset="0"/>
              </a:rPr>
              <a:t>       Implement monitoring tools to track model performance and resource utilization. Regularly update the deployed model with improvements or new versions as needed.</a:t>
            </a:r>
          </a:p>
          <a:p>
            <a:endParaRPr lang="en-US" i="1" dirty="0">
              <a:solidFill>
                <a:srgbClr val="0D0D0D"/>
              </a:solidFill>
              <a:latin typeface="Arial" pitchFamily="34" charset="0"/>
              <a:cs typeface="Arial" pitchFamily="34" charset="0"/>
            </a:endParaRPr>
          </a:p>
          <a:p>
            <a:r>
              <a:rPr lang="en-US" b="1" i="1" dirty="0">
                <a:solidFill>
                  <a:srgbClr val="0D0D0D"/>
                </a:solidFill>
                <a:latin typeface="Arial" pitchFamily="34" charset="0"/>
                <a:cs typeface="Arial" pitchFamily="34" charset="0"/>
              </a:rPr>
              <a:t>     8.Security Considerations:</a:t>
            </a:r>
          </a:p>
          <a:p>
            <a:r>
              <a:rPr lang="en-US" i="1" dirty="0">
                <a:solidFill>
                  <a:srgbClr val="0D0D0D"/>
                </a:solidFill>
                <a:latin typeface="Arial" pitchFamily="34" charset="0"/>
                <a:cs typeface="Arial" pitchFamily="34" charset="0"/>
              </a:rPr>
              <a:t>      Implement security measures such as access control and encryption to protect the deployed model and data.</a:t>
            </a:r>
          </a:p>
          <a:p>
            <a:r>
              <a:rPr lang="en-US" b="1" i="1" dirty="0">
                <a:solidFill>
                  <a:srgbClr val="0D0D0D"/>
                </a:solidFill>
                <a:latin typeface="Arial" pitchFamily="34" charset="0"/>
                <a:cs typeface="Arial" pitchFamily="34" charset="0"/>
              </a:rPr>
              <a:t>     </a:t>
            </a:r>
          </a:p>
          <a:p>
            <a:r>
              <a:rPr lang="en-US" b="1" i="1" dirty="0">
                <a:solidFill>
                  <a:srgbClr val="0D0D0D"/>
                </a:solidFill>
                <a:latin typeface="Arial" pitchFamily="34" charset="0"/>
                <a:cs typeface="Arial" pitchFamily="34" charset="0"/>
              </a:rPr>
              <a:t>     9.Testing and Validation:</a:t>
            </a:r>
            <a:endParaRPr lang="en-US" i="1" dirty="0">
              <a:solidFill>
                <a:srgbClr val="0D0D0D"/>
              </a:solidFill>
              <a:latin typeface="Arial" pitchFamily="34" charset="0"/>
              <a:cs typeface="Arial" pitchFamily="34" charset="0"/>
            </a:endParaRPr>
          </a:p>
          <a:p>
            <a:r>
              <a:rPr lang="en-US" i="1" dirty="0">
                <a:solidFill>
                  <a:srgbClr val="0D0D0D"/>
                </a:solidFill>
                <a:latin typeface="Arial" pitchFamily="34" charset="0"/>
                <a:cs typeface="Arial" pitchFamily="34" charset="0"/>
              </a:rPr>
              <a:t>	Conduct thorough testing to ensure the deployed model performs as expected in a production environment.</a:t>
            </a:r>
          </a:p>
          <a:p>
            <a:endParaRPr lang="en-IN" dirty="0"/>
          </a:p>
        </p:txBody>
      </p:sp>
      <p:pic>
        <p:nvPicPr>
          <p:cNvPr id="4" name="object 6"/>
          <p:cNvPicPr/>
          <p:nvPr/>
        </p:nvPicPr>
        <p:blipFill>
          <a:blip r:embed="rId2" cstate="print"/>
          <a:stretch>
            <a:fillRect/>
          </a:stretch>
        </p:blipFill>
        <p:spPr>
          <a:xfrm>
            <a:off x="9067800" y="3438525"/>
            <a:ext cx="2466975" cy="34194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Title 1"/>
          <p:cNvSpPr txBox="1">
            <a:spLocks/>
          </p:cNvSpPr>
          <p:nvPr/>
        </p:nvSpPr>
        <p:spPr>
          <a:xfrm>
            <a:off x="219074" y="778190"/>
            <a:ext cx="10515600" cy="583800"/>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a:ln>
                  <a:noFill/>
                </a:ln>
                <a:solidFill>
                  <a:srgbClr val="292C48"/>
                </a:solidFill>
                <a:effectLst>
                  <a:outerShdw blurRad="38100" dist="38100" dir="2700000" algn="tl">
                    <a:srgbClr val="000000">
                      <a:alpha val="43137"/>
                    </a:srgbClr>
                  </a:outerShdw>
                </a:effectLst>
                <a:uLnTx/>
                <a:uFillTx/>
                <a:latin typeface="Trebuchet MS"/>
                <a:ea typeface="+mj-ea"/>
                <a:cs typeface="Trebuchet MS"/>
              </a:rPr>
              <a:t>RESULT:</a:t>
            </a:r>
            <a:endParaRPr kumimoji="0" lang="en-IN" sz="3200" b="1" i="1" u="none" strike="noStrike" kern="0" cap="none" spc="0" normalizeH="0" baseline="0" noProof="0" dirty="0">
              <a:ln>
                <a:noFill/>
              </a:ln>
              <a:solidFill>
                <a:srgbClr val="292C48"/>
              </a:solidFill>
              <a:effectLst>
                <a:outerShdw blurRad="38100" dist="38100" dir="2700000" algn="tl">
                  <a:srgbClr val="000000">
                    <a:alpha val="43137"/>
                  </a:srgbClr>
                </a:outerShdw>
              </a:effectLst>
              <a:uLnTx/>
              <a:uFillTx/>
              <a:latin typeface="Trebuchet MS"/>
              <a:ea typeface="+mj-ea"/>
              <a:cs typeface="Trebuchet MS"/>
            </a:endParaRPr>
          </a:p>
        </p:txBody>
      </p:sp>
      <p:pic>
        <p:nvPicPr>
          <p:cNvPr id="4" name="Content Placeholder 9"/>
          <p:cNvPicPr>
            <a:picLocks noChangeAspect="1"/>
          </p:cNvPicPr>
          <p:nvPr/>
        </p:nvPicPr>
        <p:blipFill>
          <a:blip r:embed="rId2"/>
          <a:stretch>
            <a:fillRect/>
          </a:stretch>
        </p:blipFill>
        <p:spPr>
          <a:xfrm>
            <a:off x="228600" y="1524000"/>
            <a:ext cx="10186279" cy="475011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pic>
        <p:nvPicPr>
          <p:cNvPr id="3" name="Content Placeholder 4"/>
          <p:cNvPicPr>
            <a:picLocks noChangeAspect="1"/>
          </p:cNvPicPr>
          <p:nvPr/>
        </p:nvPicPr>
        <p:blipFill>
          <a:blip r:embed="rId2"/>
          <a:stretch>
            <a:fillRect/>
          </a:stretch>
        </p:blipFill>
        <p:spPr>
          <a:xfrm>
            <a:off x="2244010" y="1624519"/>
            <a:ext cx="7703983" cy="438707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Rectangle 2"/>
          <p:cNvSpPr/>
          <p:nvPr/>
        </p:nvSpPr>
        <p:spPr>
          <a:xfrm>
            <a:off x="990600" y="1676400"/>
            <a:ext cx="8001000" cy="3662541"/>
          </a:xfrm>
          <a:prstGeom prst="rect">
            <a:avLst/>
          </a:prstGeom>
        </p:spPr>
        <p:txBody>
          <a:bodyPr wrap="square">
            <a:spAutoFit/>
          </a:bodyPr>
          <a:lstStyle/>
          <a:p>
            <a:r>
              <a:rPr lang="en-US" sz="1600" b="0" i="0" dirty="0">
                <a:solidFill>
                  <a:srgbClr val="0D0D0D"/>
                </a:solidFill>
                <a:effectLst/>
              </a:rPr>
              <a:t> 	</a:t>
            </a:r>
          </a:p>
          <a:p>
            <a:r>
              <a:rPr lang="en-US" b="0" i="1" dirty="0">
                <a:solidFill>
                  <a:srgbClr val="0D0D0D"/>
                </a:solidFill>
                <a:effectLst/>
                <a:latin typeface="Arial" pitchFamily="34" charset="0"/>
                <a:cs typeface="Arial" pitchFamily="34" charset="0"/>
              </a:rPr>
              <a:t>	In conclusion, the use of Generative Adversarial Networks (GANs) for handwritten model generation offers promising advancements in the field of handwriting recognition. By leveraging GANs, we can generate realistic synthetic handwritten characters, thereby augmenting training datasets and improving the accuracy and robustness of recognition systems. Despite challenges such as data variability and model optimization, the deployment of GAN-based handwritten models holds immense potential in various applications, including document digitization, signature verification, and language translation. With continued research and refinement, GANs have the capability to revolutionize handwritten text processing, paving the way for more efficient and accurate recognition across diverse handwriting styles and languages.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ctr" anchorCtr="1"/>
          <a:lstStyle/>
          <a:p>
            <a:pPr>
              <a:buFont typeface="Wingdings" pitchFamily="2" charset="2"/>
              <a:buChar char="q"/>
            </a:pPr>
            <a:r>
              <a:rPr lang="en-US" dirty="0">
                <a:latin typeface="Arial" pitchFamily="34" charset="0"/>
                <a:cs typeface="Arial" pitchFamily="34" charset="0"/>
              </a:rPr>
              <a:t> Objective</a:t>
            </a:r>
          </a:p>
          <a:p>
            <a:pPr>
              <a:buFont typeface="Wingdings" pitchFamily="2" charset="2"/>
              <a:buChar char="q"/>
            </a:pPr>
            <a:r>
              <a:rPr lang="en-US" dirty="0">
                <a:latin typeface="Arial" pitchFamily="34" charset="0"/>
                <a:cs typeface="Arial" pitchFamily="34" charset="0"/>
              </a:rPr>
              <a:t> Real time application</a:t>
            </a:r>
          </a:p>
          <a:p>
            <a:pPr>
              <a:buFont typeface="Wingdings" pitchFamily="2" charset="2"/>
              <a:buChar char="q"/>
            </a:pPr>
            <a:r>
              <a:rPr lang="en-US" dirty="0">
                <a:latin typeface="Arial" pitchFamily="34" charset="0"/>
                <a:cs typeface="Arial" pitchFamily="34" charset="0"/>
              </a:rPr>
              <a:t> Generator and discriminator</a:t>
            </a:r>
          </a:p>
          <a:p>
            <a:pPr>
              <a:buFont typeface="Wingdings" pitchFamily="2" charset="2"/>
              <a:buChar char="q"/>
            </a:pPr>
            <a:r>
              <a:rPr lang="en-US" i="1" dirty="0">
                <a:latin typeface="Arial" pitchFamily="34" charset="0"/>
                <a:cs typeface="Arial" pitchFamily="34" charset="0"/>
              </a:rPr>
              <a:t> Problem Statement</a:t>
            </a:r>
          </a:p>
          <a:p>
            <a:pPr>
              <a:buFont typeface="Wingdings" pitchFamily="2" charset="2"/>
              <a:buChar char="q"/>
            </a:pPr>
            <a:r>
              <a:rPr lang="en-US" dirty="0">
                <a:latin typeface="Arial" pitchFamily="34" charset="0"/>
                <a:cs typeface="Arial" pitchFamily="34" charset="0"/>
              </a:rPr>
              <a:t>Generative Adversarial Network</a:t>
            </a:r>
          </a:p>
          <a:p>
            <a:pPr>
              <a:buFont typeface="Wingdings" pitchFamily="2" charset="2"/>
              <a:buChar char="q"/>
            </a:pPr>
            <a:r>
              <a:rPr lang="en-US" b="1" i="1" dirty="0">
                <a:latin typeface="Arial" pitchFamily="34" charset="0"/>
                <a:cs typeface="Arial" pitchFamily="34" charset="0"/>
              </a:rPr>
              <a:t> </a:t>
            </a:r>
            <a:r>
              <a:rPr lang="en-US" i="1" dirty="0">
                <a:latin typeface="Arial" pitchFamily="34" charset="0"/>
                <a:cs typeface="Arial" pitchFamily="34" charset="0"/>
              </a:rPr>
              <a:t>Proposed System/Solution</a:t>
            </a:r>
          </a:p>
          <a:p>
            <a:pPr>
              <a:buFont typeface="Wingdings" pitchFamily="2" charset="2"/>
              <a:buChar char="q"/>
            </a:pPr>
            <a:r>
              <a:rPr lang="en-US" b="1" i="1" dirty="0">
                <a:latin typeface="Arial" pitchFamily="34" charset="0"/>
                <a:cs typeface="Arial" pitchFamily="34" charset="0"/>
              </a:rPr>
              <a:t> </a:t>
            </a:r>
            <a:r>
              <a:rPr lang="en-US" i="1" dirty="0">
                <a:latin typeface="Arial" pitchFamily="34" charset="0"/>
                <a:cs typeface="Arial" pitchFamily="34" charset="0"/>
              </a:rPr>
              <a:t>System Development Approach</a:t>
            </a:r>
          </a:p>
          <a:p>
            <a:pPr>
              <a:buFont typeface="Wingdings" pitchFamily="2" charset="2"/>
              <a:buChar char="q"/>
            </a:pPr>
            <a:r>
              <a:rPr lang="en-US" b="1" i="1" dirty="0">
                <a:latin typeface="Arial" pitchFamily="34" charset="0"/>
                <a:cs typeface="Arial" pitchFamily="34" charset="0"/>
              </a:rPr>
              <a:t> </a:t>
            </a:r>
            <a:r>
              <a:rPr lang="en-US" i="1" dirty="0">
                <a:latin typeface="Arial" pitchFamily="34" charset="0"/>
                <a:cs typeface="Arial" pitchFamily="34" charset="0"/>
              </a:rPr>
              <a:t>Algorithm and Deployment</a:t>
            </a:r>
          </a:p>
          <a:p>
            <a:pPr>
              <a:buFont typeface="Wingdings" pitchFamily="2" charset="2"/>
              <a:buChar char="q"/>
            </a:pPr>
            <a:r>
              <a:rPr lang="en-US" i="1" dirty="0">
                <a:latin typeface="Arial" pitchFamily="34" charset="0"/>
                <a:cs typeface="Arial" pitchFamily="34" charset="0"/>
              </a:rPr>
              <a:t> Result</a:t>
            </a:r>
          </a:p>
          <a:p>
            <a:pPr>
              <a:buFont typeface="Wingdings" pitchFamily="2" charset="2"/>
              <a:buChar char="q"/>
            </a:pPr>
            <a:r>
              <a:rPr lang="en-US" i="1" dirty="0">
                <a:latin typeface="Arial" pitchFamily="34" charset="0"/>
                <a:cs typeface="Arial" pitchFamily="34" charset="0"/>
              </a:rPr>
              <a:t> Conclusion</a:t>
            </a:r>
          </a:p>
          <a:p>
            <a:pPr>
              <a:buFont typeface="Wingdings" pitchFamily="2" charset="2"/>
              <a:buChar char="q"/>
            </a:pPr>
            <a:r>
              <a:rPr lang="en-US" i="1" dirty="0">
                <a:latin typeface="Arial" pitchFamily="34" charset="0"/>
                <a:cs typeface="Arial" pitchFamily="34" charset="0"/>
              </a:rPr>
              <a:t> References</a:t>
            </a:r>
            <a:endParaRPr lang="en-IN" i="1" dirty="0">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689225" cy="752129"/>
          </a:xfrm>
          <a:prstGeom prst="rect">
            <a:avLst/>
          </a:prstGeom>
        </p:spPr>
        <p:txBody>
          <a:bodyPr vert="horz" wrap="square" lIns="0" tIns="13335" rIns="0" bIns="0" rtlCol="0">
            <a:spAutoFit/>
          </a:bodyPr>
          <a:lstStyle/>
          <a:p>
            <a:pPr marL="12700">
              <a:lnSpc>
                <a:spcPct val="100000"/>
              </a:lnSpc>
              <a:spcBef>
                <a:spcPts val="105"/>
              </a:spcBef>
            </a:pPr>
            <a:r>
              <a:rPr lang="en-US" dirty="0"/>
              <a:t>OUTLINE</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304800"/>
            <a:ext cx="7166928"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3200" dirty="0"/>
              <a:t>GENERATIVE ADVERSARIAL NETWORK </a:t>
            </a:r>
            <a:endParaRPr sz="32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3" name="Rectangle 12"/>
          <p:cNvSpPr/>
          <p:nvPr/>
        </p:nvSpPr>
        <p:spPr>
          <a:xfrm>
            <a:off x="1447800" y="1219200"/>
            <a:ext cx="6096000" cy="4832092"/>
          </a:xfrm>
          <a:prstGeom prst="rect">
            <a:avLst/>
          </a:prstGeom>
          <a:ln>
            <a:solidFill>
              <a:schemeClr val="bg1"/>
            </a:solidFill>
          </a:ln>
        </p:spPr>
        <p:txBody>
          <a:bodyPr lIns="0" rIns="0" anchor="ctr" anchorCtr="0">
            <a:spAutoFit/>
          </a:bodyPr>
          <a:lstStyle/>
          <a:p>
            <a:pPr lvl="2"/>
            <a:r>
              <a:rPr lang="en-IN" sz="2200" dirty="0">
                <a:latin typeface="Arial" pitchFamily="34" charset="0"/>
                <a:cs typeface="Arial" pitchFamily="34" charset="0"/>
              </a:rPr>
              <a:t> A Generative Adversarial Network (GAN) is a class of machine learning frameworks introduced by Ian </a:t>
            </a:r>
            <a:r>
              <a:rPr lang="en-IN" sz="2200" dirty="0" err="1">
                <a:latin typeface="Arial" pitchFamily="34" charset="0"/>
                <a:cs typeface="Arial" pitchFamily="34" charset="0"/>
              </a:rPr>
              <a:t>Goodfellow</a:t>
            </a:r>
            <a:r>
              <a:rPr lang="en-IN" sz="2200" dirty="0">
                <a:latin typeface="Arial" pitchFamily="34" charset="0"/>
                <a:cs typeface="Arial" pitchFamily="34" charset="0"/>
              </a:rPr>
              <a:t> and his colleagues in 2014. </a:t>
            </a:r>
          </a:p>
          <a:p>
            <a:pPr lvl="2"/>
            <a:endParaRPr lang="en-IN" sz="2200" dirty="0">
              <a:latin typeface="Arial" pitchFamily="34" charset="0"/>
              <a:cs typeface="Arial" pitchFamily="34" charset="0"/>
            </a:endParaRPr>
          </a:p>
          <a:p>
            <a:pPr lvl="2">
              <a:buFont typeface="Wingdings" pitchFamily="2" charset="2"/>
              <a:buChar char="§"/>
            </a:pPr>
            <a:r>
              <a:rPr lang="en-IN" sz="2200" dirty="0">
                <a:latin typeface="Arial" pitchFamily="34" charset="0"/>
                <a:cs typeface="Arial" pitchFamily="34" charset="0"/>
              </a:rPr>
              <a:t> GANs are composed of two neural networks, a generator and a discriminator, which are trained simultaneously through adversarial training.</a:t>
            </a:r>
          </a:p>
          <a:p>
            <a:pPr lvl="2"/>
            <a:endParaRPr lang="en-IN" sz="2200" dirty="0">
              <a:latin typeface="Arial" pitchFamily="34" charset="0"/>
              <a:cs typeface="Arial" pitchFamily="34" charset="0"/>
            </a:endParaRPr>
          </a:p>
          <a:p>
            <a:pPr lvl="2">
              <a:buFont typeface="Wingdings" pitchFamily="2" charset="2"/>
              <a:buChar char="§"/>
            </a:pPr>
            <a:r>
              <a:rPr lang="en-IN" sz="2200" dirty="0"/>
              <a:t> </a:t>
            </a:r>
            <a:r>
              <a:rPr lang="en-IN" sz="2200" dirty="0">
                <a:latin typeface="Arial" pitchFamily="34" charset="0"/>
                <a:cs typeface="Arial" pitchFamily="34" charset="0"/>
              </a:rPr>
              <a:t>GANs have been used for a variety of applications, including image generation, style transfer, super-resolution, and more.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96400" y="24384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4250" dirty="0"/>
              <a:t>GAN ARCHITECTURE</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11" name="Content Placeholder 3" descr="WhatsApp Image 2024-03-29 at 8.44.35 PM.jpeg"/>
          <p:cNvPicPr>
            <a:picLocks noChangeAspect="1"/>
          </p:cNvPicPr>
          <p:nvPr/>
        </p:nvPicPr>
        <p:blipFill>
          <a:blip r:embed="rId4"/>
          <a:stretch>
            <a:fillRect/>
          </a:stretch>
        </p:blipFill>
        <p:spPr>
          <a:xfrm>
            <a:off x="914400" y="1676400"/>
            <a:ext cx="8530046" cy="38535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lang="en-US" sz="3200" dirty="0"/>
              <a:t>OBJECTIVE</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219200" y="1981200"/>
            <a:ext cx="7315200" cy="3477875"/>
          </a:xfrm>
          <a:prstGeom prst="rect">
            <a:avLst/>
          </a:prstGeom>
        </p:spPr>
        <p:txBody>
          <a:bodyPr wrap="square">
            <a:spAutoFit/>
          </a:bodyPr>
          <a:lstStyle/>
          <a:p>
            <a:pPr>
              <a:buFont typeface="Wingdings" pitchFamily="2" charset="2"/>
              <a:buChar char="Ø"/>
            </a:pPr>
            <a:r>
              <a:rPr lang="en-IN" sz="2000" dirty="0">
                <a:latin typeface="Arial" pitchFamily="34" charset="0"/>
                <a:cs typeface="Arial" pitchFamily="34" charset="0"/>
              </a:rPr>
              <a:t>The main objective of a Generative Adversarial Network (GAN) is to generate new data that is similar to a given dataset.</a:t>
            </a:r>
          </a:p>
          <a:p>
            <a:pPr>
              <a:buFont typeface="Wingdings" pitchFamily="2" charset="2"/>
              <a:buChar char="Ø"/>
            </a:pPr>
            <a:r>
              <a:rPr lang="en-IN" sz="2000" dirty="0">
                <a:latin typeface="Arial" pitchFamily="34" charset="0"/>
                <a:cs typeface="Arial" pitchFamily="34" charset="0"/>
              </a:rPr>
              <a:t> GANs consist of two neural networks, a generator and a discriminator, which are trained simultaneously in a competitive manner. </a:t>
            </a:r>
          </a:p>
          <a:p>
            <a:pPr>
              <a:buFont typeface="Wingdings" pitchFamily="2" charset="2"/>
              <a:buChar char="Ø"/>
            </a:pPr>
            <a:r>
              <a:rPr lang="en-IN" sz="2000" dirty="0">
                <a:latin typeface="Arial" pitchFamily="34" charset="0"/>
                <a:cs typeface="Arial" pitchFamily="34" charset="0"/>
              </a:rPr>
              <a:t>The generator learns to produce data that is indistinguishable from the real data, while the discriminator learns to differentiate between real data and data generated by the generator. </a:t>
            </a:r>
          </a:p>
          <a:p>
            <a:pPr>
              <a:buFont typeface="Wingdings" pitchFamily="2" charset="2"/>
              <a:buChar char="Ø"/>
            </a:pPr>
            <a:r>
              <a:rPr lang="en-IN" sz="2000" dirty="0">
                <a:latin typeface="Arial" pitchFamily="34" charset="0"/>
                <a:cs typeface="Arial" pitchFamily="34" charset="0"/>
              </a:rPr>
              <a:t>Through this adversarial process, the generator improves its ability to create realistic data, leading to the generation of high-quality synthetic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10400" y="20574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US" sz="3600" dirty="0"/>
              <a:t>REAL TIME APPLICATION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Rectangle 10"/>
          <p:cNvSpPr/>
          <p:nvPr/>
        </p:nvSpPr>
        <p:spPr>
          <a:xfrm>
            <a:off x="1676400" y="1905000"/>
            <a:ext cx="4419600" cy="2554545"/>
          </a:xfrm>
          <a:prstGeom prst="rect">
            <a:avLst/>
          </a:prstGeom>
        </p:spPr>
        <p:txBody>
          <a:bodyPr wrap="square">
            <a:spAutoFit/>
          </a:bodyPr>
          <a:lstStyle/>
          <a:p>
            <a:pPr>
              <a:buClr>
                <a:schemeClr val="tx1"/>
              </a:buClr>
              <a:buFont typeface="Wingdings" pitchFamily="2" charset="2"/>
              <a:buChar char="Ø"/>
            </a:pPr>
            <a:r>
              <a:rPr lang="en-IN" sz="2000" dirty="0">
                <a:latin typeface="Arial" pitchFamily="34" charset="0"/>
                <a:cs typeface="Arial" pitchFamily="34" charset="0"/>
              </a:rPr>
              <a:t>Image Editing and Augmentation*</a:t>
            </a:r>
          </a:p>
          <a:p>
            <a:pPr>
              <a:buClr>
                <a:schemeClr val="tx1"/>
              </a:buClr>
              <a:buFont typeface="Wingdings" pitchFamily="2" charset="2"/>
              <a:buChar char="Ø"/>
            </a:pPr>
            <a:r>
              <a:rPr lang="en-IN" sz="2000" dirty="0">
                <a:latin typeface="Arial" pitchFamily="34" charset="0"/>
                <a:cs typeface="Arial" pitchFamily="34" charset="0"/>
              </a:rPr>
              <a:t>Medical Image Analysis</a:t>
            </a:r>
          </a:p>
          <a:p>
            <a:pPr>
              <a:buClrTx/>
              <a:buFont typeface="Wingdings" pitchFamily="2" charset="2"/>
              <a:buChar char="Ø"/>
            </a:pPr>
            <a:r>
              <a:rPr lang="en-IN" sz="2000" dirty="0">
                <a:latin typeface="Arial" pitchFamily="34" charset="0"/>
                <a:cs typeface="Arial" pitchFamily="34" charset="0"/>
              </a:rPr>
              <a:t>Text-to-Image Synthesis</a:t>
            </a:r>
          </a:p>
          <a:p>
            <a:pPr>
              <a:buClrTx/>
              <a:buFont typeface="Wingdings" pitchFamily="2" charset="2"/>
              <a:buChar char="Ø"/>
            </a:pPr>
            <a:r>
              <a:rPr lang="en-IN" sz="2000" dirty="0">
                <a:latin typeface="Arial" pitchFamily="34" charset="0"/>
                <a:cs typeface="Arial" pitchFamily="34" charset="0"/>
              </a:rPr>
              <a:t>Drug Discovery</a:t>
            </a:r>
          </a:p>
          <a:p>
            <a:pPr>
              <a:buClrTx/>
              <a:buFont typeface="Wingdings" pitchFamily="2" charset="2"/>
              <a:buChar char="Ø"/>
            </a:pPr>
            <a:r>
              <a:rPr lang="en-IN" sz="2000" dirty="0">
                <a:latin typeface="Arial" pitchFamily="34" charset="0"/>
                <a:cs typeface="Arial" pitchFamily="34" charset="0"/>
              </a:rPr>
              <a:t>Video Generation and Prediction</a:t>
            </a:r>
          </a:p>
          <a:p>
            <a:pPr>
              <a:buClrTx/>
              <a:buFont typeface="Wingdings" pitchFamily="2" charset="2"/>
              <a:buChar char="Ø"/>
            </a:pPr>
            <a:r>
              <a:rPr lang="en-IN" sz="2000" dirty="0">
                <a:latin typeface="Arial" pitchFamily="34" charset="0"/>
                <a:cs typeface="Arial" pitchFamily="34" charset="0"/>
              </a:rPr>
              <a:t>Anomaly Detection</a:t>
            </a:r>
          </a:p>
          <a:p>
            <a:pPr>
              <a:buClrTx/>
              <a:buFont typeface="Wingdings" pitchFamily="2" charset="2"/>
              <a:buChar char="Ø"/>
            </a:pPr>
            <a:r>
              <a:rPr lang="en-IN" sz="2000" dirty="0">
                <a:latin typeface="Arial" pitchFamily="34" charset="0"/>
                <a:cs typeface="Arial" pitchFamily="34" charset="0"/>
              </a:rPr>
              <a:t>Style Transfer in Fashion</a:t>
            </a:r>
          </a:p>
          <a:p>
            <a:r>
              <a:rPr lang="en-IN" sz="2000" dirty="0">
                <a:latin typeface="Arial" pitchFamily="34" charset="0"/>
                <a:cs typeface="Arial" pitchFamily="34" charset="0"/>
              </a:rPr>
              <a:t>Image Generation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220200" y="3200400"/>
            <a:ext cx="2466975" cy="3419475"/>
          </a:xfrm>
          <a:prstGeom prst="rect">
            <a:avLst/>
          </a:prstGeom>
        </p:spPr>
      </p:pic>
      <p:sp>
        <p:nvSpPr>
          <p:cNvPr id="7" name="object 7"/>
          <p:cNvSpPr txBox="1">
            <a:spLocks noGrp="1"/>
          </p:cNvSpPr>
          <p:nvPr>
            <p:ph type="title"/>
          </p:nvPr>
        </p:nvSpPr>
        <p:spPr>
          <a:xfrm>
            <a:off x="152400" y="609600"/>
            <a:ext cx="4800600" cy="670696"/>
          </a:xfrm>
          <a:prstGeom prst="rect">
            <a:avLst/>
          </a:prstGeom>
        </p:spPr>
        <p:txBody>
          <a:bodyPr vert="horz" wrap="square" lIns="0" tIns="16510" rIns="0" bIns="0" rtlCol="0">
            <a:spAutoFit/>
          </a:bodyPr>
          <a:lstStyle/>
          <a:p>
            <a:pPr marL="12700" algn="ctr">
              <a:lnSpc>
                <a:spcPct val="100000"/>
              </a:lnSpc>
              <a:spcBef>
                <a:spcPts val="130"/>
              </a:spcBef>
            </a:pPr>
            <a:r>
              <a:rPr lang="en-US" sz="4250" dirty="0"/>
              <a:t>GENERATOR</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Rectangle 8"/>
          <p:cNvSpPr/>
          <p:nvPr/>
        </p:nvSpPr>
        <p:spPr>
          <a:xfrm>
            <a:off x="1219200" y="2057400"/>
            <a:ext cx="7010400" cy="2246769"/>
          </a:xfrm>
          <a:prstGeom prst="rect">
            <a:avLst/>
          </a:prstGeom>
        </p:spPr>
        <p:txBody>
          <a:bodyPr wrap="square">
            <a:spAutoFit/>
          </a:bodyPr>
          <a:lstStyle/>
          <a:p>
            <a:pPr>
              <a:buClr>
                <a:schemeClr val="tx1"/>
              </a:buClr>
              <a:buFont typeface="Arial" pitchFamily="34" charset="0"/>
              <a:buChar char="●"/>
            </a:pPr>
            <a:r>
              <a:rPr lang="en-IN" sz="2000" dirty="0">
                <a:latin typeface="Arial" pitchFamily="34" charset="0"/>
                <a:cs typeface="Arial" pitchFamily="34" charset="0"/>
              </a:rPr>
              <a:t>The generator in a Generative Adversarial Network (GAN) is a neural network that takes random noise as input and generates synthetic data samples.</a:t>
            </a:r>
          </a:p>
          <a:p>
            <a:pPr>
              <a:buClr>
                <a:schemeClr val="tx1"/>
              </a:buClr>
              <a:buFont typeface="Trebuchet MS" pitchFamily="34" charset="0"/>
              <a:buChar char="●"/>
            </a:pPr>
            <a:endParaRPr lang="en-IN" sz="2000" dirty="0">
              <a:latin typeface="Arial" pitchFamily="34" charset="0"/>
              <a:cs typeface="Arial" pitchFamily="34" charset="0"/>
            </a:endParaRPr>
          </a:p>
          <a:p>
            <a:pPr>
              <a:buClr>
                <a:schemeClr val="tx1"/>
              </a:buClr>
              <a:buFont typeface="Trebuchet MS" pitchFamily="34" charset="0"/>
              <a:buChar char="●"/>
            </a:pPr>
            <a:r>
              <a:rPr lang="en-IN" sz="2000" dirty="0">
                <a:latin typeface="Arial" pitchFamily="34" charset="0"/>
                <a:cs typeface="Arial" pitchFamily="34" charset="0"/>
              </a:rPr>
              <a:t> It learns to map this noise to the data distribution of the training set, effectively creating new data that is similar to the real data. </a:t>
            </a:r>
          </a:p>
        </p:txBody>
      </p:sp>
      <p:pic>
        <p:nvPicPr>
          <p:cNvPr id="10" name="object 6"/>
          <p:cNvPicPr/>
          <p:nvPr/>
        </p:nvPicPr>
        <p:blipFill>
          <a:blip r:embed="rId2" cstate="print"/>
          <a:stretch>
            <a:fillRect/>
          </a:stretch>
        </p:blipFill>
        <p:spPr>
          <a:xfrm>
            <a:off x="9372600" y="3352800"/>
            <a:ext cx="2466975" cy="3419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pic>
        <p:nvPicPr>
          <p:cNvPr id="10" name="Content Placeholder 3" descr="WhatsApp Image 2024-03-29 at 9.15.58 PM.jpeg"/>
          <p:cNvPicPr>
            <a:picLocks noChangeAspect="1"/>
          </p:cNvPicPr>
          <p:nvPr/>
        </p:nvPicPr>
        <p:blipFill>
          <a:blip r:embed="rId3"/>
          <a:stretch>
            <a:fillRect/>
          </a:stretch>
        </p:blipFill>
        <p:spPr>
          <a:xfrm>
            <a:off x="685800" y="1371600"/>
            <a:ext cx="8216537" cy="410173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TotalTime>
  <Words>919</Words>
  <Application>Microsoft Office PowerPoint</Application>
  <PresentationFormat>Widescreen</PresentationFormat>
  <Paragraphs>171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PRAVEEN KUMAR S Project </vt:lpstr>
      <vt:lpstr>    </vt:lpstr>
      <vt:lpstr>OUTLINE</vt:lpstr>
      <vt:lpstr>GENERATIVE ADVERSARIAL NETWORK </vt:lpstr>
      <vt:lpstr>GAN ARCHITECTURE</vt:lpstr>
      <vt:lpstr>OBJECTIVE</vt:lpstr>
      <vt:lpstr>REAL TIME APPLICATION</vt:lpstr>
      <vt:lpstr>GENERATOR</vt:lpstr>
      <vt:lpstr>PowerPoint Presentation</vt:lpstr>
      <vt:lpstr>DISCRIMINATOR</vt:lpstr>
      <vt:lpstr>PROBLEM STATEMENT</vt:lpstr>
      <vt:lpstr>PROPOSED SYSTEM:</vt:lpstr>
      <vt:lpstr>PROPOSED SOLUTION:</vt:lpstr>
      <vt:lpstr>          </vt:lpstr>
      <vt:lpstr>     </vt:lpstr>
      <vt:lpstr>      </vt:lpstr>
      <vt:lpstr>SYSTEM APPROACH:</vt:lpstr>
      <vt:lpstr>SYSTEM APPROACH:</vt:lpstr>
      <vt:lpstr>ALGORITHM:</vt:lpstr>
      <vt:lpstr>     </vt:lpstr>
      <vt:lpstr>DEPLOYMENT:</vt:lpstr>
      <vt:lpstr>     </vt:lpstr>
      <vt:lpstr>    </vt:lpstr>
      <vt:lpstr>    </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KISHORE R</dc:title>
  <cp:lastModifiedBy>Dhiraj Chouhan</cp:lastModifiedBy>
  <cp:revision>8</cp:revision>
  <dcterms:created xsi:type="dcterms:W3CDTF">2024-04-03T05:12:43Z</dcterms:created>
  <dcterms:modified xsi:type="dcterms:W3CDTF">2024-04-03T07:13:10Z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