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440" r:id="rId5"/>
    <p:sldId id="441" r:id="rId6"/>
    <p:sldId id="442" r:id="rId7"/>
    <p:sldId id="443" r:id="rId8"/>
    <p:sldId id="382" r:id="rId9"/>
    <p:sldId id="43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20:54:08.720"/>
    </inkml:context>
    <inkml:brush xml:id="br0">
      <inkml:brushProperty name="width" value="0.035" units="cm"/>
      <inkml:brushProperty name="height" value="0.035" units="cm"/>
      <inkml:brushProperty name="color" value="#33CCFF"/>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01B8A9-32FB-4564-8683-1E6CD56EBF37}"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110025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1B8A9-32FB-4564-8683-1E6CD56EBF37}"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34080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1B8A9-32FB-4564-8683-1E6CD56EBF37}"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325024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01B8A9-32FB-4564-8683-1E6CD56EBF37}"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245450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01B8A9-32FB-4564-8683-1E6CD56EBF37}"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95035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01B8A9-32FB-4564-8683-1E6CD56EBF37}"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2500928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01B8A9-32FB-4564-8683-1E6CD56EBF37}" type="datetimeFigureOut">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211704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01B8A9-32FB-4564-8683-1E6CD56EBF37}" type="datetimeFigureOut">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65251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01B8A9-32FB-4564-8683-1E6CD56EBF37}" type="datetimeFigureOut">
              <a:rPr lang="en-IN" smtClean="0"/>
              <a:t>09-11-2023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327266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1B8A9-32FB-4564-8683-1E6CD56EBF37}"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165596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01B8A9-32FB-4564-8683-1E6CD56EBF37}"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B6A46-1D83-4813-9141-806F52BE8BD2}" type="slidenum">
              <a:rPr lang="en-IN" smtClean="0"/>
              <a:t>‹#›</a:t>
            </a:fld>
            <a:endParaRPr lang="en-IN"/>
          </a:p>
        </p:txBody>
      </p:sp>
    </p:spTree>
    <p:extLst>
      <p:ext uri="{BB962C8B-B14F-4D97-AF65-F5344CB8AC3E}">
        <p14:creationId xmlns:p14="http://schemas.microsoft.com/office/powerpoint/2010/main" val="56154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1B8A9-32FB-4564-8683-1E6CD56EBF37}" type="datetimeFigureOut">
              <a:rPr lang="en-IN" smtClean="0"/>
              <a:t>09-11-2023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9B6A46-1D83-4813-9141-806F52BE8BD2}" type="slidenum">
              <a:rPr lang="en-IN" smtClean="0"/>
              <a:t>‹#›</a:t>
            </a:fld>
            <a:endParaRPr lang="en-IN"/>
          </a:p>
        </p:txBody>
      </p:sp>
    </p:spTree>
    <p:extLst>
      <p:ext uri="{BB962C8B-B14F-4D97-AF65-F5344CB8AC3E}">
        <p14:creationId xmlns:p14="http://schemas.microsoft.com/office/powerpoint/2010/main" val="267924861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bz%20live%20url" TargetMode="External"/><Relationship Id="rId2" Type="http://schemas.openxmlformats.org/officeDocument/2006/relationships/hyperlink" Target="github%20link%20brainsqueez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customXml" Target="../ink/ink1.xml"/><Relationship Id="rId10" Type="http://schemas.openxmlformats.org/officeDocument/2006/relationships/image" Target="../media/image9.jpg"/><Relationship Id="rId4" Type="http://schemas.openxmlformats.org/officeDocument/2006/relationships/image" Target="../media/image4.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fr/utilisateur-les-utilisateurs-user-3365840/" TargetMode="External"/><Relationship Id="rId7" Type="http://schemas.openxmlformats.org/officeDocument/2006/relationships/hyperlink" Target="https://www.mikefal.net/tag/sql-server/"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commons.wikimedia.org/wiki/File:AWS_Simple_Icons_Networking_Amazon_Elastic_Load_Balancer.svg"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pixabay.com/fr/utilisateur-les-utilisateurs-user-3365840/" TargetMode="External"/><Relationship Id="rId7" Type="http://schemas.openxmlformats.org/officeDocument/2006/relationships/hyperlink" Target="https://www.mikefal.net/tag/sql-server/"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commons.wikimedia.org/wiki/File:AWS_Simple_Icons_Networking_Amazon_Elastic_Load_Balancer.svg" TargetMode="External"/><Relationship Id="rId4" Type="http://schemas.openxmlformats.org/officeDocument/2006/relationships/image" Target="../media/image14.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ED09-A306-AAF9-B5C3-CB438B5374A6}"/>
              </a:ext>
            </a:extLst>
          </p:cNvPr>
          <p:cNvSpPr>
            <a:spLocks noGrp="1"/>
          </p:cNvSpPr>
          <p:nvPr>
            <p:ph type="ctrTitle"/>
          </p:nvPr>
        </p:nvSpPr>
        <p:spPr/>
        <p:txBody>
          <a:bodyPr anchor="t"/>
          <a:lstStyle/>
          <a:p>
            <a:r>
              <a:rPr lang="en-IN" sz="66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ea typeface="+mn-ea"/>
                <a:cs typeface="Times New Roman" panose="02020603050405020304" charset="0"/>
              </a:rPr>
              <a:t>Brain</a:t>
            </a:r>
            <a:r>
              <a:rPr lang="en-IN" dirty="0">
                <a:solidFill>
                  <a:schemeClr val="accent1"/>
                </a:solidFill>
              </a:rPr>
              <a:t> </a:t>
            </a:r>
            <a:r>
              <a:rPr lang="en-IN" sz="66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ea typeface="+mn-ea"/>
                <a:cs typeface="Times New Roman" panose="02020603050405020304" charset="0"/>
              </a:rPr>
              <a:t>Squeezes</a:t>
            </a:r>
          </a:p>
        </p:txBody>
      </p:sp>
      <p:sp>
        <p:nvSpPr>
          <p:cNvPr id="3" name="Subtitle 2">
            <a:extLst>
              <a:ext uri="{FF2B5EF4-FFF2-40B4-BE49-F238E27FC236}">
                <a16:creationId xmlns:a16="http://schemas.microsoft.com/office/drawing/2014/main" id="{EAADDF24-DC6B-8B4D-7EB3-F98C4A0CCD86}"/>
              </a:ext>
            </a:extLst>
          </p:cNvPr>
          <p:cNvSpPr>
            <a:spLocks noGrp="1"/>
          </p:cNvSpPr>
          <p:nvPr>
            <p:ph type="subTitle" idx="1"/>
          </p:nvPr>
        </p:nvSpPr>
        <p:spPr>
          <a:xfrm>
            <a:off x="7561780" y="2938935"/>
            <a:ext cx="4479534" cy="3348848"/>
          </a:xfrm>
        </p:spPr>
        <p:txBody>
          <a:bodyPr>
            <a:normAutofit/>
          </a:bodyPr>
          <a:lstStyle/>
          <a:p>
            <a:pPr algn="l"/>
            <a:r>
              <a:rPr lang="en-IN" dirty="0">
                <a:solidFill>
                  <a:schemeClr val="accent1"/>
                </a:solidFill>
              </a:rPr>
              <a:t>Group 5</a:t>
            </a:r>
          </a:p>
          <a:p>
            <a:pPr algn="l"/>
            <a:r>
              <a:rPr lang="en-IN" sz="1800" dirty="0"/>
              <a:t>Jayasurya Vemuri (11697685) </a:t>
            </a:r>
          </a:p>
          <a:p>
            <a:pPr algn="l"/>
            <a:r>
              <a:rPr lang="en-IN" sz="1800" dirty="0"/>
              <a:t>Sai Prakash Swami (11708218) </a:t>
            </a:r>
          </a:p>
          <a:p>
            <a:pPr algn="l"/>
            <a:r>
              <a:rPr lang="en-IN" sz="1800" dirty="0"/>
              <a:t>Bharat Chowdary Potluri (11711711) </a:t>
            </a:r>
          </a:p>
          <a:p>
            <a:pPr algn="l"/>
            <a:r>
              <a:rPr lang="en-IN" sz="1800" dirty="0"/>
              <a:t>Chiranjeevi Uppala (11693069) </a:t>
            </a:r>
          </a:p>
          <a:p>
            <a:pPr algn="l"/>
            <a:r>
              <a:rPr lang="en-IN" sz="1800" dirty="0"/>
              <a:t>Niranjan Sai Rajulapati (11678634) </a:t>
            </a:r>
          </a:p>
          <a:p>
            <a:pPr algn="l"/>
            <a:r>
              <a:rPr lang="en-IN" sz="1800" dirty="0"/>
              <a:t>Vyshnav Poojari (11699109)</a:t>
            </a:r>
          </a:p>
          <a:p>
            <a:pPr algn="l"/>
            <a:r>
              <a:rPr lang="en-IN" sz="1800" dirty="0"/>
              <a:t>Praveen Kumar Suggula (11726959)</a:t>
            </a:r>
          </a:p>
        </p:txBody>
      </p:sp>
      <p:pic>
        <p:nvPicPr>
          <p:cNvPr id="4" name="Picture 3" descr="A green and black logo&#10;&#10;Description automatically generated">
            <a:extLst>
              <a:ext uri="{FF2B5EF4-FFF2-40B4-BE49-F238E27FC236}">
                <a16:creationId xmlns:a16="http://schemas.microsoft.com/office/drawing/2014/main" id="{60B1353D-FC23-2FD0-8DCE-9B6D1628F690}"/>
              </a:ext>
            </a:extLst>
          </p:cNvPr>
          <p:cNvPicPr>
            <a:picLocks noChangeAspect="1"/>
          </p:cNvPicPr>
          <p:nvPr/>
        </p:nvPicPr>
        <p:blipFill>
          <a:blip r:embed="rId2"/>
          <a:stretch>
            <a:fillRect/>
          </a:stretch>
        </p:blipFill>
        <p:spPr>
          <a:xfrm>
            <a:off x="0" y="5358855"/>
            <a:ext cx="3445742" cy="1499145"/>
          </a:xfrm>
          <a:prstGeom prst="rect">
            <a:avLst/>
          </a:prstGeom>
        </p:spPr>
      </p:pic>
    </p:spTree>
    <p:extLst>
      <p:ext uri="{BB962C8B-B14F-4D97-AF65-F5344CB8AC3E}">
        <p14:creationId xmlns:p14="http://schemas.microsoft.com/office/powerpoint/2010/main" val="329992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D7D-BCA8-F210-73A7-F5B62A75EFFD}"/>
              </a:ext>
            </a:extLst>
          </p:cNvPr>
          <p:cNvSpPr>
            <a:spLocks noGrp="1"/>
          </p:cNvSpPr>
          <p:nvPr>
            <p:ph type="title"/>
          </p:nvPr>
        </p:nvSpPr>
        <p:spPr/>
        <p:txBody>
          <a:bodyPr/>
          <a:lstStyle/>
          <a:p>
            <a:pPr algn="ctr"/>
            <a:r>
              <a:rPr lang="en-IN" sz="4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ea typeface="+mn-ea"/>
                <a:cs typeface="Times New Roman" panose="02020603050405020304" charset="0"/>
              </a:rPr>
              <a:t>Agenda</a:t>
            </a:r>
            <a:endParaRPr lang="en-IN" dirty="0"/>
          </a:p>
        </p:txBody>
      </p:sp>
      <p:sp>
        <p:nvSpPr>
          <p:cNvPr id="3" name="Content Placeholder 2">
            <a:extLst>
              <a:ext uri="{FF2B5EF4-FFF2-40B4-BE49-F238E27FC236}">
                <a16:creationId xmlns:a16="http://schemas.microsoft.com/office/drawing/2014/main" id="{8766AC45-B4CC-AC17-1A7E-FE73B83DD5E8}"/>
              </a:ext>
            </a:extLst>
          </p:cNvPr>
          <p:cNvSpPr>
            <a:spLocks noGrp="1"/>
          </p:cNvSpPr>
          <p:nvPr>
            <p:ph idx="1"/>
          </p:nvPr>
        </p:nvSpPr>
        <p:spPr/>
        <p:txBody>
          <a:bodyPr>
            <a:normAutofit/>
          </a:bodyPr>
          <a:lstStyle/>
          <a:p>
            <a:pPr marL="514350" indent="-514350">
              <a:buAutoNum type="arabicPeriod"/>
            </a:pPr>
            <a:r>
              <a:rPr lang="en-IN" dirty="0"/>
              <a:t>Introduction</a:t>
            </a:r>
          </a:p>
          <a:p>
            <a:pPr marL="514350" indent="-514350">
              <a:buAutoNum type="arabicPeriod"/>
            </a:pPr>
            <a:r>
              <a:rPr lang="en-IN" dirty="0"/>
              <a:t>Tools and Technologies</a:t>
            </a:r>
          </a:p>
          <a:p>
            <a:pPr marL="514350" indent="-514350">
              <a:buAutoNum type="arabicPeriod"/>
            </a:pPr>
            <a:r>
              <a:rPr lang="en-IN" dirty="0"/>
              <a:t>Project Architecture</a:t>
            </a:r>
          </a:p>
          <a:p>
            <a:pPr marL="514350" indent="-514350">
              <a:buAutoNum type="arabicPeriod"/>
            </a:pPr>
            <a:r>
              <a:rPr lang="en-IN" dirty="0"/>
              <a:t>Project Demo</a:t>
            </a:r>
          </a:p>
          <a:p>
            <a:pPr marL="514350" indent="-514350">
              <a:buAutoNum type="arabicPeriod"/>
            </a:pPr>
            <a:r>
              <a:rPr lang="en-IN" dirty="0"/>
              <a:t>Code walkthrough</a:t>
            </a:r>
          </a:p>
          <a:p>
            <a:pPr marL="514350" indent="-514350">
              <a:buAutoNum type="arabicPeriod"/>
            </a:pPr>
            <a:r>
              <a:rPr lang="en-IN" dirty="0"/>
              <a:t>DevOps Integration </a:t>
            </a:r>
          </a:p>
          <a:p>
            <a:pPr marL="514350" indent="-514350">
              <a:buAutoNum type="arabicPeriod"/>
            </a:pPr>
            <a:r>
              <a:rPr lang="en-IN" dirty="0"/>
              <a:t>Future enhancements</a:t>
            </a:r>
          </a:p>
          <a:p>
            <a:pPr marL="514350" indent="-514350">
              <a:buAutoNum type="arabicPeriod"/>
            </a:pPr>
            <a:r>
              <a:rPr lang="en-IN" dirty="0"/>
              <a:t>Conclusion</a:t>
            </a:r>
          </a:p>
        </p:txBody>
      </p:sp>
    </p:spTree>
    <p:extLst>
      <p:ext uri="{BB962C8B-B14F-4D97-AF65-F5344CB8AC3E}">
        <p14:creationId xmlns:p14="http://schemas.microsoft.com/office/powerpoint/2010/main" val="289649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93C7-2CE4-1F74-F7A2-E15F4038A506}"/>
              </a:ext>
            </a:extLst>
          </p:cNvPr>
          <p:cNvSpPr>
            <a:spLocks noGrp="1"/>
          </p:cNvSpPr>
          <p:nvPr>
            <p:ph type="title"/>
          </p:nvPr>
        </p:nvSpPr>
        <p:spPr/>
        <p:txBody>
          <a:bodyPr/>
          <a:lstStyle/>
          <a:p>
            <a:pPr algn="ctr"/>
            <a:r>
              <a:rPr 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Introduction</a:t>
            </a:r>
            <a:endParaRPr lang="en-IN" dirty="0"/>
          </a:p>
        </p:txBody>
      </p:sp>
      <p:sp>
        <p:nvSpPr>
          <p:cNvPr id="3" name="Content Placeholder 2">
            <a:extLst>
              <a:ext uri="{FF2B5EF4-FFF2-40B4-BE49-F238E27FC236}">
                <a16:creationId xmlns:a16="http://schemas.microsoft.com/office/drawing/2014/main" id="{78704371-D4AA-2F54-2FDE-EDB745250647}"/>
              </a:ext>
            </a:extLst>
          </p:cNvPr>
          <p:cNvSpPr>
            <a:spLocks noGrp="1"/>
          </p:cNvSpPr>
          <p:nvPr>
            <p:ph idx="1"/>
          </p:nvPr>
        </p:nvSpPr>
        <p:spPr>
          <a:xfrm>
            <a:off x="838200" y="2503719"/>
            <a:ext cx="10515600" cy="2766923"/>
          </a:xfrm>
        </p:spPr>
        <p:txBody>
          <a:bodyPr>
            <a:normAutofit fontScale="77500" lnSpcReduction="20000"/>
          </a:bodyPr>
          <a:lstStyle/>
          <a:p>
            <a:pPr marL="0" indent="0" algn="just">
              <a:buNone/>
            </a:pPr>
            <a:r>
              <a:rPr lang="en-US" b="1" dirty="0"/>
              <a:t>	</a:t>
            </a:r>
            <a:br>
              <a:rPr lang="en-US" b="1" dirty="0"/>
            </a:br>
            <a:r>
              <a:rPr lang="en-US" b="1" dirty="0"/>
              <a:t>	FOR</a:t>
            </a:r>
            <a:r>
              <a:rPr lang="en-US" dirty="0"/>
              <a:t> students and employees </a:t>
            </a:r>
            <a:r>
              <a:rPr lang="en-US" b="1" dirty="0"/>
              <a:t>WHO</a:t>
            </a:r>
            <a:r>
              <a:rPr lang="en-US" dirty="0"/>
              <a:t> are seeking to find solutions for their real-world problems, </a:t>
            </a:r>
            <a:r>
              <a:rPr lang="en-US" b="1" dirty="0"/>
              <a:t>THE</a:t>
            </a:r>
            <a:r>
              <a:rPr lang="en-US" dirty="0"/>
              <a:t> Brain Squeezes project is a web-based application operating across all kind of browsers in different types of companion devices (mobile, tablets and laptops) </a:t>
            </a:r>
            <a:r>
              <a:rPr lang="en-US" b="1" dirty="0"/>
              <a:t>THAT</a:t>
            </a:r>
            <a:r>
              <a:rPr lang="en-US" dirty="0"/>
              <a:t> provides users with queries or seeking assistance can post their questions in text, audio and video formats, while others can view these questions and offer support and earn points and ranks for every valid answer and can get pay from admin. </a:t>
            </a:r>
            <a:r>
              <a:rPr lang="en-US" b="1" dirty="0"/>
              <a:t>UNLIKE</a:t>
            </a:r>
            <a:r>
              <a:rPr lang="en-US" dirty="0"/>
              <a:t> other service providers (like stack overflow), </a:t>
            </a:r>
            <a:r>
              <a:rPr lang="en-US" b="1" dirty="0"/>
              <a:t>OUR</a:t>
            </a:r>
            <a:r>
              <a:rPr lang="en-US" dirty="0"/>
              <a:t> website providing additional features like assistance in text, audio, video format, one to one video calling feature to resolve queries by scheduling a meetings, chat bot, notification services in our application.</a:t>
            </a:r>
            <a:endParaRPr lang="en-IN" dirty="0"/>
          </a:p>
        </p:txBody>
      </p:sp>
      <p:sp>
        <p:nvSpPr>
          <p:cNvPr id="4" name="TextBox 3">
            <a:extLst>
              <a:ext uri="{FF2B5EF4-FFF2-40B4-BE49-F238E27FC236}">
                <a16:creationId xmlns:a16="http://schemas.microsoft.com/office/drawing/2014/main" id="{EB796801-29E1-964E-DD86-CA6F0AAFD24C}"/>
              </a:ext>
            </a:extLst>
          </p:cNvPr>
          <p:cNvSpPr txBox="1"/>
          <p:nvPr/>
        </p:nvSpPr>
        <p:spPr>
          <a:xfrm>
            <a:off x="838200" y="2085654"/>
            <a:ext cx="4853683" cy="523220"/>
          </a:xfrm>
          <a:prstGeom prst="rect">
            <a:avLst/>
          </a:prstGeom>
          <a:noFill/>
        </p:spPr>
        <p:txBody>
          <a:bodyPr wrap="square" rtlCol="0">
            <a:spAutoFit/>
          </a:bodyPr>
          <a:lstStyle/>
          <a:p>
            <a:r>
              <a:rPr lang="en-IN" sz="2800" b="1" dirty="0"/>
              <a:t>Project Name</a:t>
            </a:r>
            <a:r>
              <a:rPr lang="en-IN" sz="2800" dirty="0"/>
              <a:t>: </a:t>
            </a:r>
            <a:r>
              <a:rPr lang="en-IN" sz="2800" dirty="0">
                <a:solidFill>
                  <a:schemeClr val="accent1"/>
                </a:solidFill>
              </a:rPr>
              <a:t>Brain Squeezes</a:t>
            </a:r>
          </a:p>
        </p:txBody>
      </p:sp>
      <p:sp>
        <p:nvSpPr>
          <p:cNvPr id="6" name="TextBox 5">
            <a:extLst>
              <a:ext uri="{FF2B5EF4-FFF2-40B4-BE49-F238E27FC236}">
                <a16:creationId xmlns:a16="http://schemas.microsoft.com/office/drawing/2014/main" id="{9C1E91D2-38E8-34AD-8980-F6A5BB047764}"/>
              </a:ext>
            </a:extLst>
          </p:cNvPr>
          <p:cNvSpPr txBox="1"/>
          <p:nvPr/>
        </p:nvSpPr>
        <p:spPr>
          <a:xfrm>
            <a:off x="838200" y="5585370"/>
            <a:ext cx="8829782" cy="646331"/>
          </a:xfrm>
          <a:prstGeom prst="rect">
            <a:avLst/>
          </a:prstGeom>
          <a:noFill/>
        </p:spPr>
        <p:txBody>
          <a:bodyPr wrap="square">
            <a:spAutoFit/>
          </a:bodyPr>
          <a:lstStyle/>
          <a:p>
            <a:r>
              <a:rPr lang="en-US" b="1" dirty="0"/>
              <a:t>GitHub Link:</a:t>
            </a:r>
            <a:r>
              <a:rPr lang="en-US" dirty="0"/>
              <a:t> </a:t>
            </a:r>
            <a:r>
              <a:rPr lang="en-US" dirty="0">
                <a:solidFill>
                  <a:schemeClr val="accent1"/>
                </a:solidFill>
                <a:hlinkClick r:id="rId2" action="ppaction://hlinkfile"/>
              </a:rPr>
              <a:t>https://github.com/PraveenSuggula/Brain-Squeezes/ </a:t>
            </a:r>
            <a:br>
              <a:rPr lang="en-US" dirty="0"/>
            </a:br>
            <a:r>
              <a:rPr lang="en-US" b="1" dirty="0"/>
              <a:t>Live URL: </a:t>
            </a:r>
            <a:r>
              <a:rPr lang="en-US" dirty="0">
                <a:hlinkClick r:id="rId3" action="ppaction://hlinkfile"/>
              </a:rPr>
              <a:t>https://brainsqueezesui.azurewebsites.net/login</a:t>
            </a:r>
            <a:endParaRPr lang="en-IN" dirty="0"/>
          </a:p>
        </p:txBody>
      </p:sp>
    </p:spTree>
    <p:extLst>
      <p:ext uri="{BB962C8B-B14F-4D97-AF65-F5344CB8AC3E}">
        <p14:creationId xmlns:p14="http://schemas.microsoft.com/office/powerpoint/2010/main" val="203709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93C7-2CE4-1F74-F7A2-E15F4038A506}"/>
              </a:ext>
            </a:extLst>
          </p:cNvPr>
          <p:cNvSpPr>
            <a:spLocks noGrp="1"/>
          </p:cNvSpPr>
          <p:nvPr>
            <p:ph type="title"/>
          </p:nvPr>
        </p:nvSpPr>
        <p:spPr/>
        <p:txBody>
          <a:bodyPr/>
          <a:lstStyle/>
          <a:p>
            <a:pPr algn="ctr"/>
            <a:r>
              <a:rPr lang="en-US"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Tools and Technologies</a:t>
            </a:r>
            <a:endParaRPr lang="en-IN" dirty="0"/>
          </a:p>
        </p:txBody>
      </p:sp>
      <p:sp>
        <p:nvSpPr>
          <p:cNvPr id="8" name="Rectangle: Rounded Corners 7">
            <a:extLst>
              <a:ext uri="{FF2B5EF4-FFF2-40B4-BE49-F238E27FC236}">
                <a16:creationId xmlns:a16="http://schemas.microsoft.com/office/drawing/2014/main" id="{A565A6EF-1CF3-9F70-7DC5-48A65E42535D}"/>
              </a:ext>
            </a:extLst>
          </p:cNvPr>
          <p:cNvSpPr/>
          <p:nvPr/>
        </p:nvSpPr>
        <p:spPr>
          <a:xfrm>
            <a:off x="1047964" y="2681555"/>
            <a:ext cx="1102842" cy="49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9" name="Rectangle: Rounded Corners 8">
            <a:extLst>
              <a:ext uri="{FF2B5EF4-FFF2-40B4-BE49-F238E27FC236}">
                <a16:creationId xmlns:a16="http://schemas.microsoft.com/office/drawing/2014/main" id="{82CD647B-1455-3BF1-8EB1-03946689FFCA}"/>
              </a:ext>
            </a:extLst>
          </p:cNvPr>
          <p:cNvSpPr/>
          <p:nvPr/>
        </p:nvSpPr>
        <p:spPr>
          <a:xfrm>
            <a:off x="1037690" y="3996300"/>
            <a:ext cx="1102842" cy="49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Backend</a:t>
            </a:r>
          </a:p>
        </p:txBody>
      </p:sp>
      <p:sp>
        <p:nvSpPr>
          <p:cNvPr id="10" name="Rectangle: Rounded Corners 9">
            <a:extLst>
              <a:ext uri="{FF2B5EF4-FFF2-40B4-BE49-F238E27FC236}">
                <a16:creationId xmlns:a16="http://schemas.microsoft.com/office/drawing/2014/main" id="{4C630384-46F6-CB4A-33AC-8FCF5C4C27DE}"/>
              </a:ext>
            </a:extLst>
          </p:cNvPr>
          <p:cNvSpPr/>
          <p:nvPr/>
        </p:nvSpPr>
        <p:spPr>
          <a:xfrm>
            <a:off x="1065884" y="5183332"/>
            <a:ext cx="1102842" cy="49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 Interface</a:t>
            </a:r>
          </a:p>
        </p:txBody>
      </p:sp>
      <p:sp>
        <p:nvSpPr>
          <p:cNvPr id="11" name="Rectangle: Rounded Corners 10">
            <a:extLst>
              <a:ext uri="{FF2B5EF4-FFF2-40B4-BE49-F238E27FC236}">
                <a16:creationId xmlns:a16="http://schemas.microsoft.com/office/drawing/2014/main" id="{8AD022D4-6A7C-ACCD-C54A-C4BFA497BAA3}"/>
              </a:ext>
            </a:extLst>
          </p:cNvPr>
          <p:cNvSpPr/>
          <p:nvPr/>
        </p:nvSpPr>
        <p:spPr>
          <a:xfrm>
            <a:off x="1055610" y="6195317"/>
            <a:ext cx="1102842" cy="49899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Cloud</a:t>
            </a:r>
          </a:p>
        </p:txBody>
      </p:sp>
      <p:pic>
        <p:nvPicPr>
          <p:cNvPr id="13" name="Picture 12">
            <a:extLst>
              <a:ext uri="{FF2B5EF4-FFF2-40B4-BE49-F238E27FC236}">
                <a16:creationId xmlns:a16="http://schemas.microsoft.com/office/drawing/2014/main" id="{C888D201-A9B2-779A-FD93-625EBA5EDD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5722" y="2692231"/>
            <a:ext cx="560241" cy="560241"/>
          </a:xfrm>
          <a:prstGeom prst="rect">
            <a:avLst/>
          </a:prstGeom>
        </p:spPr>
      </p:pic>
      <p:pic>
        <p:nvPicPr>
          <p:cNvPr id="14" name="Picture 13">
            <a:extLst>
              <a:ext uri="{FF2B5EF4-FFF2-40B4-BE49-F238E27FC236}">
                <a16:creationId xmlns:a16="http://schemas.microsoft.com/office/drawing/2014/main" id="{A28DA1C8-E6ED-0A1C-6CB9-1C16C1686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101" y="2681957"/>
            <a:ext cx="817109" cy="560241"/>
          </a:xfrm>
          <a:prstGeom prst="rect">
            <a:avLst/>
          </a:prstGeom>
        </p:spPr>
      </p:pic>
      <p:sp>
        <p:nvSpPr>
          <p:cNvPr id="15" name="Cross 14">
            <a:extLst>
              <a:ext uri="{FF2B5EF4-FFF2-40B4-BE49-F238E27FC236}">
                <a16:creationId xmlns:a16="http://schemas.microsoft.com/office/drawing/2014/main" id="{84C0BA33-3E9E-06F7-3A21-5AF84950B3CF}"/>
              </a:ext>
            </a:extLst>
          </p:cNvPr>
          <p:cNvSpPr/>
          <p:nvPr/>
        </p:nvSpPr>
        <p:spPr>
          <a:xfrm>
            <a:off x="3873033" y="2837875"/>
            <a:ext cx="181928" cy="182484"/>
          </a:xfrm>
          <a:prstGeom prst="plus">
            <a:avLst>
              <a:gd name="adj" fmla="val 3081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37E61779-AA56-B266-2CED-0F154D703B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25842" y="3974235"/>
            <a:ext cx="913172" cy="664613"/>
          </a:xfrm>
          <a:prstGeom prst="rect">
            <a:avLst/>
          </a:prstGeom>
        </p:spPr>
      </p:pic>
      <mc:AlternateContent xmlns:mc="http://schemas.openxmlformats.org/markup-compatibility/2006">
        <mc:Choice xmlns:p14="http://schemas.microsoft.com/office/powerpoint/2010/main" Requires="p14">
          <p:contentPart p14:bwMode="auto" r:id="rId5">
            <p14:nvContentPartPr>
              <p14:cNvPr id="17" name="Ink 16">
                <a:extLst>
                  <a:ext uri="{FF2B5EF4-FFF2-40B4-BE49-F238E27FC236}">
                    <a16:creationId xmlns:a16="http://schemas.microsoft.com/office/drawing/2014/main" id="{D97617CE-C181-2544-0D05-3DE93D2D87FC}"/>
                  </a:ext>
                </a:extLst>
              </p14:cNvPr>
              <p14:cNvContentPartPr/>
              <p14:nvPr/>
            </p14:nvContentPartPr>
            <p14:xfrm>
              <a:off x="8058772" y="4892003"/>
              <a:ext cx="45719" cy="45719"/>
            </p14:xfrm>
          </p:contentPart>
        </mc:Choice>
        <mc:Fallback>
          <p:pic>
            <p:nvPicPr>
              <p:cNvPr id="17" name="Ink 16">
                <a:extLst>
                  <a:ext uri="{FF2B5EF4-FFF2-40B4-BE49-F238E27FC236}">
                    <a16:creationId xmlns:a16="http://schemas.microsoft.com/office/drawing/2014/main" id="{D97617CE-C181-2544-0D05-3DE93D2D87FC}"/>
                  </a:ext>
                </a:extLst>
              </p:cNvPr>
              <p:cNvPicPr/>
              <p:nvPr/>
            </p:nvPicPr>
            <p:blipFill>
              <a:blip r:embed="rId6"/>
              <a:stretch>
                <a:fillRect/>
              </a:stretch>
            </p:blipFill>
            <p:spPr>
              <a:xfrm>
                <a:off x="7281549" y="4114780"/>
                <a:ext cx="1600165" cy="1600165"/>
              </a:xfrm>
              <a:prstGeom prst="rect">
                <a:avLst/>
              </a:prstGeom>
            </p:spPr>
          </p:pic>
        </mc:Fallback>
      </mc:AlternateContent>
      <p:pic>
        <p:nvPicPr>
          <p:cNvPr id="18" name="Picture 17">
            <a:extLst>
              <a:ext uri="{FF2B5EF4-FFF2-40B4-BE49-F238E27FC236}">
                <a16:creationId xmlns:a16="http://schemas.microsoft.com/office/drawing/2014/main" id="{3C4636F8-9E9D-8E2E-CD3E-BEC336CD49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6718" y="5039146"/>
            <a:ext cx="1234558" cy="898520"/>
          </a:xfrm>
          <a:prstGeom prst="rect">
            <a:avLst/>
          </a:prstGeom>
        </p:spPr>
      </p:pic>
      <p:pic>
        <p:nvPicPr>
          <p:cNvPr id="19" name="Picture 18">
            <a:extLst>
              <a:ext uri="{FF2B5EF4-FFF2-40B4-BE49-F238E27FC236}">
                <a16:creationId xmlns:a16="http://schemas.microsoft.com/office/drawing/2014/main" id="{8EC9F195-82CF-D1AD-B882-5F99E48E58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63096" y="6124775"/>
            <a:ext cx="1234559" cy="617280"/>
          </a:xfrm>
          <a:prstGeom prst="rect">
            <a:avLst/>
          </a:prstGeom>
        </p:spPr>
      </p:pic>
      <p:pic>
        <p:nvPicPr>
          <p:cNvPr id="20" name="Picture 19">
            <a:extLst>
              <a:ext uri="{FF2B5EF4-FFF2-40B4-BE49-F238E27FC236}">
                <a16:creationId xmlns:a16="http://schemas.microsoft.com/office/drawing/2014/main" id="{A795E6E7-7ADB-510A-D320-4B018AFCEA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38016" y="4027804"/>
            <a:ext cx="791578" cy="598573"/>
          </a:xfrm>
          <a:prstGeom prst="rect">
            <a:avLst/>
          </a:prstGeom>
        </p:spPr>
      </p:pic>
      <p:pic>
        <p:nvPicPr>
          <p:cNvPr id="22" name="Picture 21">
            <a:extLst>
              <a:ext uri="{FF2B5EF4-FFF2-40B4-BE49-F238E27FC236}">
                <a16:creationId xmlns:a16="http://schemas.microsoft.com/office/drawing/2014/main" id="{AADD5E53-40B3-F22E-39BD-B4C678A9F6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63802" y="5039146"/>
            <a:ext cx="1760351" cy="921250"/>
          </a:xfrm>
          <a:prstGeom prst="rect">
            <a:avLst/>
          </a:prstGeom>
        </p:spPr>
      </p:pic>
      <p:sp>
        <p:nvSpPr>
          <p:cNvPr id="27" name="Rectangle: Rounded Corners 26">
            <a:extLst>
              <a:ext uri="{FF2B5EF4-FFF2-40B4-BE49-F238E27FC236}">
                <a16:creationId xmlns:a16="http://schemas.microsoft.com/office/drawing/2014/main" id="{07AB0882-12FA-4242-46C1-AE28446199E5}"/>
              </a:ext>
            </a:extLst>
          </p:cNvPr>
          <p:cNvSpPr/>
          <p:nvPr/>
        </p:nvSpPr>
        <p:spPr>
          <a:xfrm>
            <a:off x="3168082" y="1629953"/>
            <a:ext cx="1655680" cy="6270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Frameworks</a:t>
            </a:r>
          </a:p>
        </p:txBody>
      </p:sp>
      <p:sp>
        <p:nvSpPr>
          <p:cNvPr id="28" name="Rectangle: Rounded Corners 27">
            <a:extLst>
              <a:ext uri="{FF2B5EF4-FFF2-40B4-BE49-F238E27FC236}">
                <a16:creationId xmlns:a16="http://schemas.microsoft.com/office/drawing/2014/main" id="{0608F66C-9C7F-3135-51BD-0D4A87407CD6}"/>
              </a:ext>
            </a:extLst>
          </p:cNvPr>
          <p:cNvSpPr/>
          <p:nvPr/>
        </p:nvSpPr>
        <p:spPr>
          <a:xfrm>
            <a:off x="5868473" y="1645499"/>
            <a:ext cx="1655680" cy="6270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Languages </a:t>
            </a:r>
          </a:p>
        </p:txBody>
      </p:sp>
      <p:sp>
        <p:nvSpPr>
          <p:cNvPr id="30" name="Rectangle: Rounded Corners 29">
            <a:extLst>
              <a:ext uri="{FF2B5EF4-FFF2-40B4-BE49-F238E27FC236}">
                <a16:creationId xmlns:a16="http://schemas.microsoft.com/office/drawing/2014/main" id="{34533249-B187-D1ED-090E-DE1A5D8449F3}"/>
              </a:ext>
            </a:extLst>
          </p:cNvPr>
          <p:cNvSpPr/>
          <p:nvPr/>
        </p:nvSpPr>
        <p:spPr>
          <a:xfrm>
            <a:off x="5868473" y="2712779"/>
            <a:ext cx="1655680" cy="627058"/>
          </a:xfrm>
          <a:prstGeom prst="roundRect">
            <a:avLst/>
          </a:prstGeom>
          <a:solidFill>
            <a:schemeClr val="bg2">
              <a:lumMod val="9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dirty="0"/>
              <a:t>MS SQL</a:t>
            </a:r>
          </a:p>
        </p:txBody>
      </p:sp>
      <p:sp>
        <p:nvSpPr>
          <p:cNvPr id="31" name="Rectangle: Rounded Corners 30">
            <a:extLst>
              <a:ext uri="{FF2B5EF4-FFF2-40B4-BE49-F238E27FC236}">
                <a16:creationId xmlns:a16="http://schemas.microsoft.com/office/drawing/2014/main" id="{AF3259FC-5622-3B1A-151C-0F27E80351B2}"/>
              </a:ext>
            </a:extLst>
          </p:cNvPr>
          <p:cNvSpPr/>
          <p:nvPr/>
        </p:nvSpPr>
        <p:spPr>
          <a:xfrm>
            <a:off x="9164765" y="1661098"/>
            <a:ext cx="1655680" cy="6270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Platform/IDE’s </a:t>
            </a:r>
          </a:p>
        </p:txBody>
      </p:sp>
      <p:pic>
        <p:nvPicPr>
          <p:cNvPr id="34" name="Picture Placeholder 91" descr="ssms">
            <a:extLst>
              <a:ext uri="{FF2B5EF4-FFF2-40B4-BE49-F238E27FC236}">
                <a16:creationId xmlns:a16="http://schemas.microsoft.com/office/drawing/2014/main" id="{6BBF5ED1-8357-6FF0-40DB-41E62336760D}"/>
              </a:ext>
            </a:extLst>
          </p:cNvPr>
          <p:cNvPicPr>
            <a:picLocks noChangeAspect="1"/>
          </p:cNvPicPr>
          <p:nvPr/>
        </p:nvPicPr>
        <p:blipFill>
          <a:blip r:embed="rId11"/>
          <a:stretch>
            <a:fillRect/>
          </a:stretch>
        </p:blipFill>
        <p:spPr>
          <a:xfrm>
            <a:off x="9586663" y="2563159"/>
            <a:ext cx="892810" cy="914400"/>
          </a:xfrm>
          <a:prstGeom prst="rect">
            <a:avLst/>
          </a:prstGeom>
          <a:effectLst>
            <a:outerShdw blurRad="393700" dist="88900" dir="4200000" sx="104000" sy="104000" algn="ctr" rotWithShape="0">
              <a:schemeClr val="tx1">
                <a:lumMod val="95000"/>
                <a:lumOff val="5000"/>
                <a:alpha val="11000"/>
              </a:schemeClr>
            </a:outerShdw>
          </a:effectLst>
        </p:spPr>
      </p:pic>
      <p:sp>
        <p:nvSpPr>
          <p:cNvPr id="35" name="Text Box 11">
            <a:extLst>
              <a:ext uri="{FF2B5EF4-FFF2-40B4-BE49-F238E27FC236}">
                <a16:creationId xmlns:a16="http://schemas.microsoft.com/office/drawing/2014/main" id="{EDC20A37-21D3-D90D-63AE-56BD3817ED55}"/>
              </a:ext>
            </a:extLst>
          </p:cNvPr>
          <p:cNvSpPr txBox="1"/>
          <p:nvPr/>
        </p:nvSpPr>
        <p:spPr>
          <a:xfrm>
            <a:off x="9523831" y="3456928"/>
            <a:ext cx="1105535" cy="368300"/>
          </a:xfrm>
          <a:prstGeom prst="rect">
            <a:avLst/>
          </a:prstGeom>
          <a:noFill/>
        </p:spPr>
        <p:txBody>
          <a:bodyPr wrap="square" rtlCol="0">
            <a:spAutoFit/>
          </a:bodyPr>
          <a:lstStyle/>
          <a:p>
            <a:r>
              <a:rPr lang="en-US" dirty="0"/>
              <a:t>  </a:t>
            </a:r>
            <a:r>
              <a:rPr lang="en-US" dirty="0">
                <a:solidFill>
                  <a:schemeClr val="accent1"/>
                </a:solidFill>
              </a:rPr>
              <a:t>SSMS</a:t>
            </a:r>
          </a:p>
        </p:txBody>
      </p:sp>
      <p:pic>
        <p:nvPicPr>
          <p:cNvPr id="36" name="Picture 35">
            <a:extLst>
              <a:ext uri="{FF2B5EF4-FFF2-40B4-BE49-F238E27FC236}">
                <a16:creationId xmlns:a16="http://schemas.microsoft.com/office/drawing/2014/main" id="{088BE404-F277-BCBE-E198-A077D4039F14}"/>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30227" b="30353"/>
          <a:stretch/>
        </p:blipFill>
        <p:spPr>
          <a:xfrm>
            <a:off x="9192060" y="4027804"/>
            <a:ext cx="1682016" cy="627007"/>
          </a:xfrm>
          <a:prstGeom prst="rect">
            <a:avLst/>
          </a:prstGeom>
        </p:spPr>
      </p:pic>
      <p:pic>
        <p:nvPicPr>
          <p:cNvPr id="37" name="Picture 36">
            <a:extLst>
              <a:ext uri="{FF2B5EF4-FFF2-40B4-BE49-F238E27FC236}">
                <a16:creationId xmlns:a16="http://schemas.microsoft.com/office/drawing/2014/main" id="{15128B4E-E2F0-BC05-5244-744252DD778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218631" y="5271191"/>
            <a:ext cx="1628874" cy="457160"/>
          </a:xfrm>
          <a:prstGeom prst="rect">
            <a:avLst/>
          </a:prstGeom>
        </p:spPr>
      </p:pic>
      <p:sp>
        <p:nvSpPr>
          <p:cNvPr id="42" name="Rectangle: Rounded Corners 41">
            <a:extLst>
              <a:ext uri="{FF2B5EF4-FFF2-40B4-BE49-F238E27FC236}">
                <a16:creationId xmlns:a16="http://schemas.microsoft.com/office/drawing/2014/main" id="{F3214DD1-4B67-B8B0-CD3B-DD453504EBD9}"/>
              </a:ext>
            </a:extLst>
          </p:cNvPr>
          <p:cNvSpPr/>
          <p:nvPr/>
        </p:nvSpPr>
        <p:spPr>
          <a:xfrm>
            <a:off x="9132073" y="6085819"/>
            <a:ext cx="2004317" cy="61728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Azure Portal</a:t>
            </a:r>
          </a:p>
        </p:txBody>
      </p:sp>
    </p:spTree>
    <p:extLst>
      <p:ext uri="{BB962C8B-B14F-4D97-AF65-F5344CB8AC3E}">
        <p14:creationId xmlns:p14="http://schemas.microsoft.com/office/powerpoint/2010/main" val="223456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5" grpId="0" animBg="1"/>
      <p:bldP spid="27" grpId="0" animBg="1"/>
      <p:bldP spid="28" grpId="0" animBg="1"/>
      <p:bldP spid="30" grpId="0" animBg="1"/>
      <p:bldP spid="31" grpId="0" animBg="1"/>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D7D-BCA8-F210-73A7-F5B62A75EFFD}"/>
              </a:ext>
            </a:extLst>
          </p:cNvPr>
          <p:cNvSpPr>
            <a:spLocks noGrp="1"/>
          </p:cNvSpPr>
          <p:nvPr>
            <p:ph type="title"/>
          </p:nvPr>
        </p:nvSpPr>
        <p:spPr/>
        <p:txBody>
          <a:bodyPr/>
          <a:lstStyle/>
          <a:p>
            <a:pPr algn="ctr"/>
            <a:r>
              <a:rPr lang="en-IN" sz="44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ea typeface="+mn-ea"/>
                <a:cs typeface="Times New Roman" panose="02020603050405020304" charset="0"/>
              </a:rPr>
              <a:t>Project Architecture</a:t>
            </a:r>
            <a:endParaRPr lang="en-IN" dirty="0"/>
          </a:p>
        </p:txBody>
      </p:sp>
      <p:grpSp>
        <p:nvGrpSpPr>
          <p:cNvPr id="4" name="Group 3">
            <a:extLst>
              <a:ext uri="{FF2B5EF4-FFF2-40B4-BE49-F238E27FC236}">
                <a16:creationId xmlns:a16="http://schemas.microsoft.com/office/drawing/2014/main" id="{5293227A-CE05-1968-8340-AE4D76D9B0E5}"/>
              </a:ext>
            </a:extLst>
          </p:cNvPr>
          <p:cNvGrpSpPr/>
          <p:nvPr/>
        </p:nvGrpSpPr>
        <p:grpSpPr>
          <a:xfrm>
            <a:off x="4798030" y="1613047"/>
            <a:ext cx="7099443" cy="4387062"/>
            <a:chOff x="372420" y="1613046"/>
            <a:chExt cx="11043699" cy="4859671"/>
          </a:xfrm>
        </p:grpSpPr>
        <p:sp>
          <p:nvSpPr>
            <p:cNvPr id="5" name="Rectangle: Rounded Corners 4">
              <a:extLst>
                <a:ext uri="{FF2B5EF4-FFF2-40B4-BE49-F238E27FC236}">
                  <a16:creationId xmlns:a16="http://schemas.microsoft.com/office/drawing/2014/main" id="{B378D0D0-5824-16BB-D8D4-777499380E4F}"/>
                </a:ext>
              </a:extLst>
            </p:cNvPr>
            <p:cNvSpPr/>
            <p:nvPr/>
          </p:nvSpPr>
          <p:spPr>
            <a:xfrm>
              <a:off x="1954730" y="1941827"/>
              <a:ext cx="8196133" cy="4139716"/>
            </a:xfrm>
            <a:prstGeom prst="roundRect">
              <a:avLst>
                <a:gd name="adj" fmla="val 4720"/>
              </a:avLst>
            </a:prstGeom>
            <a:ln w="28575">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100"/>
            </a:p>
          </p:txBody>
        </p:sp>
        <p:sp>
          <p:nvSpPr>
            <p:cNvPr id="6" name="Rectangle: Rounded Corners 5">
              <a:extLst>
                <a:ext uri="{FF2B5EF4-FFF2-40B4-BE49-F238E27FC236}">
                  <a16:creationId xmlns:a16="http://schemas.microsoft.com/office/drawing/2014/main" id="{0FA24758-AE2E-E385-5903-185F4480719A}"/>
                </a:ext>
              </a:extLst>
            </p:cNvPr>
            <p:cNvSpPr/>
            <p:nvPr/>
          </p:nvSpPr>
          <p:spPr>
            <a:xfrm>
              <a:off x="2141779" y="2610814"/>
              <a:ext cx="7817859" cy="3392035"/>
            </a:xfrm>
            <a:prstGeom prst="roundRect">
              <a:avLst>
                <a:gd name="adj" fmla="val 4291"/>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100"/>
            </a:p>
          </p:txBody>
        </p:sp>
        <p:sp>
          <p:nvSpPr>
            <p:cNvPr id="7" name="Rectangle: Rounded Corners 6">
              <a:extLst>
                <a:ext uri="{FF2B5EF4-FFF2-40B4-BE49-F238E27FC236}">
                  <a16:creationId xmlns:a16="http://schemas.microsoft.com/office/drawing/2014/main" id="{0F9C881D-BCB8-0076-C73D-00AC6B5839EC}"/>
                </a:ext>
              </a:extLst>
            </p:cNvPr>
            <p:cNvSpPr/>
            <p:nvPr/>
          </p:nvSpPr>
          <p:spPr>
            <a:xfrm>
              <a:off x="2253030" y="3026123"/>
              <a:ext cx="3546697" cy="2924665"/>
            </a:xfrm>
            <a:prstGeom prst="roundRect">
              <a:avLst>
                <a:gd name="adj" fmla="val 7971"/>
              </a:avLst>
            </a:prstGeom>
            <a:ln w="28575">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100">
                <a:solidFill>
                  <a:srgbClr val="00B0F0"/>
                </a:solidFill>
              </a:endParaRPr>
            </a:p>
          </p:txBody>
        </p:sp>
        <p:sp>
          <p:nvSpPr>
            <p:cNvPr id="8" name="TextBox 7">
              <a:extLst>
                <a:ext uri="{FF2B5EF4-FFF2-40B4-BE49-F238E27FC236}">
                  <a16:creationId xmlns:a16="http://schemas.microsoft.com/office/drawing/2014/main" id="{8BDEE356-569E-5B70-7FF1-835006F7DF1A}"/>
                </a:ext>
              </a:extLst>
            </p:cNvPr>
            <p:cNvSpPr txBox="1"/>
            <p:nvPr/>
          </p:nvSpPr>
          <p:spPr>
            <a:xfrm>
              <a:off x="3301761" y="2677849"/>
              <a:ext cx="2748948" cy="289793"/>
            </a:xfrm>
            <a:prstGeom prst="rect">
              <a:avLst/>
            </a:prstGeom>
            <a:noFill/>
          </p:spPr>
          <p:txBody>
            <a:bodyPr wrap="square" rtlCol="0">
              <a:spAutoFit/>
            </a:bodyPr>
            <a:lstStyle/>
            <a:p>
              <a:r>
                <a:rPr lang="en-IN" sz="1100" dirty="0">
                  <a:solidFill>
                    <a:srgbClr val="00B0F0"/>
                  </a:solidFill>
                </a:rPr>
                <a:t>Virtual Machine (Public IP)</a:t>
              </a:r>
            </a:p>
          </p:txBody>
        </p:sp>
        <p:sp>
          <p:nvSpPr>
            <p:cNvPr id="9" name="Rectangle: Rounded Corners 8">
              <a:extLst>
                <a:ext uri="{FF2B5EF4-FFF2-40B4-BE49-F238E27FC236}">
                  <a16:creationId xmlns:a16="http://schemas.microsoft.com/office/drawing/2014/main" id="{0A9A4A48-A1CF-4D73-D6B9-67A475C8603B}"/>
                </a:ext>
              </a:extLst>
            </p:cNvPr>
            <p:cNvSpPr/>
            <p:nvPr/>
          </p:nvSpPr>
          <p:spPr>
            <a:xfrm>
              <a:off x="6143864" y="3031895"/>
              <a:ext cx="3419525" cy="2924665"/>
            </a:xfrm>
            <a:prstGeom prst="roundRect">
              <a:avLst>
                <a:gd name="adj" fmla="val 7971"/>
              </a:avLst>
            </a:prstGeom>
            <a:ln w="28575">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100" dirty="0">
                <a:solidFill>
                  <a:srgbClr val="00B0F0"/>
                </a:solidFill>
              </a:endParaRPr>
            </a:p>
          </p:txBody>
        </p:sp>
        <p:sp>
          <p:nvSpPr>
            <p:cNvPr id="10" name="TextBox 9">
              <a:extLst>
                <a:ext uri="{FF2B5EF4-FFF2-40B4-BE49-F238E27FC236}">
                  <a16:creationId xmlns:a16="http://schemas.microsoft.com/office/drawing/2014/main" id="{70F03DD5-C6F5-7F9D-BD0F-75D6B0CF95A1}"/>
                </a:ext>
              </a:extLst>
            </p:cNvPr>
            <p:cNvSpPr txBox="1"/>
            <p:nvPr/>
          </p:nvSpPr>
          <p:spPr>
            <a:xfrm>
              <a:off x="6848457" y="2683419"/>
              <a:ext cx="3080949" cy="289793"/>
            </a:xfrm>
            <a:prstGeom prst="rect">
              <a:avLst/>
            </a:prstGeom>
            <a:noFill/>
          </p:spPr>
          <p:txBody>
            <a:bodyPr wrap="square" rtlCol="0">
              <a:spAutoFit/>
            </a:bodyPr>
            <a:lstStyle/>
            <a:p>
              <a:r>
                <a:rPr lang="en-IN" sz="1100" dirty="0">
                  <a:solidFill>
                    <a:srgbClr val="00B0F0"/>
                  </a:solidFill>
                </a:rPr>
                <a:t>Virtual Machine (Private IP)</a:t>
              </a:r>
            </a:p>
          </p:txBody>
        </p:sp>
        <p:sp>
          <p:nvSpPr>
            <p:cNvPr id="11" name="Rectangle: Rounded Corners 10">
              <a:extLst>
                <a:ext uri="{FF2B5EF4-FFF2-40B4-BE49-F238E27FC236}">
                  <a16:creationId xmlns:a16="http://schemas.microsoft.com/office/drawing/2014/main" id="{091F767B-C752-6E34-D931-23332EEA5BBE}"/>
                </a:ext>
              </a:extLst>
            </p:cNvPr>
            <p:cNvSpPr/>
            <p:nvPr/>
          </p:nvSpPr>
          <p:spPr>
            <a:xfrm>
              <a:off x="2470841" y="3421296"/>
              <a:ext cx="3166356" cy="2431679"/>
            </a:xfrm>
            <a:prstGeom prst="roundRect">
              <a:avLst>
                <a:gd name="adj" fmla="val 840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2" name="Rectangle: Rounded Corners 11">
              <a:extLst>
                <a:ext uri="{FF2B5EF4-FFF2-40B4-BE49-F238E27FC236}">
                  <a16:creationId xmlns:a16="http://schemas.microsoft.com/office/drawing/2014/main" id="{13E58896-3D75-1A0F-2CE4-9A3D8DB4E18A}"/>
                </a:ext>
              </a:extLst>
            </p:cNvPr>
            <p:cNvSpPr/>
            <p:nvPr/>
          </p:nvSpPr>
          <p:spPr>
            <a:xfrm>
              <a:off x="2987184" y="4075876"/>
              <a:ext cx="2133670" cy="1572624"/>
            </a:xfrm>
            <a:prstGeom prst="roundRect">
              <a:avLst>
                <a:gd name="adj" fmla="val 81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t>Frontend Project (View)</a:t>
              </a:r>
            </a:p>
          </p:txBody>
        </p:sp>
        <p:sp>
          <p:nvSpPr>
            <p:cNvPr id="13" name="Rectangle: Rounded Corners 12">
              <a:extLst>
                <a:ext uri="{FF2B5EF4-FFF2-40B4-BE49-F238E27FC236}">
                  <a16:creationId xmlns:a16="http://schemas.microsoft.com/office/drawing/2014/main" id="{46A29531-92C8-9E26-E4DB-797AC9F251CF}"/>
                </a:ext>
              </a:extLst>
            </p:cNvPr>
            <p:cNvSpPr/>
            <p:nvPr/>
          </p:nvSpPr>
          <p:spPr>
            <a:xfrm>
              <a:off x="6270448" y="3421295"/>
              <a:ext cx="3166356" cy="2431679"/>
            </a:xfrm>
            <a:prstGeom prst="roundRect">
              <a:avLst>
                <a:gd name="adj" fmla="val 840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4" name="Rectangle: Rounded Corners 13">
              <a:extLst>
                <a:ext uri="{FF2B5EF4-FFF2-40B4-BE49-F238E27FC236}">
                  <a16:creationId xmlns:a16="http://schemas.microsoft.com/office/drawing/2014/main" id="{A4F14D12-126B-B8B4-781A-F2B7EA944945}"/>
                </a:ext>
              </a:extLst>
            </p:cNvPr>
            <p:cNvSpPr/>
            <p:nvPr/>
          </p:nvSpPr>
          <p:spPr>
            <a:xfrm>
              <a:off x="6770894" y="3957421"/>
              <a:ext cx="2165463" cy="1676542"/>
            </a:xfrm>
            <a:prstGeom prst="roundRect">
              <a:avLst>
                <a:gd name="adj" fmla="val 818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t>Backend Project (Controllers and Models)</a:t>
              </a:r>
            </a:p>
          </p:txBody>
        </p:sp>
        <p:sp>
          <p:nvSpPr>
            <p:cNvPr id="15" name="TextBox 14">
              <a:extLst>
                <a:ext uri="{FF2B5EF4-FFF2-40B4-BE49-F238E27FC236}">
                  <a16:creationId xmlns:a16="http://schemas.microsoft.com/office/drawing/2014/main" id="{84FC7F0F-D61C-3875-556E-12DC07DB9CB4}"/>
                </a:ext>
              </a:extLst>
            </p:cNvPr>
            <p:cNvSpPr txBox="1"/>
            <p:nvPr/>
          </p:nvSpPr>
          <p:spPr>
            <a:xfrm>
              <a:off x="4369082" y="3516144"/>
              <a:ext cx="1165443" cy="289793"/>
            </a:xfrm>
            <a:prstGeom prst="rect">
              <a:avLst/>
            </a:prstGeom>
            <a:noFill/>
          </p:spPr>
          <p:txBody>
            <a:bodyPr wrap="square" rtlCol="0">
              <a:spAutoFit/>
            </a:bodyPr>
            <a:lstStyle/>
            <a:p>
              <a:r>
                <a:rPr lang="en-IN" sz="1100" dirty="0">
                  <a:solidFill>
                    <a:schemeClr val="bg1"/>
                  </a:solidFill>
                </a:rPr>
                <a:t>Docker 1</a:t>
              </a:r>
            </a:p>
          </p:txBody>
        </p:sp>
        <p:sp>
          <p:nvSpPr>
            <p:cNvPr id="16" name="TextBox 15">
              <a:extLst>
                <a:ext uri="{FF2B5EF4-FFF2-40B4-BE49-F238E27FC236}">
                  <a16:creationId xmlns:a16="http://schemas.microsoft.com/office/drawing/2014/main" id="{8F1C29F3-0CE9-A714-6F03-F5ADB75A03C9}"/>
                </a:ext>
              </a:extLst>
            </p:cNvPr>
            <p:cNvSpPr txBox="1"/>
            <p:nvPr/>
          </p:nvSpPr>
          <p:spPr>
            <a:xfrm>
              <a:off x="8179083" y="3497695"/>
              <a:ext cx="1165443" cy="289793"/>
            </a:xfrm>
            <a:prstGeom prst="rect">
              <a:avLst/>
            </a:prstGeom>
            <a:noFill/>
          </p:spPr>
          <p:txBody>
            <a:bodyPr wrap="square" rtlCol="0">
              <a:spAutoFit/>
            </a:bodyPr>
            <a:lstStyle/>
            <a:p>
              <a:r>
                <a:rPr lang="en-IN" sz="1100" dirty="0">
                  <a:solidFill>
                    <a:schemeClr val="bg1"/>
                  </a:solidFill>
                </a:rPr>
                <a:t>Docker 2</a:t>
              </a:r>
            </a:p>
          </p:txBody>
        </p:sp>
        <p:sp>
          <p:nvSpPr>
            <p:cNvPr id="17" name="Rectangle: Rounded Corners 16">
              <a:extLst>
                <a:ext uri="{FF2B5EF4-FFF2-40B4-BE49-F238E27FC236}">
                  <a16:creationId xmlns:a16="http://schemas.microsoft.com/office/drawing/2014/main" id="{3B4DDB19-DB8F-BBCF-4B10-A5967B74C359}"/>
                </a:ext>
              </a:extLst>
            </p:cNvPr>
            <p:cNvSpPr/>
            <p:nvPr/>
          </p:nvSpPr>
          <p:spPr>
            <a:xfrm>
              <a:off x="372420" y="2259087"/>
              <a:ext cx="1452378" cy="627740"/>
            </a:xfrm>
            <a:prstGeom prst="roundRect">
              <a:avLst/>
            </a:prstGeom>
            <a:solidFill>
              <a:schemeClr val="accent1">
                <a:lumMod val="20000"/>
                <a:lumOff val="80000"/>
              </a:schemeClr>
            </a:solidFill>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100" dirty="0">
                  <a:solidFill>
                    <a:schemeClr val="accent1"/>
                  </a:solidFill>
                </a:rPr>
                <a:t>End Users </a:t>
              </a:r>
            </a:p>
          </p:txBody>
        </p:sp>
        <p:pic>
          <p:nvPicPr>
            <p:cNvPr id="18" name="Picture 17">
              <a:extLst>
                <a:ext uri="{FF2B5EF4-FFF2-40B4-BE49-F238E27FC236}">
                  <a16:creationId xmlns:a16="http://schemas.microsoft.com/office/drawing/2014/main" id="{42DF2DB7-6D64-E817-BD0D-DEC5240E289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10861" y="2398759"/>
              <a:ext cx="377791" cy="309208"/>
            </a:xfrm>
            <a:prstGeom prst="rect">
              <a:avLst/>
            </a:prstGeom>
          </p:spPr>
        </p:pic>
        <p:cxnSp>
          <p:nvCxnSpPr>
            <p:cNvPr id="19" name="Straight Arrow Connector 18">
              <a:extLst>
                <a:ext uri="{FF2B5EF4-FFF2-40B4-BE49-F238E27FC236}">
                  <a16:creationId xmlns:a16="http://schemas.microsoft.com/office/drawing/2014/main" id="{5053D747-A670-65C9-48DA-190150C0E975}"/>
                </a:ext>
              </a:extLst>
            </p:cNvPr>
            <p:cNvCxnSpPr>
              <a:cxnSpLocks/>
            </p:cNvCxnSpPr>
            <p:nvPr/>
          </p:nvCxnSpPr>
          <p:spPr>
            <a:xfrm flipH="1">
              <a:off x="1098156" y="2978428"/>
              <a:ext cx="10305" cy="864597"/>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pic>
          <p:nvPicPr>
            <p:cNvPr id="20" name="Picture 19">
              <a:extLst>
                <a:ext uri="{FF2B5EF4-FFF2-40B4-BE49-F238E27FC236}">
                  <a16:creationId xmlns:a16="http://schemas.microsoft.com/office/drawing/2014/main" id="{88D1B702-3CC0-F8D2-8500-5892A8C8E19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3412" y="3809264"/>
              <a:ext cx="1222649" cy="1222649"/>
            </a:xfrm>
            <a:prstGeom prst="rect">
              <a:avLst/>
            </a:prstGeom>
          </p:spPr>
        </p:pic>
        <p:cxnSp>
          <p:nvCxnSpPr>
            <p:cNvPr id="21" name="Straight Arrow Connector 20">
              <a:extLst>
                <a:ext uri="{FF2B5EF4-FFF2-40B4-BE49-F238E27FC236}">
                  <a16:creationId xmlns:a16="http://schemas.microsoft.com/office/drawing/2014/main" id="{53F8A642-1E72-4100-6513-C2A73DEC2AC7}"/>
                </a:ext>
              </a:extLst>
            </p:cNvPr>
            <p:cNvCxnSpPr>
              <a:cxnSpLocks/>
            </p:cNvCxnSpPr>
            <p:nvPr/>
          </p:nvCxnSpPr>
          <p:spPr>
            <a:xfrm flipH="1" flipV="1">
              <a:off x="1606002" y="4391989"/>
              <a:ext cx="590745" cy="6611"/>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22" name="Straight Arrow Connector 21">
              <a:extLst>
                <a:ext uri="{FF2B5EF4-FFF2-40B4-BE49-F238E27FC236}">
                  <a16:creationId xmlns:a16="http://schemas.microsoft.com/office/drawing/2014/main" id="{420D274F-E4F3-8339-C8E7-0707F8148379}"/>
                </a:ext>
              </a:extLst>
            </p:cNvPr>
            <p:cNvCxnSpPr>
              <a:cxnSpLocks/>
            </p:cNvCxnSpPr>
            <p:nvPr/>
          </p:nvCxnSpPr>
          <p:spPr>
            <a:xfrm flipH="1">
              <a:off x="1557204" y="3783761"/>
              <a:ext cx="563906" cy="415432"/>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23" name="Straight Arrow Connector 22">
              <a:extLst>
                <a:ext uri="{FF2B5EF4-FFF2-40B4-BE49-F238E27FC236}">
                  <a16:creationId xmlns:a16="http://schemas.microsoft.com/office/drawing/2014/main" id="{411EA19B-09A2-A1B8-6D9C-D6BFCA417C56}"/>
                </a:ext>
              </a:extLst>
            </p:cNvPr>
            <p:cNvCxnSpPr>
              <a:cxnSpLocks/>
            </p:cNvCxnSpPr>
            <p:nvPr/>
          </p:nvCxnSpPr>
          <p:spPr>
            <a:xfrm flipH="1" flipV="1">
              <a:off x="1584630" y="4703811"/>
              <a:ext cx="567872" cy="301939"/>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pic>
          <p:nvPicPr>
            <p:cNvPr id="24" name="Picture 23">
              <a:extLst>
                <a:ext uri="{FF2B5EF4-FFF2-40B4-BE49-F238E27FC236}">
                  <a16:creationId xmlns:a16="http://schemas.microsoft.com/office/drawing/2014/main" id="{30DC5E55-2D6F-B070-0CC0-98743ADE444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634796" y="3884079"/>
              <a:ext cx="781323" cy="819732"/>
            </a:xfrm>
            <a:prstGeom prst="rect">
              <a:avLst/>
            </a:prstGeom>
          </p:spPr>
        </p:pic>
        <p:cxnSp>
          <p:nvCxnSpPr>
            <p:cNvPr id="25" name="Straight Arrow Connector 24">
              <a:extLst>
                <a:ext uri="{FF2B5EF4-FFF2-40B4-BE49-F238E27FC236}">
                  <a16:creationId xmlns:a16="http://schemas.microsoft.com/office/drawing/2014/main" id="{0FDF0D4F-E967-D0BB-577E-11AA8C1A7336}"/>
                </a:ext>
              </a:extLst>
            </p:cNvPr>
            <p:cNvCxnSpPr>
              <a:cxnSpLocks/>
            </p:cNvCxnSpPr>
            <p:nvPr/>
          </p:nvCxnSpPr>
          <p:spPr>
            <a:xfrm flipH="1">
              <a:off x="9436804" y="4301003"/>
              <a:ext cx="1093613" cy="0"/>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26" name="Straight Connector 25">
              <a:extLst>
                <a:ext uri="{FF2B5EF4-FFF2-40B4-BE49-F238E27FC236}">
                  <a16:creationId xmlns:a16="http://schemas.microsoft.com/office/drawing/2014/main" id="{41955505-10B6-C42F-0DDF-65A0B74498A6}"/>
                </a:ext>
              </a:extLst>
            </p:cNvPr>
            <p:cNvCxnSpPr>
              <a:cxnSpLocks/>
            </p:cNvCxnSpPr>
            <p:nvPr/>
          </p:nvCxnSpPr>
          <p:spPr>
            <a:xfrm>
              <a:off x="5962438" y="1690688"/>
              <a:ext cx="0" cy="4782029"/>
            </a:xfrm>
            <a:prstGeom prst="line">
              <a:avLst/>
            </a:prstGeom>
            <a:ln w="28575">
              <a:solidFill>
                <a:schemeClr val="bg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AB5BB9D-A49E-A4A1-C2E9-02E74E80110A}"/>
                </a:ext>
              </a:extLst>
            </p:cNvPr>
            <p:cNvSpPr txBox="1"/>
            <p:nvPr/>
          </p:nvSpPr>
          <p:spPr>
            <a:xfrm>
              <a:off x="4066887" y="1990343"/>
              <a:ext cx="1881906" cy="289793"/>
            </a:xfrm>
            <a:prstGeom prst="rect">
              <a:avLst/>
            </a:prstGeom>
            <a:noFill/>
          </p:spPr>
          <p:txBody>
            <a:bodyPr wrap="square" rtlCol="0">
              <a:spAutoFit/>
            </a:bodyPr>
            <a:lstStyle/>
            <a:p>
              <a:r>
                <a:rPr lang="en-IN" sz="1100" dirty="0">
                  <a:solidFill>
                    <a:srgbClr val="FF0000"/>
                  </a:solidFill>
                  <a:sym typeface="Wingdings" panose="05000000000000000000" pitchFamily="2" charset="2"/>
                </a:rPr>
                <a:t> Public </a:t>
              </a:r>
              <a:r>
                <a:rPr lang="en-IN" sz="1100" dirty="0">
                  <a:solidFill>
                    <a:srgbClr val="FF0000"/>
                  </a:solidFill>
                </a:rPr>
                <a:t>Subnet</a:t>
              </a:r>
            </a:p>
          </p:txBody>
        </p:sp>
        <p:sp>
          <p:nvSpPr>
            <p:cNvPr id="28" name="TextBox 27">
              <a:extLst>
                <a:ext uri="{FF2B5EF4-FFF2-40B4-BE49-F238E27FC236}">
                  <a16:creationId xmlns:a16="http://schemas.microsoft.com/office/drawing/2014/main" id="{40EA1772-76A6-90EE-B9E1-05AF0EE90470}"/>
                </a:ext>
              </a:extLst>
            </p:cNvPr>
            <p:cNvSpPr txBox="1"/>
            <p:nvPr/>
          </p:nvSpPr>
          <p:spPr>
            <a:xfrm>
              <a:off x="6110824" y="1991145"/>
              <a:ext cx="2171001" cy="289793"/>
            </a:xfrm>
            <a:prstGeom prst="rect">
              <a:avLst/>
            </a:prstGeom>
            <a:noFill/>
          </p:spPr>
          <p:txBody>
            <a:bodyPr wrap="square" rtlCol="0">
              <a:spAutoFit/>
            </a:bodyPr>
            <a:lstStyle/>
            <a:p>
              <a:r>
                <a:rPr lang="en-IN" sz="1100" dirty="0">
                  <a:solidFill>
                    <a:srgbClr val="FF0000"/>
                  </a:solidFill>
                  <a:sym typeface="Wingdings" panose="05000000000000000000" pitchFamily="2" charset="2"/>
                </a:rPr>
                <a:t>Private </a:t>
              </a:r>
              <a:r>
                <a:rPr lang="en-IN" sz="1100" dirty="0">
                  <a:solidFill>
                    <a:srgbClr val="FF0000"/>
                  </a:solidFill>
                </a:rPr>
                <a:t>Subnet </a:t>
              </a:r>
              <a:r>
                <a:rPr lang="en-IN" sz="1100" dirty="0">
                  <a:solidFill>
                    <a:srgbClr val="FF0000"/>
                  </a:solidFill>
                  <a:sym typeface="Wingdings" panose="05000000000000000000" pitchFamily="2" charset="2"/>
                </a:rPr>
                <a:t></a:t>
              </a:r>
              <a:endParaRPr lang="en-IN" sz="1100" dirty="0">
                <a:solidFill>
                  <a:srgbClr val="FF0000"/>
                </a:solidFill>
              </a:endParaRPr>
            </a:p>
          </p:txBody>
        </p:sp>
        <p:sp>
          <p:nvSpPr>
            <p:cNvPr id="29" name="Rectangle: Rounded Corners 28">
              <a:extLst>
                <a:ext uri="{FF2B5EF4-FFF2-40B4-BE49-F238E27FC236}">
                  <a16:creationId xmlns:a16="http://schemas.microsoft.com/office/drawing/2014/main" id="{110C1698-9C86-0D7A-F91B-EE02D2DA6B08}"/>
                </a:ext>
              </a:extLst>
            </p:cNvPr>
            <p:cNvSpPr/>
            <p:nvPr/>
          </p:nvSpPr>
          <p:spPr>
            <a:xfrm>
              <a:off x="7844344" y="1613046"/>
              <a:ext cx="2125801" cy="635608"/>
            </a:xfrm>
            <a:prstGeom prst="roundRect">
              <a:avLst/>
            </a:prstGeom>
            <a:ln w="28575">
              <a:solidFill>
                <a:schemeClr val="bg2">
                  <a:lumMod val="7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100" dirty="0">
                  <a:solidFill>
                    <a:schemeClr val="accent1"/>
                  </a:solidFill>
                </a:rPr>
                <a:t>Virtual Network &lt;-&gt;</a:t>
              </a:r>
            </a:p>
          </p:txBody>
        </p:sp>
        <p:sp>
          <p:nvSpPr>
            <p:cNvPr id="30" name="TextBox 29">
              <a:extLst>
                <a:ext uri="{FF2B5EF4-FFF2-40B4-BE49-F238E27FC236}">
                  <a16:creationId xmlns:a16="http://schemas.microsoft.com/office/drawing/2014/main" id="{0794D601-7BE7-E33B-CB10-4AC1F9C0E25B}"/>
                </a:ext>
              </a:extLst>
            </p:cNvPr>
            <p:cNvSpPr txBox="1"/>
            <p:nvPr/>
          </p:nvSpPr>
          <p:spPr>
            <a:xfrm>
              <a:off x="8464690" y="2276599"/>
              <a:ext cx="1318409" cy="289793"/>
            </a:xfrm>
            <a:prstGeom prst="rect">
              <a:avLst/>
            </a:prstGeom>
            <a:noFill/>
          </p:spPr>
          <p:txBody>
            <a:bodyPr wrap="square" rtlCol="0">
              <a:spAutoFit/>
            </a:bodyPr>
            <a:lstStyle/>
            <a:p>
              <a:r>
                <a:rPr lang="en-IN" sz="1100" dirty="0">
                  <a:solidFill>
                    <a:schemeClr val="accent6"/>
                  </a:solidFill>
                </a:rPr>
                <a:t>Kubernetes</a:t>
              </a:r>
            </a:p>
          </p:txBody>
        </p:sp>
        <p:sp>
          <p:nvSpPr>
            <p:cNvPr id="31" name="TextBox 30">
              <a:extLst>
                <a:ext uri="{FF2B5EF4-FFF2-40B4-BE49-F238E27FC236}">
                  <a16:creationId xmlns:a16="http://schemas.microsoft.com/office/drawing/2014/main" id="{5EB37DF8-EF20-A04F-988C-8F4528015BC4}"/>
                </a:ext>
              </a:extLst>
            </p:cNvPr>
            <p:cNvSpPr txBox="1"/>
            <p:nvPr/>
          </p:nvSpPr>
          <p:spPr>
            <a:xfrm>
              <a:off x="4045332" y="3072913"/>
              <a:ext cx="1433171" cy="289793"/>
            </a:xfrm>
            <a:prstGeom prst="rect">
              <a:avLst/>
            </a:prstGeom>
            <a:noFill/>
          </p:spPr>
          <p:txBody>
            <a:bodyPr wrap="square" rtlCol="0">
              <a:spAutoFit/>
            </a:bodyPr>
            <a:lstStyle/>
            <a:p>
              <a:r>
                <a:rPr lang="en-IN" sz="1100" dirty="0">
                  <a:solidFill>
                    <a:srgbClr val="FF0000"/>
                  </a:solidFill>
                </a:rPr>
                <a:t>Windows OS</a:t>
              </a:r>
            </a:p>
          </p:txBody>
        </p:sp>
        <p:sp>
          <p:nvSpPr>
            <p:cNvPr id="32" name="TextBox 31">
              <a:extLst>
                <a:ext uri="{FF2B5EF4-FFF2-40B4-BE49-F238E27FC236}">
                  <a16:creationId xmlns:a16="http://schemas.microsoft.com/office/drawing/2014/main" id="{394340F4-59A7-D07E-377D-D61D1767B100}"/>
                </a:ext>
              </a:extLst>
            </p:cNvPr>
            <p:cNvSpPr txBox="1"/>
            <p:nvPr/>
          </p:nvSpPr>
          <p:spPr>
            <a:xfrm>
              <a:off x="8045218" y="3051585"/>
              <a:ext cx="1433171" cy="289793"/>
            </a:xfrm>
            <a:prstGeom prst="rect">
              <a:avLst/>
            </a:prstGeom>
            <a:noFill/>
          </p:spPr>
          <p:txBody>
            <a:bodyPr wrap="square" rtlCol="0">
              <a:spAutoFit/>
            </a:bodyPr>
            <a:lstStyle/>
            <a:p>
              <a:r>
                <a:rPr lang="en-IN" sz="1100" dirty="0">
                  <a:solidFill>
                    <a:srgbClr val="FF0000"/>
                  </a:solidFill>
                </a:rPr>
                <a:t>Linux OS</a:t>
              </a:r>
            </a:p>
          </p:txBody>
        </p:sp>
      </p:grpSp>
      <p:sp>
        <p:nvSpPr>
          <p:cNvPr id="33" name="Text Placeholder 3">
            <a:extLst>
              <a:ext uri="{FF2B5EF4-FFF2-40B4-BE49-F238E27FC236}">
                <a16:creationId xmlns:a16="http://schemas.microsoft.com/office/drawing/2014/main" id="{B9E4D3AA-77BC-6E96-ADEA-641E0652A50C}"/>
              </a:ext>
            </a:extLst>
          </p:cNvPr>
          <p:cNvSpPr txBox="1">
            <a:spLocks/>
          </p:cNvSpPr>
          <p:nvPr/>
        </p:nvSpPr>
        <p:spPr>
          <a:xfrm>
            <a:off x="462337" y="1633591"/>
            <a:ext cx="4114479" cy="50240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r>
              <a:rPr lang="en-IN" sz="1800"/>
              <a:t>By this architecture, we retrieved the advantage of monolithic architecture which in terms of simple design, easy maintenance,  low network latency and  easy deployment. Along with this, we also achieved microservice architecture advantages like scalability with internal Load balancer which is configured in Kubernetes.</a:t>
            </a:r>
          </a:p>
          <a:p>
            <a:pPr marL="285750" indent="-285750" algn="just"/>
            <a:r>
              <a:rPr lang="en-IN" sz="1800"/>
              <a:t>By this architecture we can serve our application in cross platforms or single operating system with different versions which will helps when our different packages or frameworks in our application need to compatible with different OS or OS Versions.</a:t>
            </a:r>
          </a:p>
          <a:p>
            <a:pPr marL="285750" indent="-285750" algn="just"/>
            <a:r>
              <a:rPr lang="en-IN" sz="1800"/>
              <a:t>Segregation of API from UI with Private IP will gives more security to our database. SQL server only interacts with API private IP which cannot be directly accessible with browser.   </a:t>
            </a:r>
            <a:endParaRPr lang="en-IN" sz="1800" dirty="0"/>
          </a:p>
        </p:txBody>
      </p:sp>
      <p:sp>
        <p:nvSpPr>
          <p:cNvPr id="34" name="TextBox 33">
            <a:extLst>
              <a:ext uri="{FF2B5EF4-FFF2-40B4-BE49-F238E27FC236}">
                <a16:creationId xmlns:a16="http://schemas.microsoft.com/office/drawing/2014/main" id="{E05204B7-B5F0-1CE2-79D7-749DD6908546}"/>
              </a:ext>
            </a:extLst>
          </p:cNvPr>
          <p:cNvSpPr txBox="1"/>
          <p:nvPr/>
        </p:nvSpPr>
        <p:spPr>
          <a:xfrm>
            <a:off x="6242517" y="6125482"/>
            <a:ext cx="5152681" cy="523220"/>
          </a:xfrm>
          <a:prstGeom prst="rect">
            <a:avLst/>
          </a:prstGeom>
          <a:noFill/>
        </p:spPr>
        <p:txBody>
          <a:bodyPr wrap="square" rtlCol="0">
            <a:spAutoFit/>
          </a:bodyPr>
          <a:lstStyle/>
          <a:p>
            <a:r>
              <a:rPr lang="en-IN" sz="1400" dirty="0"/>
              <a:t>Fig: Combination of Monolithic and Distributed Architecture more likely a 3 tier architecture.</a:t>
            </a:r>
          </a:p>
        </p:txBody>
      </p:sp>
    </p:spTree>
    <p:extLst>
      <p:ext uri="{BB962C8B-B14F-4D97-AF65-F5344CB8AC3E}">
        <p14:creationId xmlns:p14="http://schemas.microsoft.com/office/powerpoint/2010/main" val="209842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D7D-BCA8-F210-73A7-F5B62A75EFFD}"/>
              </a:ext>
            </a:extLst>
          </p:cNvPr>
          <p:cNvSpPr>
            <a:spLocks noGrp="1"/>
          </p:cNvSpPr>
          <p:nvPr>
            <p:ph type="title"/>
          </p:nvPr>
        </p:nvSpPr>
        <p:spPr/>
        <p:txBody>
          <a:bodyPr/>
          <a:lstStyle/>
          <a:p>
            <a:pPr algn="ctr"/>
            <a:r>
              <a:rPr lang="en-IN"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ea typeface="+mn-ea"/>
                <a:cs typeface="Times New Roman" panose="02020603050405020304" charset="0"/>
              </a:rPr>
              <a:t>Future Architecture plan</a:t>
            </a:r>
            <a:endParaRPr lang="en-IN" dirty="0"/>
          </a:p>
        </p:txBody>
      </p:sp>
      <p:sp>
        <p:nvSpPr>
          <p:cNvPr id="6" name="TextBox 5">
            <a:extLst>
              <a:ext uri="{FF2B5EF4-FFF2-40B4-BE49-F238E27FC236}">
                <a16:creationId xmlns:a16="http://schemas.microsoft.com/office/drawing/2014/main" id="{46CBED77-C3C0-6FE9-39D6-E6B50C5715F9}"/>
              </a:ext>
            </a:extLst>
          </p:cNvPr>
          <p:cNvSpPr txBox="1"/>
          <p:nvPr/>
        </p:nvSpPr>
        <p:spPr>
          <a:xfrm>
            <a:off x="1017142" y="6000108"/>
            <a:ext cx="9863191" cy="830997"/>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t>This architecture is a combination of monolithic UI and distributed (SOA) based API projects achieved by microservices. By this architecture, we achieved all of advantages of multi architecture discussed in above example along with code or service reusability and less resource utilization.</a:t>
            </a:r>
          </a:p>
        </p:txBody>
      </p:sp>
      <p:grpSp>
        <p:nvGrpSpPr>
          <p:cNvPr id="7" name="Group 6">
            <a:extLst>
              <a:ext uri="{FF2B5EF4-FFF2-40B4-BE49-F238E27FC236}">
                <a16:creationId xmlns:a16="http://schemas.microsoft.com/office/drawing/2014/main" id="{12F04027-7B43-8087-F368-E86D562E87D4}"/>
              </a:ext>
            </a:extLst>
          </p:cNvPr>
          <p:cNvGrpSpPr/>
          <p:nvPr/>
        </p:nvGrpSpPr>
        <p:grpSpPr>
          <a:xfrm>
            <a:off x="989224" y="1345915"/>
            <a:ext cx="10213197" cy="4561726"/>
            <a:chOff x="76389" y="943181"/>
            <a:chExt cx="12033228" cy="5714144"/>
          </a:xfrm>
        </p:grpSpPr>
        <p:sp>
          <p:nvSpPr>
            <p:cNvPr id="8" name="Rectangle 7">
              <a:extLst>
                <a:ext uri="{FF2B5EF4-FFF2-40B4-BE49-F238E27FC236}">
                  <a16:creationId xmlns:a16="http://schemas.microsoft.com/office/drawing/2014/main" id="{30D65072-5C5F-2BCF-AFE8-ACE790075140}"/>
                </a:ext>
              </a:extLst>
            </p:cNvPr>
            <p:cNvSpPr/>
            <p:nvPr/>
          </p:nvSpPr>
          <p:spPr>
            <a:xfrm>
              <a:off x="1623505" y="1174281"/>
              <a:ext cx="9510255" cy="5318593"/>
            </a:xfrm>
            <a:prstGeom prst="rect">
              <a:avLst/>
            </a:prstGeom>
            <a:ln w="57150">
              <a:solidFill>
                <a:schemeClr val="bg2">
                  <a:lumMod val="9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p>
          </p:txBody>
        </p:sp>
        <p:sp>
          <p:nvSpPr>
            <p:cNvPr id="9" name="Rectangle 8">
              <a:extLst>
                <a:ext uri="{FF2B5EF4-FFF2-40B4-BE49-F238E27FC236}">
                  <a16:creationId xmlns:a16="http://schemas.microsoft.com/office/drawing/2014/main" id="{7AB3C8AF-F654-A286-F42C-2D74079B2217}"/>
                </a:ext>
              </a:extLst>
            </p:cNvPr>
            <p:cNvSpPr/>
            <p:nvPr/>
          </p:nvSpPr>
          <p:spPr>
            <a:xfrm>
              <a:off x="1900716" y="1636295"/>
              <a:ext cx="2715063" cy="4649002"/>
            </a:xfrm>
            <a:prstGeom prst="rect">
              <a:avLst/>
            </a:prstGeom>
            <a:ln w="28575">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solidFill>
                  <a:srgbClr val="00B0F0"/>
                </a:solidFill>
              </a:endParaRPr>
            </a:p>
          </p:txBody>
        </p:sp>
        <p:sp>
          <p:nvSpPr>
            <p:cNvPr id="10" name="Rectangle 9">
              <a:extLst>
                <a:ext uri="{FF2B5EF4-FFF2-40B4-BE49-F238E27FC236}">
                  <a16:creationId xmlns:a16="http://schemas.microsoft.com/office/drawing/2014/main" id="{DA1D2787-1991-9D85-E962-2584F9329475}"/>
                </a:ext>
              </a:extLst>
            </p:cNvPr>
            <p:cNvSpPr/>
            <p:nvPr/>
          </p:nvSpPr>
          <p:spPr>
            <a:xfrm>
              <a:off x="4964363" y="1636294"/>
              <a:ext cx="5902267" cy="4649002"/>
            </a:xfrm>
            <a:prstGeom prst="rect">
              <a:avLst/>
            </a:prstGeom>
            <a:ln w="28575">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solidFill>
                  <a:srgbClr val="00B0F0"/>
                </a:solidFill>
              </a:endParaRPr>
            </a:p>
          </p:txBody>
        </p:sp>
        <p:sp>
          <p:nvSpPr>
            <p:cNvPr id="11" name="Rectangle 10">
              <a:extLst>
                <a:ext uri="{FF2B5EF4-FFF2-40B4-BE49-F238E27FC236}">
                  <a16:creationId xmlns:a16="http://schemas.microsoft.com/office/drawing/2014/main" id="{8F6EEFDE-0409-1E16-1D0C-4A52121DC4F9}"/>
                </a:ext>
              </a:extLst>
            </p:cNvPr>
            <p:cNvSpPr/>
            <p:nvPr/>
          </p:nvSpPr>
          <p:spPr>
            <a:xfrm>
              <a:off x="8671861" y="943181"/>
              <a:ext cx="2250041" cy="443397"/>
            </a:xfrm>
            <a:prstGeom prst="rect">
              <a:avLst/>
            </a:prstGeom>
            <a:ln w="57150">
              <a:solidFill>
                <a:schemeClr val="bg2">
                  <a:lumMod val="9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a:solidFill>
                    <a:schemeClr val="accent1"/>
                  </a:solidFill>
                </a:rPr>
                <a:t>Virtual Network &lt;-&gt;</a:t>
              </a:r>
            </a:p>
          </p:txBody>
        </p:sp>
        <p:sp>
          <p:nvSpPr>
            <p:cNvPr id="12" name="TextBox 11">
              <a:extLst>
                <a:ext uri="{FF2B5EF4-FFF2-40B4-BE49-F238E27FC236}">
                  <a16:creationId xmlns:a16="http://schemas.microsoft.com/office/drawing/2014/main" id="{8D40D350-86C9-AD9E-AC7D-97D796B5FC35}"/>
                </a:ext>
              </a:extLst>
            </p:cNvPr>
            <p:cNvSpPr txBox="1"/>
            <p:nvPr/>
          </p:nvSpPr>
          <p:spPr>
            <a:xfrm>
              <a:off x="2167846" y="1270536"/>
              <a:ext cx="2411974" cy="327700"/>
            </a:xfrm>
            <a:prstGeom prst="rect">
              <a:avLst/>
            </a:prstGeom>
            <a:noFill/>
          </p:spPr>
          <p:txBody>
            <a:bodyPr wrap="square" rtlCol="0">
              <a:spAutoFit/>
            </a:bodyPr>
            <a:lstStyle/>
            <a:p>
              <a:r>
                <a:rPr lang="en-IN" sz="1100" dirty="0">
                  <a:solidFill>
                    <a:srgbClr val="00B0F0"/>
                  </a:solidFill>
                </a:rPr>
                <a:t>Virtual Machine (Public IP)</a:t>
              </a:r>
            </a:p>
          </p:txBody>
        </p:sp>
        <p:sp>
          <p:nvSpPr>
            <p:cNvPr id="13" name="TextBox 12">
              <a:extLst>
                <a:ext uri="{FF2B5EF4-FFF2-40B4-BE49-F238E27FC236}">
                  <a16:creationId xmlns:a16="http://schemas.microsoft.com/office/drawing/2014/main" id="{8CE21833-BB7F-619D-95F9-3D6C5F16BEE7}"/>
                </a:ext>
              </a:extLst>
            </p:cNvPr>
            <p:cNvSpPr txBox="1"/>
            <p:nvPr/>
          </p:nvSpPr>
          <p:spPr>
            <a:xfrm>
              <a:off x="6187492" y="1298350"/>
              <a:ext cx="2534256" cy="327700"/>
            </a:xfrm>
            <a:prstGeom prst="rect">
              <a:avLst/>
            </a:prstGeom>
            <a:noFill/>
          </p:spPr>
          <p:txBody>
            <a:bodyPr wrap="square" rtlCol="0">
              <a:spAutoFit/>
            </a:bodyPr>
            <a:lstStyle/>
            <a:p>
              <a:r>
                <a:rPr lang="en-IN" sz="1100" dirty="0">
                  <a:solidFill>
                    <a:srgbClr val="00B0F0"/>
                  </a:solidFill>
                </a:rPr>
                <a:t>Virtual Machine (Private IP)</a:t>
              </a:r>
            </a:p>
          </p:txBody>
        </p:sp>
        <p:sp>
          <p:nvSpPr>
            <p:cNvPr id="14" name="Rectangle: Rounded Corners 13">
              <a:extLst>
                <a:ext uri="{FF2B5EF4-FFF2-40B4-BE49-F238E27FC236}">
                  <a16:creationId xmlns:a16="http://schemas.microsoft.com/office/drawing/2014/main" id="{23FB0730-8D07-63C0-C53E-95B190E25E16}"/>
                </a:ext>
              </a:extLst>
            </p:cNvPr>
            <p:cNvSpPr/>
            <p:nvPr/>
          </p:nvSpPr>
          <p:spPr>
            <a:xfrm>
              <a:off x="1970397" y="2071103"/>
              <a:ext cx="2456603" cy="1796415"/>
            </a:xfrm>
            <a:prstGeom prst="roundRect">
              <a:avLst>
                <a:gd name="adj" fmla="val 6241"/>
              </a:avLst>
            </a:prstGeom>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p>
          </p:txBody>
        </p:sp>
        <p:sp>
          <p:nvSpPr>
            <p:cNvPr id="15" name="Rectangle: Rounded Corners 14">
              <a:extLst>
                <a:ext uri="{FF2B5EF4-FFF2-40B4-BE49-F238E27FC236}">
                  <a16:creationId xmlns:a16="http://schemas.microsoft.com/office/drawing/2014/main" id="{10E8100A-636C-08B3-9BAC-9A25BC485C16}"/>
                </a:ext>
              </a:extLst>
            </p:cNvPr>
            <p:cNvSpPr/>
            <p:nvPr/>
          </p:nvSpPr>
          <p:spPr>
            <a:xfrm>
              <a:off x="2062341" y="2334902"/>
              <a:ext cx="2270148" cy="1357410"/>
            </a:xfrm>
            <a:prstGeom prst="roundRect">
              <a:avLst>
                <a:gd name="adj" fmla="val 5478"/>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6" name="Rectangle: Rounded Corners 15">
              <a:extLst>
                <a:ext uri="{FF2B5EF4-FFF2-40B4-BE49-F238E27FC236}">
                  <a16:creationId xmlns:a16="http://schemas.microsoft.com/office/drawing/2014/main" id="{37D0CB2F-2C9C-D57F-BF74-CB1CEB8634A2}"/>
                </a:ext>
              </a:extLst>
            </p:cNvPr>
            <p:cNvSpPr/>
            <p:nvPr/>
          </p:nvSpPr>
          <p:spPr>
            <a:xfrm>
              <a:off x="2282385" y="2834494"/>
              <a:ext cx="1764889" cy="673116"/>
            </a:xfrm>
            <a:prstGeom prst="roundRect">
              <a:avLst>
                <a:gd name="adj" fmla="val 7005"/>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View</a:t>
              </a:r>
            </a:p>
          </p:txBody>
        </p:sp>
        <p:sp>
          <p:nvSpPr>
            <p:cNvPr id="17" name="TextBox 16">
              <a:extLst>
                <a:ext uri="{FF2B5EF4-FFF2-40B4-BE49-F238E27FC236}">
                  <a16:creationId xmlns:a16="http://schemas.microsoft.com/office/drawing/2014/main" id="{313F45BF-365D-DCB8-7DE5-9981F6B3AC1F}"/>
                </a:ext>
              </a:extLst>
            </p:cNvPr>
            <p:cNvSpPr txBox="1"/>
            <p:nvPr/>
          </p:nvSpPr>
          <p:spPr>
            <a:xfrm>
              <a:off x="3130273" y="2431012"/>
              <a:ext cx="1165443" cy="346977"/>
            </a:xfrm>
            <a:prstGeom prst="rect">
              <a:avLst/>
            </a:prstGeom>
            <a:noFill/>
          </p:spPr>
          <p:txBody>
            <a:bodyPr wrap="square" rtlCol="0">
              <a:spAutoFit/>
            </a:bodyPr>
            <a:lstStyle/>
            <a:p>
              <a:r>
                <a:rPr lang="en-IN" sz="1200" dirty="0">
                  <a:solidFill>
                    <a:schemeClr val="bg1"/>
                  </a:solidFill>
                </a:rPr>
                <a:t>Docker 1</a:t>
              </a:r>
            </a:p>
          </p:txBody>
        </p:sp>
        <p:sp>
          <p:nvSpPr>
            <p:cNvPr id="18" name="TextBox 17">
              <a:extLst>
                <a:ext uri="{FF2B5EF4-FFF2-40B4-BE49-F238E27FC236}">
                  <a16:creationId xmlns:a16="http://schemas.microsoft.com/office/drawing/2014/main" id="{3352223B-452F-31D2-4D46-411B0C0F23DE}"/>
                </a:ext>
              </a:extLst>
            </p:cNvPr>
            <p:cNvSpPr txBox="1"/>
            <p:nvPr/>
          </p:nvSpPr>
          <p:spPr>
            <a:xfrm>
              <a:off x="2474299" y="1735871"/>
              <a:ext cx="2449589" cy="578294"/>
            </a:xfrm>
            <a:prstGeom prst="rect">
              <a:avLst/>
            </a:prstGeom>
            <a:noFill/>
          </p:spPr>
          <p:txBody>
            <a:bodyPr wrap="square" rtlCol="0">
              <a:spAutoFit/>
            </a:bodyPr>
            <a:lstStyle/>
            <a:p>
              <a:r>
                <a:rPr lang="en-IN" sz="1200" dirty="0">
                  <a:solidFill>
                    <a:srgbClr val="FF0000"/>
                  </a:solidFill>
                </a:rPr>
                <a:t>Web app (Frontend)</a:t>
              </a:r>
            </a:p>
            <a:p>
              <a:endParaRPr lang="en-IN" sz="1200" dirty="0"/>
            </a:p>
          </p:txBody>
        </p:sp>
        <p:sp>
          <p:nvSpPr>
            <p:cNvPr id="19" name="TextBox 18">
              <a:extLst>
                <a:ext uri="{FF2B5EF4-FFF2-40B4-BE49-F238E27FC236}">
                  <a16:creationId xmlns:a16="http://schemas.microsoft.com/office/drawing/2014/main" id="{97305363-3100-172A-E6ED-633DEB9FC206}"/>
                </a:ext>
              </a:extLst>
            </p:cNvPr>
            <p:cNvSpPr txBox="1"/>
            <p:nvPr/>
          </p:nvSpPr>
          <p:spPr>
            <a:xfrm>
              <a:off x="8569636" y="1676306"/>
              <a:ext cx="2534256" cy="578294"/>
            </a:xfrm>
            <a:prstGeom prst="rect">
              <a:avLst/>
            </a:prstGeom>
            <a:noFill/>
          </p:spPr>
          <p:txBody>
            <a:bodyPr wrap="square" rtlCol="0">
              <a:spAutoFit/>
            </a:bodyPr>
            <a:lstStyle/>
            <a:p>
              <a:r>
                <a:rPr lang="en-IN" sz="1200" dirty="0">
                  <a:solidFill>
                    <a:srgbClr val="FF0000"/>
                  </a:solidFill>
                </a:rPr>
                <a:t>Dotnet App (Backend)</a:t>
              </a:r>
            </a:p>
            <a:p>
              <a:endParaRPr lang="en-IN" sz="1200" dirty="0"/>
            </a:p>
          </p:txBody>
        </p:sp>
        <p:sp>
          <p:nvSpPr>
            <p:cNvPr id="20" name="Rectangle: Rounded Corners 19">
              <a:extLst>
                <a:ext uri="{FF2B5EF4-FFF2-40B4-BE49-F238E27FC236}">
                  <a16:creationId xmlns:a16="http://schemas.microsoft.com/office/drawing/2014/main" id="{07C6399C-05FC-F990-45A8-EC0F717F6B3E}"/>
                </a:ext>
              </a:extLst>
            </p:cNvPr>
            <p:cNvSpPr/>
            <p:nvPr/>
          </p:nvSpPr>
          <p:spPr>
            <a:xfrm>
              <a:off x="5821011" y="2071555"/>
              <a:ext cx="4768694" cy="4117578"/>
            </a:xfrm>
            <a:prstGeom prst="roundRect">
              <a:avLst>
                <a:gd name="adj" fmla="val 5315"/>
              </a:avLst>
            </a:prstGeom>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p>
          </p:txBody>
        </p:sp>
        <p:sp>
          <p:nvSpPr>
            <p:cNvPr id="21" name="Rectangle: Rounded Corners 20">
              <a:extLst>
                <a:ext uri="{FF2B5EF4-FFF2-40B4-BE49-F238E27FC236}">
                  <a16:creationId xmlns:a16="http://schemas.microsoft.com/office/drawing/2014/main" id="{A37CD3DE-BD28-1CD8-F160-7268AB188DA6}"/>
                </a:ext>
              </a:extLst>
            </p:cNvPr>
            <p:cNvSpPr/>
            <p:nvPr/>
          </p:nvSpPr>
          <p:spPr>
            <a:xfrm>
              <a:off x="5946139" y="2243667"/>
              <a:ext cx="4465766" cy="3801533"/>
            </a:xfrm>
            <a:prstGeom prst="roundRect">
              <a:avLst>
                <a:gd name="adj" fmla="val 2636"/>
              </a:avLst>
            </a:prstGeom>
            <a:solidFill>
              <a:schemeClr val="accent6">
                <a:lumMod val="20000"/>
                <a:lumOff val="80000"/>
              </a:schemeClr>
            </a:solidFill>
            <a:ln w="28575">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p:txBody>
        </p:sp>
        <p:sp>
          <p:nvSpPr>
            <p:cNvPr id="22" name="Rectangle: Rounded Corners 21">
              <a:extLst>
                <a:ext uri="{FF2B5EF4-FFF2-40B4-BE49-F238E27FC236}">
                  <a16:creationId xmlns:a16="http://schemas.microsoft.com/office/drawing/2014/main" id="{9D75F54E-63E4-92B4-D334-BA635C52ADCC}"/>
                </a:ext>
              </a:extLst>
            </p:cNvPr>
            <p:cNvSpPr/>
            <p:nvPr/>
          </p:nvSpPr>
          <p:spPr>
            <a:xfrm>
              <a:off x="6257155" y="3719158"/>
              <a:ext cx="3715352" cy="856554"/>
            </a:xfrm>
            <a:prstGeom prst="roundRect">
              <a:avLst/>
            </a:prstGeom>
            <a:solidFill>
              <a:schemeClr val="accent1">
                <a:lumMod val="60000"/>
                <a:lumOff val="40000"/>
              </a:schemeClr>
            </a:solidFill>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ln w="0"/>
                <a:solidFill>
                  <a:schemeClr val="accent1"/>
                </a:solidFill>
                <a:effectLst>
                  <a:outerShdw blurRad="38100" dist="25400" dir="5400000" algn="ctr" rotWithShape="0">
                    <a:srgbClr val="6E747A">
                      <a:alpha val="43000"/>
                    </a:srgbClr>
                  </a:outerShdw>
                </a:effectLst>
              </a:endParaRPr>
            </a:p>
          </p:txBody>
        </p:sp>
        <p:sp>
          <p:nvSpPr>
            <p:cNvPr id="23" name="TextBox 22">
              <a:extLst>
                <a:ext uri="{FF2B5EF4-FFF2-40B4-BE49-F238E27FC236}">
                  <a16:creationId xmlns:a16="http://schemas.microsoft.com/office/drawing/2014/main" id="{60BE690E-689F-1B01-A69A-9F83CB9A88E1}"/>
                </a:ext>
              </a:extLst>
            </p:cNvPr>
            <p:cNvSpPr txBox="1"/>
            <p:nvPr/>
          </p:nvSpPr>
          <p:spPr>
            <a:xfrm>
              <a:off x="8997632" y="3824119"/>
              <a:ext cx="1110871" cy="346977"/>
            </a:xfrm>
            <a:prstGeom prst="rect">
              <a:avLst/>
            </a:prstGeom>
            <a:noFill/>
          </p:spPr>
          <p:txBody>
            <a:bodyPr wrap="square" rtlCol="0">
              <a:spAutoFit/>
            </a:bodyPr>
            <a:lstStyle/>
            <a:p>
              <a:r>
                <a:rPr lang="en-IN" sz="1200" dirty="0">
                  <a:solidFill>
                    <a:schemeClr val="bg1"/>
                  </a:solidFill>
                </a:rPr>
                <a:t>Node 2</a:t>
              </a:r>
            </a:p>
          </p:txBody>
        </p:sp>
        <p:sp>
          <p:nvSpPr>
            <p:cNvPr id="24" name="Rectangle: Rounded Corners 23">
              <a:extLst>
                <a:ext uri="{FF2B5EF4-FFF2-40B4-BE49-F238E27FC236}">
                  <a16:creationId xmlns:a16="http://schemas.microsoft.com/office/drawing/2014/main" id="{065FDC4A-5B7D-E9B2-4808-BB6899CE6CD0}"/>
                </a:ext>
              </a:extLst>
            </p:cNvPr>
            <p:cNvSpPr/>
            <p:nvPr/>
          </p:nvSpPr>
          <p:spPr>
            <a:xfrm>
              <a:off x="6257155" y="2517602"/>
              <a:ext cx="3715352" cy="856554"/>
            </a:xfrm>
            <a:prstGeom prst="roundRect">
              <a:avLst/>
            </a:prstGeom>
            <a:solidFill>
              <a:schemeClr val="accent1">
                <a:lumMod val="60000"/>
                <a:lumOff val="40000"/>
              </a:schemeClr>
            </a:solidFill>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ln w="0"/>
                <a:solidFill>
                  <a:schemeClr val="accent1"/>
                </a:solidFill>
                <a:effectLst>
                  <a:outerShdw blurRad="38100" dist="25400" dir="5400000" algn="ctr" rotWithShape="0">
                    <a:srgbClr val="6E747A">
                      <a:alpha val="43000"/>
                    </a:srgbClr>
                  </a:outerShdw>
                </a:effectLst>
              </a:endParaRPr>
            </a:p>
          </p:txBody>
        </p:sp>
        <p:sp>
          <p:nvSpPr>
            <p:cNvPr id="25" name="Rectangle: Rounded Corners 24">
              <a:extLst>
                <a:ext uri="{FF2B5EF4-FFF2-40B4-BE49-F238E27FC236}">
                  <a16:creationId xmlns:a16="http://schemas.microsoft.com/office/drawing/2014/main" id="{70708FF9-912D-7CDC-BB3B-FC7C844E1680}"/>
                </a:ext>
              </a:extLst>
            </p:cNvPr>
            <p:cNvSpPr/>
            <p:nvPr/>
          </p:nvSpPr>
          <p:spPr>
            <a:xfrm>
              <a:off x="6344361" y="2559143"/>
              <a:ext cx="1178650" cy="738036"/>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p:txBody>
        </p:sp>
        <p:sp>
          <p:nvSpPr>
            <p:cNvPr id="26" name="Rectangle: Rounded Corners 25">
              <a:extLst>
                <a:ext uri="{FF2B5EF4-FFF2-40B4-BE49-F238E27FC236}">
                  <a16:creationId xmlns:a16="http://schemas.microsoft.com/office/drawing/2014/main" id="{8892E4F5-D5AE-9FB0-9B8F-BECC5B57B554}"/>
                </a:ext>
              </a:extLst>
            </p:cNvPr>
            <p:cNvSpPr/>
            <p:nvPr/>
          </p:nvSpPr>
          <p:spPr>
            <a:xfrm>
              <a:off x="6392710" y="2793347"/>
              <a:ext cx="940825" cy="443505"/>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Questions Service (M-C)</a:t>
              </a:r>
            </a:p>
          </p:txBody>
        </p:sp>
        <p:cxnSp>
          <p:nvCxnSpPr>
            <p:cNvPr id="27" name="Straight Connector 26">
              <a:extLst>
                <a:ext uri="{FF2B5EF4-FFF2-40B4-BE49-F238E27FC236}">
                  <a16:creationId xmlns:a16="http://schemas.microsoft.com/office/drawing/2014/main" id="{42090FD9-EE0C-9DE8-3754-345FA74AED7E}"/>
                </a:ext>
              </a:extLst>
            </p:cNvPr>
            <p:cNvCxnSpPr>
              <a:cxnSpLocks/>
            </p:cNvCxnSpPr>
            <p:nvPr/>
          </p:nvCxnSpPr>
          <p:spPr>
            <a:xfrm>
              <a:off x="8080359" y="4652581"/>
              <a:ext cx="0" cy="313267"/>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A8C88D5-6980-7C33-E67C-28327C1531E4}"/>
                </a:ext>
              </a:extLst>
            </p:cNvPr>
            <p:cNvSpPr txBox="1"/>
            <p:nvPr/>
          </p:nvSpPr>
          <p:spPr>
            <a:xfrm>
              <a:off x="9015642" y="2571202"/>
              <a:ext cx="1110871" cy="346977"/>
            </a:xfrm>
            <a:prstGeom prst="rect">
              <a:avLst/>
            </a:prstGeom>
            <a:noFill/>
          </p:spPr>
          <p:txBody>
            <a:bodyPr wrap="square" rtlCol="0">
              <a:spAutoFit/>
            </a:bodyPr>
            <a:lstStyle/>
            <a:p>
              <a:r>
                <a:rPr lang="en-IN" sz="1200" dirty="0">
                  <a:solidFill>
                    <a:schemeClr val="bg1"/>
                  </a:solidFill>
                </a:rPr>
                <a:t>Node 1</a:t>
              </a:r>
            </a:p>
          </p:txBody>
        </p:sp>
        <p:sp>
          <p:nvSpPr>
            <p:cNvPr id="29" name="Rectangle: Rounded Corners 28">
              <a:extLst>
                <a:ext uri="{FF2B5EF4-FFF2-40B4-BE49-F238E27FC236}">
                  <a16:creationId xmlns:a16="http://schemas.microsoft.com/office/drawing/2014/main" id="{976651E2-D63D-3AE0-4467-2062ECCF0A0B}"/>
                </a:ext>
              </a:extLst>
            </p:cNvPr>
            <p:cNvSpPr/>
            <p:nvPr/>
          </p:nvSpPr>
          <p:spPr>
            <a:xfrm>
              <a:off x="6257155" y="5053697"/>
              <a:ext cx="3715352" cy="856554"/>
            </a:xfrm>
            <a:prstGeom prst="roundRect">
              <a:avLst/>
            </a:prstGeom>
            <a:solidFill>
              <a:schemeClr val="accent1">
                <a:lumMod val="60000"/>
                <a:lumOff val="40000"/>
              </a:schemeClr>
            </a:solidFill>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ln w="0"/>
                <a:solidFill>
                  <a:schemeClr val="accent1"/>
                </a:solidFill>
                <a:effectLst>
                  <a:outerShdw blurRad="38100" dist="25400" dir="5400000" algn="ctr" rotWithShape="0">
                    <a:srgbClr val="6E747A">
                      <a:alpha val="43000"/>
                    </a:srgbClr>
                  </a:outerShdw>
                </a:effectLst>
              </a:endParaRPr>
            </a:p>
          </p:txBody>
        </p:sp>
        <p:sp>
          <p:nvSpPr>
            <p:cNvPr id="30" name="TextBox 29">
              <a:extLst>
                <a:ext uri="{FF2B5EF4-FFF2-40B4-BE49-F238E27FC236}">
                  <a16:creationId xmlns:a16="http://schemas.microsoft.com/office/drawing/2014/main" id="{A275071A-86A6-A47D-F8CC-7578C8AD7C90}"/>
                </a:ext>
              </a:extLst>
            </p:cNvPr>
            <p:cNvSpPr txBox="1"/>
            <p:nvPr/>
          </p:nvSpPr>
          <p:spPr>
            <a:xfrm>
              <a:off x="6827678" y="2509646"/>
              <a:ext cx="725360" cy="327700"/>
            </a:xfrm>
            <a:prstGeom prst="rect">
              <a:avLst/>
            </a:prstGeom>
            <a:noFill/>
          </p:spPr>
          <p:txBody>
            <a:bodyPr wrap="square" rtlCol="0">
              <a:spAutoFit/>
            </a:bodyPr>
            <a:lstStyle/>
            <a:p>
              <a:r>
                <a:rPr lang="en-IN" sz="1050" dirty="0">
                  <a:solidFill>
                    <a:srgbClr val="00B050"/>
                  </a:solidFill>
                </a:rPr>
                <a:t>Pod 1</a:t>
              </a:r>
            </a:p>
          </p:txBody>
        </p:sp>
        <p:sp>
          <p:nvSpPr>
            <p:cNvPr id="31" name="Rectangle: Rounded Corners 30">
              <a:extLst>
                <a:ext uri="{FF2B5EF4-FFF2-40B4-BE49-F238E27FC236}">
                  <a16:creationId xmlns:a16="http://schemas.microsoft.com/office/drawing/2014/main" id="{174CBAB5-F32D-6B84-F62A-5346E6B51D33}"/>
                </a:ext>
              </a:extLst>
            </p:cNvPr>
            <p:cNvSpPr/>
            <p:nvPr/>
          </p:nvSpPr>
          <p:spPr>
            <a:xfrm>
              <a:off x="7891101" y="2552532"/>
              <a:ext cx="1178650" cy="738036"/>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p:txBody>
        </p:sp>
        <p:sp>
          <p:nvSpPr>
            <p:cNvPr id="32" name="Rectangle: Rounded Corners 31">
              <a:extLst>
                <a:ext uri="{FF2B5EF4-FFF2-40B4-BE49-F238E27FC236}">
                  <a16:creationId xmlns:a16="http://schemas.microsoft.com/office/drawing/2014/main" id="{15DDBED0-782E-E4FF-3087-29E1F172A883}"/>
                </a:ext>
              </a:extLst>
            </p:cNvPr>
            <p:cNvSpPr/>
            <p:nvPr/>
          </p:nvSpPr>
          <p:spPr>
            <a:xfrm>
              <a:off x="7939450" y="2786736"/>
              <a:ext cx="940825" cy="443505"/>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Questions Service (M-C)</a:t>
              </a:r>
            </a:p>
          </p:txBody>
        </p:sp>
        <p:sp>
          <p:nvSpPr>
            <p:cNvPr id="33" name="TextBox 32">
              <a:extLst>
                <a:ext uri="{FF2B5EF4-FFF2-40B4-BE49-F238E27FC236}">
                  <a16:creationId xmlns:a16="http://schemas.microsoft.com/office/drawing/2014/main" id="{4CFC464D-506D-091C-119B-FF34412ADDC5}"/>
                </a:ext>
              </a:extLst>
            </p:cNvPr>
            <p:cNvSpPr txBox="1"/>
            <p:nvPr/>
          </p:nvSpPr>
          <p:spPr>
            <a:xfrm>
              <a:off x="8374417" y="2503036"/>
              <a:ext cx="725360" cy="327700"/>
            </a:xfrm>
            <a:prstGeom prst="rect">
              <a:avLst/>
            </a:prstGeom>
            <a:noFill/>
          </p:spPr>
          <p:txBody>
            <a:bodyPr wrap="square" rtlCol="0">
              <a:spAutoFit/>
            </a:bodyPr>
            <a:lstStyle/>
            <a:p>
              <a:r>
                <a:rPr lang="en-IN" sz="1050" dirty="0">
                  <a:solidFill>
                    <a:srgbClr val="00B050"/>
                  </a:solidFill>
                </a:rPr>
                <a:t>Pod n</a:t>
              </a:r>
            </a:p>
          </p:txBody>
        </p:sp>
        <p:cxnSp>
          <p:nvCxnSpPr>
            <p:cNvPr id="34" name="Straight Connector 33">
              <a:extLst>
                <a:ext uri="{FF2B5EF4-FFF2-40B4-BE49-F238E27FC236}">
                  <a16:creationId xmlns:a16="http://schemas.microsoft.com/office/drawing/2014/main" id="{18FE51E6-EDF0-DBC6-228C-B60C8C7B2912}"/>
                </a:ext>
              </a:extLst>
            </p:cNvPr>
            <p:cNvCxnSpPr>
              <a:cxnSpLocks/>
            </p:cNvCxnSpPr>
            <p:nvPr/>
          </p:nvCxnSpPr>
          <p:spPr>
            <a:xfrm>
              <a:off x="7595065" y="2921550"/>
              <a:ext cx="235263" cy="0"/>
            </a:xfrm>
            <a:prstGeom prst="line">
              <a:avLst/>
            </a:prstGeom>
            <a:ln w="28575">
              <a:solidFill>
                <a:srgbClr val="00B050"/>
              </a:solidFill>
              <a:prstDash val="sysDot"/>
            </a:ln>
          </p:spPr>
          <p:style>
            <a:lnRef idx="2">
              <a:schemeClr val="accent6"/>
            </a:lnRef>
            <a:fillRef idx="1">
              <a:schemeClr val="lt1"/>
            </a:fillRef>
            <a:effectRef idx="0">
              <a:schemeClr val="accent6"/>
            </a:effectRef>
            <a:fontRef idx="minor">
              <a:schemeClr val="dk1"/>
            </a:fontRef>
          </p:style>
        </p:cxnSp>
        <p:sp>
          <p:nvSpPr>
            <p:cNvPr id="35" name="Rectangle: Rounded Corners 34">
              <a:extLst>
                <a:ext uri="{FF2B5EF4-FFF2-40B4-BE49-F238E27FC236}">
                  <a16:creationId xmlns:a16="http://schemas.microsoft.com/office/drawing/2014/main" id="{09826C2F-6B8C-A513-2486-212AB21BB56C}"/>
                </a:ext>
              </a:extLst>
            </p:cNvPr>
            <p:cNvSpPr/>
            <p:nvPr/>
          </p:nvSpPr>
          <p:spPr>
            <a:xfrm>
              <a:off x="6344361" y="3792427"/>
              <a:ext cx="1178650" cy="738036"/>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p:txBody>
        </p:sp>
        <p:sp>
          <p:nvSpPr>
            <p:cNvPr id="36" name="Rectangle: Rounded Corners 35">
              <a:extLst>
                <a:ext uri="{FF2B5EF4-FFF2-40B4-BE49-F238E27FC236}">
                  <a16:creationId xmlns:a16="http://schemas.microsoft.com/office/drawing/2014/main" id="{783F3CF6-6378-EB0A-E7DD-07276F346509}"/>
                </a:ext>
              </a:extLst>
            </p:cNvPr>
            <p:cNvSpPr/>
            <p:nvPr/>
          </p:nvSpPr>
          <p:spPr>
            <a:xfrm>
              <a:off x="6392710" y="4026631"/>
              <a:ext cx="940825" cy="443505"/>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Answers Service (M-C)</a:t>
              </a:r>
            </a:p>
          </p:txBody>
        </p:sp>
        <p:sp>
          <p:nvSpPr>
            <p:cNvPr id="37" name="TextBox 36">
              <a:extLst>
                <a:ext uri="{FF2B5EF4-FFF2-40B4-BE49-F238E27FC236}">
                  <a16:creationId xmlns:a16="http://schemas.microsoft.com/office/drawing/2014/main" id="{97F3575E-198F-5472-E5BF-16AAD8F619A9}"/>
                </a:ext>
              </a:extLst>
            </p:cNvPr>
            <p:cNvSpPr txBox="1"/>
            <p:nvPr/>
          </p:nvSpPr>
          <p:spPr>
            <a:xfrm>
              <a:off x="6827678" y="3742930"/>
              <a:ext cx="725360" cy="327700"/>
            </a:xfrm>
            <a:prstGeom prst="rect">
              <a:avLst/>
            </a:prstGeom>
            <a:noFill/>
          </p:spPr>
          <p:txBody>
            <a:bodyPr wrap="square" rtlCol="0">
              <a:spAutoFit/>
            </a:bodyPr>
            <a:lstStyle/>
            <a:p>
              <a:r>
                <a:rPr lang="en-IN" sz="1050" dirty="0">
                  <a:solidFill>
                    <a:srgbClr val="00B050"/>
                  </a:solidFill>
                </a:rPr>
                <a:t>Pod 1</a:t>
              </a:r>
            </a:p>
          </p:txBody>
        </p:sp>
        <p:sp>
          <p:nvSpPr>
            <p:cNvPr id="38" name="Rectangle: Rounded Corners 37">
              <a:extLst>
                <a:ext uri="{FF2B5EF4-FFF2-40B4-BE49-F238E27FC236}">
                  <a16:creationId xmlns:a16="http://schemas.microsoft.com/office/drawing/2014/main" id="{73762543-3142-C7A9-C67B-48D93AA5B497}"/>
                </a:ext>
              </a:extLst>
            </p:cNvPr>
            <p:cNvSpPr/>
            <p:nvPr/>
          </p:nvSpPr>
          <p:spPr>
            <a:xfrm>
              <a:off x="7891101" y="3785816"/>
              <a:ext cx="1178650" cy="738036"/>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p:txBody>
        </p:sp>
        <p:sp>
          <p:nvSpPr>
            <p:cNvPr id="39" name="Rectangle: Rounded Corners 38">
              <a:extLst>
                <a:ext uri="{FF2B5EF4-FFF2-40B4-BE49-F238E27FC236}">
                  <a16:creationId xmlns:a16="http://schemas.microsoft.com/office/drawing/2014/main" id="{5004084F-E224-FF39-351A-CFCB5415264C}"/>
                </a:ext>
              </a:extLst>
            </p:cNvPr>
            <p:cNvSpPr/>
            <p:nvPr/>
          </p:nvSpPr>
          <p:spPr>
            <a:xfrm>
              <a:off x="7939450" y="4020020"/>
              <a:ext cx="940825" cy="443505"/>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Answers Service (M-C)</a:t>
              </a:r>
            </a:p>
          </p:txBody>
        </p:sp>
        <p:sp>
          <p:nvSpPr>
            <p:cNvPr id="40" name="TextBox 39">
              <a:extLst>
                <a:ext uri="{FF2B5EF4-FFF2-40B4-BE49-F238E27FC236}">
                  <a16:creationId xmlns:a16="http://schemas.microsoft.com/office/drawing/2014/main" id="{6B2FEDFA-B1F9-32FE-67A0-E52A423C3330}"/>
                </a:ext>
              </a:extLst>
            </p:cNvPr>
            <p:cNvSpPr txBox="1"/>
            <p:nvPr/>
          </p:nvSpPr>
          <p:spPr>
            <a:xfrm>
              <a:off x="8374417" y="3736319"/>
              <a:ext cx="725360" cy="327700"/>
            </a:xfrm>
            <a:prstGeom prst="rect">
              <a:avLst/>
            </a:prstGeom>
            <a:noFill/>
          </p:spPr>
          <p:txBody>
            <a:bodyPr wrap="square" rtlCol="0">
              <a:spAutoFit/>
            </a:bodyPr>
            <a:lstStyle/>
            <a:p>
              <a:r>
                <a:rPr lang="en-IN" sz="1050" dirty="0">
                  <a:solidFill>
                    <a:srgbClr val="00B050"/>
                  </a:solidFill>
                </a:rPr>
                <a:t>Pod n</a:t>
              </a:r>
            </a:p>
          </p:txBody>
        </p:sp>
        <p:cxnSp>
          <p:nvCxnSpPr>
            <p:cNvPr id="41" name="Straight Connector 40">
              <a:extLst>
                <a:ext uri="{FF2B5EF4-FFF2-40B4-BE49-F238E27FC236}">
                  <a16:creationId xmlns:a16="http://schemas.microsoft.com/office/drawing/2014/main" id="{CA9C2B6E-271B-C961-8980-EF71BCA788A4}"/>
                </a:ext>
              </a:extLst>
            </p:cNvPr>
            <p:cNvCxnSpPr>
              <a:cxnSpLocks/>
            </p:cNvCxnSpPr>
            <p:nvPr/>
          </p:nvCxnSpPr>
          <p:spPr>
            <a:xfrm>
              <a:off x="7595065" y="4154834"/>
              <a:ext cx="235263" cy="0"/>
            </a:xfrm>
            <a:prstGeom prst="line">
              <a:avLst/>
            </a:prstGeom>
            <a:ln w="28575">
              <a:solidFill>
                <a:srgbClr val="00B050"/>
              </a:solidFill>
              <a:prstDash val="sysDot"/>
            </a:ln>
          </p:spPr>
          <p:style>
            <a:lnRef idx="2">
              <a:schemeClr val="accent6"/>
            </a:lnRef>
            <a:fillRef idx="1">
              <a:schemeClr val="lt1"/>
            </a:fillRef>
            <a:effectRef idx="0">
              <a:schemeClr val="accent6"/>
            </a:effectRef>
            <a:fontRef idx="minor">
              <a:schemeClr val="dk1"/>
            </a:fontRef>
          </p:style>
        </p:cxnSp>
        <p:sp>
          <p:nvSpPr>
            <p:cNvPr id="42" name="Rectangle: Rounded Corners 41">
              <a:extLst>
                <a:ext uri="{FF2B5EF4-FFF2-40B4-BE49-F238E27FC236}">
                  <a16:creationId xmlns:a16="http://schemas.microsoft.com/office/drawing/2014/main" id="{D378DC56-53F6-1CA3-469B-30F6590DA2E6}"/>
                </a:ext>
              </a:extLst>
            </p:cNvPr>
            <p:cNvSpPr/>
            <p:nvPr/>
          </p:nvSpPr>
          <p:spPr>
            <a:xfrm>
              <a:off x="6344361" y="5116658"/>
              <a:ext cx="1178650" cy="738036"/>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p:txBody>
        </p:sp>
        <p:sp>
          <p:nvSpPr>
            <p:cNvPr id="43" name="Rectangle: Rounded Corners 42">
              <a:extLst>
                <a:ext uri="{FF2B5EF4-FFF2-40B4-BE49-F238E27FC236}">
                  <a16:creationId xmlns:a16="http://schemas.microsoft.com/office/drawing/2014/main" id="{EE58D3C8-7C76-0758-90A5-5992EF4D63D8}"/>
                </a:ext>
              </a:extLst>
            </p:cNvPr>
            <p:cNvSpPr/>
            <p:nvPr/>
          </p:nvSpPr>
          <p:spPr>
            <a:xfrm>
              <a:off x="6392710" y="5350862"/>
              <a:ext cx="940825" cy="443505"/>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 File upload Service (M-C)</a:t>
              </a:r>
            </a:p>
          </p:txBody>
        </p:sp>
        <p:sp>
          <p:nvSpPr>
            <p:cNvPr id="44" name="TextBox 43">
              <a:extLst>
                <a:ext uri="{FF2B5EF4-FFF2-40B4-BE49-F238E27FC236}">
                  <a16:creationId xmlns:a16="http://schemas.microsoft.com/office/drawing/2014/main" id="{212DBC82-8D91-B3C7-B67E-1960FFD2E1C7}"/>
                </a:ext>
              </a:extLst>
            </p:cNvPr>
            <p:cNvSpPr txBox="1"/>
            <p:nvPr/>
          </p:nvSpPr>
          <p:spPr>
            <a:xfrm>
              <a:off x="9015641" y="5180042"/>
              <a:ext cx="1110871" cy="346977"/>
            </a:xfrm>
            <a:prstGeom prst="rect">
              <a:avLst/>
            </a:prstGeom>
            <a:noFill/>
          </p:spPr>
          <p:txBody>
            <a:bodyPr wrap="square" rtlCol="0">
              <a:spAutoFit/>
            </a:bodyPr>
            <a:lstStyle/>
            <a:p>
              <a:r>
                <a:rPr lang="en-IN" sz="1200" dirty="0">
                  <a:solidFill>
                    <a:schemeClr val="bg1"/>
                  </a:solidFill>
                </a:rPr>
                <a:t>Node n</a:t>
              </a:r>
            </a:p>
          </p:txBody>
        </p:sp>
        <p:sp>
          <p:nvSpPr>
            <p:cNvPr id="45" name="TextBox 44">
              <a:extLst>
                <a:ext uri="{FF2B5EF4-FFF2-40B4-BE49-F238E27FC236}">
                  <a16:creationId xmlns:a16="http://schemas.microsoft.com/office/drawing/2014/main" id="{E70AFE90-EAAF-B5E1-A9E7-F8DE0656E524}"/>
                </a:ext>
              </a:extLst>
            </p:cNvPr>
            <p:cNvSpPr txBox="1"/>
            <p:nvPr/>
          </p:nvSpPr>
          <p:spPr>
            <a:xfrm>
              <a:off x="6827678" y="5067161"/>
              <a:ext cx="725360" cy="327700"/>
            </a:xfrm>
            <a:prstGeom prst="rect">
              <a:avLst/>
            </a:prstGeom>
            <a:noFill/>
          </p:spPr>
          <p:txBody>
            <a:bodyPr wrap="square" rtlCol="0">
              <a:spAutoFit/>
            </a:bodyPr>
            <a:lstStyle/>
            <a:p>
              <a:r>
                <a:rPr lang="en-IN" sz="1050" dirty="0">
                  <a:solidFill>
                    <a:srgbClr val="00B050"/>
                  </a:solidFill>
                </a:rPr>
                <a:t>Pod 1</a:t>
              </a:r>
            </a:p>
          </p:txBody>
        </p:sp>
        <p:sp>
          <p:nvSpPr>
            <p:cNvPr id="46" name="Rectangle: Rounded Corners 45">
              <a:extLst>
                <a:ext uri="{FF2B5EF4-FFF2-40B4-BE49-F238E27FC236}">
                  <a16:creationId xmlns:a16="http://schemas.microsoft.com/office/drawing/2014/main" id="{C6F49856-4705-DC6B-4CF0-A72837C79B7D}"/>
                </a:ext>
              </a:extLst>
            </p:cNvPr>
            <p:cNvSpPr/>
            <p:nvPr/>
          </p:nvSpPr>
          <p:spPr>
            <a:xfrm>
              <a:off x="7891101" y="5110047"/>
              <a:ext cx="1178650" cy="738036"/>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p>
          </p:txBody>
        </p:sp>
        <p:sp>
          <p:nvSpPr>
            <p:cNvPr id="47" name="Rectangle: Rounded Corners 46">
              <a:extLst>
                <a:ext uri="{FF2B5EF4-FFF2-40B4-BE49-F238E27FC236}">
                  <a16:creationId xmlns:a16="http://schemas.microsoft.com/office/drawing/2014/main" id="{3942B08E-6BEF-A3F4-A49A-30115C2FC5BB}"/>
                </a:ext>
              </a:extLst>
            </p:cNvPr>
            <p:cNvSpPr/>
            <p:nvPr/>
          </p:nvSpPr>
          <p:spPr>
            <a:xfrm>
              <a:off x="7939450" y="5344251"/>
              <a:ext cx="940825" cy="443505"/>
            </a:xfrm>
            <a:prstGeom prst="roundRect">
              <a:avLst/>
            </a:prstGeom>
            <a:solidFill>
              <a:schemeClr val="accent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File upload Service (M-C)</a:t>
              </a:r>
            </a:p>
          </p:txBody>
        </p:sp>
        <p:sp>
          <p:nvSpPr>
            <p:cNvPr id="48" name="TextBox 47">
              <a:extLst>
                <a:ext uri="{FF2B5EF4-FFF2-40B4-BE49-F238E27FC236}">
                  <a16:creationId xmlns:a16="http://schemas.microsoft.com/office/drawing/2014/main" id="{0147EE7B-8A14-0D52-90D3-D89DA8B77D87}"/>
                </a:ext>
              </a:extLst>
            </p:cNvPr>
            <p:cNvSpPr txBox="1"/>
            <p:nvPr/>
          </p:nvSpPr>
          <p:spPr>
            <a:xfrm>
              <a:off x="8374417" y="5060550"/>
              <a:ext cx="725360" cy="327700"/>
            </a:xfrm>
            <a:prstGeom prst="rect">
              <a:avLst/>
            </a:prstGeom>
            <a:noFill/>
          </p:spPr>
          <p:txBody>
            <a:bodyPr wrap="square" rtlCol="0">
              <a:spAutoFit/>
            </a:bodyPr>
            <a:lstStyle/>
            <a:p>
              <a:r>
                <a:rPr lang="en-IN" sz="1050" dirty="0">
                  <a:solidFill>
                    <a:srgbClr val="00B050"/>
                  </a:solidFill>
                </a:rPr>
                <a:t>Pod n</a:t>
              </a:r>
            </a:p>
          </p:txBody>
        </p:sp>
        <p:cxnSp>
          <p:nvCxnSpPr>
            <p:cNvPr id="49" name="Straight Connector 48">
              <a:extLst>
                <a:ext uri="{FF2B5EF4-FFF2-40B4-BE49-F238E27FC236}">
                  <a16:creationId xmlns:a16="http://schemas.microsoft.com/office/drawing/2014/main" id="{3C0C3B4F-BDDA-C9F6-1D92-A14CB7776866}"/>
                </a:ext>
              </a:extLst>
            </p:cNvPr>
            <p:cNvCxnSpPr>
              <a:cxnSpLocks/>
            </p:cNvCxnSpPr>
            <p:nvPr/>
          </p:nvCxnSpPr>
          <p:spPr>
            <a:xfrm>
              <a:off x="7595065" y="5479065"/>
              <a:ext cx="235263" cy="0"/>
            </a:xfrm>
            <a:prstGeom prst="line">
              <a:avLst/>
            </a:prstGeom>
            <a:ln w="28575">
              <a:solidFill>
                <a:srgbClr val="00B050"/>
              </a:solidFill>
              <a:prstDash val="sysDot"/>
            </a:ln>
          </p:spPr>
          <p:style>
            <a:lnRef idx="2">
              <a:schemeClr val="accent6"/>
            </a:lnRef>
            <a:fillRef idx="1">
              <a:schemeClr val="lt1"/>
            </a:fillRef>
            <a:effectRef idx="0">
              <a:schemeClr val="accent6"/>
            </a:effectRef>
            <a:fontRef idx="minor">
              <a:schemeClr val="dk1"/>
            </a:fontRef>
          </p:style>
        </p:cxnSp>
        <p:sp>
          <p:nvSpPr>
            <p:cNvPr id="50" name="TextBox 49">
              <a:extLst>
                <a:ext uri="{FF2B5EF4-FFF2-40B4-BE49-F238E27FC236}">
                  <a16:creationId xmlns:a16="http://schemas.microsoft.com/office/drawing/2014/main" id="{F0F8F60C-B049-2E8E-D7C5-FCF2736D14A9}"/>
                </a:ext>
              </a:extLst>
            </p:cNvPr>
            <p:cNvSpPr txBox="1"/>
            <p:nvPr/>
          </p:nvSpPr>
          <p:spPr>
            <a:xfrm>
              <a:off x="7555685" y="2151575"/>
              <a:ext cx="2222945" cy="385530"/>
            </a:xfrm>
            <a:prstGeom prst="rect">
              <a:avLst/>
            </a:prstGeom>
            <a:noFill/>
          </p:spPr>
          <p:txBody>
            <a:bodyPr wrap="square" rtlCol="0">
              <a:spAutoFit/>
            </a:bodyPr>
            <a:lstStyle/>
            <a:p>
              <a:r>
                <a:rPr lang="en-IN" sz="1400" dirty="0">
                  <a:solidFill>
                    <a:srgbClr val="00B050"/>
                  </a:solidFill>
                </a:rPr>
                <a:t>Kubernetes Cluster</a:t>
              </a:r>
            </a:p>
          </p:txBody>
        </p:sp>
        <p:cxnSp>
          <p:nvCxnSpPr>
            <p:cNvPr id="51" name="Straight Arrow Connector 50">
              <a:extLst>
                <a:ext uri="{FF2B5EF4-FFF2-40B4-BE49-F238E27FC236}">
                  <a16:creationId xmlns:a16="http://schemas.microsoft.com/office/drawing/2014/main" id="{B5347854-DBF7-478E-F9FF-EA5768F4D375}"/>
                </a:ext>
              </a:extLst>
            </p:cNvPr>
            <p:cNvCxnSpPr>
              <a:cxnSpLocks/>
            </p:cNvCxnSpPr>
            <p:nvPr/>
          </p:nvCxnSpPr>
          <p:spPr>
            <a:xfrm flipH="1">
              <a:off x="9752560" y="2360409"/>
              <a:ext cx="485577" cy="11846"/>
            </a:xfrm>
            <a:prstGeom prst="straightConnector1">
              <a:avLst/>
            </a:prstGeom>
            <a:ln w="38100">
              <a:solidFill>
                <a:srgbClr val="00B05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sp>
          <p:nvSpPr>
            <p:cNvPr id="52" name="Rectangle: Rounded Corners 51">
              <a:extLst>
                <a:ext uri="{FF2B5EF4-FFF2-40B4-BE49-F238E27FC236}">
                  <a16:creationId xmlns:a16="http://schemas.microsoft.com/office/drawing/2014/main" id="{61E045ED-1111-CA35-2F62-0D75D144F4F3}"/>
                </a:ext>
              </a:extLst>
            </p:cNvPr>
            <p:cNvSpPr/>
            <p:nvPr/>
          </p:nvSpPr>
          <p:spPr>
            <a:xfrm rot="16200000">
              <a:off x="3681101" y="3830708"/>
              <a:ext cx="3416295" cy="631675"/>
            </a:xfrm>
            <a:prstGeom prst="roundRect">
              <a:avLst/>
            </a:prstGeom>
            <a:solidFill>
              <a:schemeClr val="accent3">
                <a:lumMod val="60000"/>
                <a:lumOff val="40000"/>
              </a:schemeClr>
            </a:solidFill>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Application Gateway</a:t>
              </a:r>
            </a:p>
          </p:txBody>
        </p:sp>
        <p:cxnSp>
          <p:nvCxnSpPr>
            <p:cNvPr id="53" name="Straight Arrow Connector 52">
              <a:extLst>
                <a:ext uri="{FF2B5EF4-FFF2-40B4-BE49-F238E27FC236}">
                  <a16:creationId xmlns:a16="http://schemas.microsoft.com/office/drawing/2014/main" id="{1F670F6F-45CB-288C-1C77-8C4FA02BAAD9}"/>
                </a:ext>
              </a:extLst>
            </p:cNvPr>
            <p:cNvCxnSpPr>
              <a:cxnSpLocks/>
            </p:cNvCxnSpPr>
            <p:nvPr/>
          </p:nvCxnSpPr>
          <p:spPr>
            <a:xfrm flipH="1">
              <a:off x="5735097" y="2980854"/>
              <a:ext cx="485577" cy="11846"/>
            </a:xfrm>
            <a:prstGeom prst="straightConnector1">
              <a:avLst/>
            </a:prstGeom>
            <a:ln w="38100">
              <a:solidFill>
                <a:schemeClr val="bg2">
                  <a:lumMod val="50000"/>
                </a:schemeClr>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4" name="Straight Arrow Connector 53">
              <a:extLst>
                <a:ext uri="{FF2B5EF4-FFF2-40B4-BE49-F238E27FC236}">
                  <a16:creationId xmlns:a16="http://schemas.microsoft.com/office/drawing/2014/main" id="{A5F7C044-A089-97D5-5E27-DCE5414CA9F8}"/>
                </a:ext>
              </a:extLst>
            </p:cNvPr>
            <p:cNvCxnSpPr>
              <a:cxnSpLocks/>
            </p:cNvCxnSpPr>
            <p:nvPr/>
          </p:nvCxnSpPr>
          <p:spPr>
            <a:xfrm flipH="1">
              <a:off x="5732841" y="4181961"/>
              <a:ext cx="485577" cy="11846"/>
            </a:xfrm>
            <a:prstGeom prst="straightConnector1">
              <a:avLst/>
            </a:prstGeom>
            <a:ln w="38100">
              <a:solidFill>
                <a:schemeClr val="bg2">
                  <a:lumMod val="50000"/>
                </a:schemeClr>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5" name="Straight Arrow Connector 54">
              <a:extLst>
                <a:ext uri="{FF2B5EF4-FFF2-40B4-BE49-F238E27FC236}">
                  <a16:creationId xmlns:a16="http://schemas.microsoft.com/office/drawing/2014/main" id="{EF7560EC-DBC4-0BBB-2A19-E7A7A3DD3CBD}"/>
                </a:ext>
              </a:extLst>
            </p:cNvPr>
            <p:cNvCxnSpPr>
              <a:cxnSpLocks/>
            </p:cNvCxnSpPr>
            <p:nvPr/>
          </p:nvCxnSpPr>
          <p:spPr>
            <a:xfrm flipH="1">
              <a:off x="5741692" y="5449671"/>
              <a:ext cx="485577" cy="11846"/>
            </a:xfrm>
            <a:prstGeom prst="straightConnector1">
              <a:avLst/>
            </a:prstGeom>
            <a:ln w="38100">
              <a:solidFill>
                <a:schemeClr val="bg2">
                  <a:lumMod val="50000"/>
                </a:schemeClr>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56" name="Straight Arrow Connector 55">
              <a:extLst>
                <a:ext uri="{FF2B5EF4-FFF2-40B4-BE49-F238E27FC236}">
                  <a16:creationId xmlns:a16="http://schemas.microsoft.com/office/drawing/2014/main" id="{5E9CEFD5-01A7-71DA-9041-0654FE9CBEB5}"/>
                </a:ext>
              </a:extLst>
            </p:cNvPr>
            <p:cNvCxnSpPr>
              <a:cxnSpLocks/>
            </p:cNvCxnSpPr>
            <p:nvPr/>
          </p:nvCxnSpPr>
          <p:spPr>
            <a:xfrm flipH="1">
              <a:off x="4614346" y="3814416"/>
              <a:ext cx="369750" cy="0"/>
            </a:xfrm>
            <a:prstGeom prst="straightConnector1">
              <a:avLst/>
            </a:prstGeom>
            <a:ln w="38100">
              <a:solidFill>
                <a:schemeClr val="bg2">
                  <a:lumMod val="50000"/>
                </a:schemeClr>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sp>
          <p:nvSpPr>
            <p:cNvPr id="57" name="Rectangle: Rounded Corners 56">
              <a:extLst>
                <a:ext uri="{FF2B5EF4-FFF2-40B4-BE49-F238E27FC236}">
                  <a16:creationId xmlns:a16="http://schemas.microsoft.com/office/drawing/2014/main" id="{86EE4593-ABB8-ECA6-8625-452ECE4216B6}"/>
                </a:ext>
              </a:extLst>
            </p:cNvPr>
            <p:cNvSpPr/>
            <p:nvPr/>
          </p:nvSpPr>
          <p:spPr>
            <a:xfrm>
              <a:off x="76389" y="1652914"/>
              <a:ext cx="1452378" cy="627740"/>
            </a:xfrm>
            <a:prstGeom prst="roundRect">
              <a:avLst/>
            </a:prstGeom>
            <a:solidFill>
              <a:schemeClr val="accent1">
                <a:lumMod val="20000"/>
                <a:lumOff val="80000"/>
              </a:schemeClr>
            </a:solidFill>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r>
                <a:rPr lang="en-IN" sz="1200" dirty="0">
                  <a:solidFill>
                    <a:schemeClr val="accent1"/>
                  </a:solidFill>
                </a:rPr>
                <a:t>End Users </a:t>
              </a:r>
            </a:p>
          </p:txBody>
        </p:sp>
        <p:pic>
          <p:nvPicPr>
            <p:cNvPr id="58" name="Picture 57">
              <a:extLst>
                <a:ext uri="{FF2B5EF4-FFF2-40B4-BE49-F238E27FC236}">
                  <a16:creationId xmlns:a16="http://schemas.microsoft.com/office/drawing/2014/main" id="{C5FB75E9-9C38-6733-B512-F6E2B874C1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90598" y="1792585"/>
              <a:ext cx="402024" cy="329042"/>
            </a:xfrm>
            <a:prstGeom prst="rect">
              <a:avLst/>
            </a:prstGeom>
          </p:spPr>
        </p:pic>
        <p:cxnSp>
          <p:nvCxnSpPr>
            <p:cNvPr id="59" name="Straight Arrow Connector 58">
              <a:extLst>
                <a:ext uri="{FF2B5EF4-FFF2-40B4-BE49-F238E27FC236}">
                  <a16:creationId xmlns:a16="http://schemas.microsoft.com/office/drawing/2014/main" id="{A027789D-5386-0292-9FB8-ED2A69E4B977}"/>
                </a:ext>
              </a:extLst>
            </p:cNvPr>
            <p:cNvCxnSpPr>
              <a:cxnSpLocks/>
            </p:cNvCxnSpPr>
            <p:nvPr/>
          </p:nvCxnSpPr>
          <p:spPr>
            <a:xfrm flipH="1">
              <a:off x="802125" y="2372255"/>
              <a:ext cx="10305" cy="864597"/>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pic>
          <p:nvPicPr>
            <p:cNvPr id="60" name="Picture 59">
              <a:extLst>
                <a:ext uri="{FF2B5EF4-FFF2-40B4-BE49-F238E27FC236}">
                  <a16:creationId xmlns:a16="http://schemas.microsoft.com/office/drawing/2014/main" id="{2B543162-F932-CE8E-149E-489D55C7E06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87381" y="3203091"/>
              <a:ext cx="1222649" cy="1222649"/>
            </a:xfrm>
            <a:prstGeom prst="rect">
              <a:avLst/>
            </a:prstGeom>
          </p:spPr>
        </p:pic>
        <p:sp>
          <p:nvSpPr>
            <p:cNvPr id="61" name="TextBox 60">
              <a:extLst>
                <a:ext uri="{FF2B5EF4-FFF2-40B4-BE49-F238E27FC236}">
                  <a16:creationId xmlns:a16="http://schemas.microsoft.com/office/drawing/2014/main" id="{36F35194-9085-B341-8AFF-611E5928AA34}"/>
                </a:ext>
              </a:extLst>
            </p:cNvPr>
            <p:cNvSpPr txBox="1"/>
            <p:nvPr/>
          </p:nvSpPr>
          <p:spPr>
            <a:xfrm>
              <a:off x="123380" y="4399576"/>
              <a:ext cx="1378099" cy="327700"/>
            </a:xfrm>
            <a:prstGeom prst="rect">
              <a:avLst/>
            </a:prstGeom>
            <a:noFill/>
            <a:ln>
              <a:noFill/>
            </a:ln>
          </p:spPr>
          <p:txBody>
            <a:bodyPr wrap="square" rtlCol="0">
              <a:spAutoFit/>
            </a:bodyPr>
            <a:lstStyle/>
            <a:p>
              <a:r>
                <a:rPr lang="en-IN" sz="1100" dirty="0">
                  <a:solidFill>
                    <a:srgbClr val="002060"/>
                  </a:solidFill>
                </a:rPr>
                <a:t>Load Balancer</a:t>
              </a:r>
            </a:p>
          </p:txBody>
        </p:sp>
        <p:sp>
          <p:nvSpPr>
            <p:cNvPr id="62" name="Rectangle: Rounded Corners 61">
              <a:extLst>
                <a:ext uri="{FF2B5EF4-FFF2-40B4-BE49-F238E27FC236}">
                  <a16:creationId xmlns:a16="http://schemas.microsoft.com/office/drawing/2014/main" id="{6816C813-1AA9-B537-ABEE-59B4F971A804}"/>
                </a:ext>
              </a:extLst>
            </p:cNvPr>
            <p:cNvSpPr/>
            <p:nvPr/>
          </p:nvSpPr>
          <p:spPr>
            <a:xfrm>
              <a:off x="1970397" y="4399578"/>
              <a:ext cx="2456603" cy="1789556"/>
            </a:xfrm>
            <a:prstGeom prst="roundRect">
              <a:avLst>
                <a:gd name="adj" fmla="val 6241"/>
              </a:avLst>
            </a:prstGeom>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a:p>
          </p:txBody>
        </p:sp>
        <p:sp>
          <p:nvSpPr>
            <p:cNvPr id="63" name="Rectangle: Rounded Corners 62">
              <a:extLst>
                <a:ext uri="{FF2B5EF4-FFF2-40B4-BE49-F238E27FC236}">
                  <a16:creationId xmlns:a16="http://schemas.microsoft.com/office/drawing/2014/main" id="{DEED8103-8723-7D6B-FDC9-BC59767AEC68}"/>
                </a:ext>
              </a:extLst>
            </p:cNvPr>
            <p:cNvSpPr/>
            <p:nvPr/>
          </p:nvSpPr>
          <p:spPr>
            <a:xfrm>
              <a:off x="2062341" y="4663376"/>
              <a:ext cx="2270148" cy="1357410"/>
            </a:xfrm>
            <a:prstGeom prst="roundRect">
              <a:avLst>
                <a:gd name="adj" fmla="val 5478"/>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64" name="Rectangle: Rounded Corners 63">
              <a:extLst>
                <a:ext uri="{FF2B5EF4-FFF2-40B4-BE49-F238E27FC236}">
                  <a16:creationId xmlns:a16="http://schemas.microsoft.com/office/drawing/2014/main" id="{30DD0E92-0BEC-96D0-7CC1-02263BF9043C}"/>
                </a:ext>
              </a:extLst>
            </p:cNvPr>
            <p:cNvSpPr/>
            <p:nvPr/>
          </p:nvSpPr>
          <p:spPr>
            <a:xfrm>
              <a:off x="2282385" y="5162967"/>
              <a:ext cx="1764889" cy="624789"/>
            </a:xfrm>
            <a:prstGeom prst="roundRect">
              <a:avLst>
                <a:gd name="adj" fmla="val 7005"/>
              </a:avLst>
            </a:prstGeom>
            <a:solidFill>
              <a:schemeClr val="accent2">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View</a:t>
              </a:r>
            </a:p>
          </p:txBody>
        </p:sp>
        <p:sp>
          <p:nvSpPr>
            <p:cNvPr id="65" name="TextBox 64">
              <a:extLst>
                <a:ext uri="{FF2B5EF4-FFF2-40B4-BE49-F238E27FC236}">
                  <a16:creationId xmlns:a16="http://schemas.microsoft.com/office/drawing/2014/main" id="{CE8B09EA-716D-7B73-252A-9AD1F7428AC3}"/>
                </a:ext>
              </a:extLst>
            </p:cNvPr>
            <p:cNvSpPr txBox="1"/>
            <p:nvPr/>
          </p:nvSpPr>
          <p:spPr>
            <a:xfrm>
              <a:off x="3130273" y="4759486"/>
              <a:ext cx="1165443" cy="346977"/>
            </a:xfrm>
            <a:prstGeom prst="rect">
              <a:avLst/>
            </a:prstGeom>
            <a:noFill/>
          </p:spPr>
          <p:txBody>
            <a:bodyPr wrap="square" rtlCol="0">
              <a:spAutoFit/>
            </a:bodyPr>
            <a:lstStyle/>
            <a:p>
              <a:r>
                <a:rPr lang="en-IN" sz="1200" dirty="0">
                  <a:solidFill>
                    <a:schemeClr val="bg1"/>
                  </a:solidFill>
                </a:rPr>
                <a:t>Docker 2</a:t>
              </a:r>
            </a:p>
          </p:txBody>
        </p:sp>
        <p:sp>
          <p:nvSpPr>
            <p:cNvPr id="66" name="TextBox 65">
              <a:extLst>
                <a:ext uri="{FF2B5EF4-FFF2-40B4-BE49-F238E27FC236}">
                  <a16:creationId xmlns:a16="http://schemas.microsoft.com/office/drawing/2014/main" id="{0C2E7321-927A-3354-9ED0-59369A2A32E1}"/>
                </a:ext>
              </a:extLst>
            </p:cNvPr>
            <p:cNvSpPr txBox="1"/>
            <p:nvPr/>
          </p:nvSpPr>
          <p:spPr>
            <a:xfrm>
              <a:off x="2227248" y="4067821"/>
              <a:ext cx="2449589" cy="578294"/>
            </a:xfrm>
            <a:prstGeom prst="rect">
              <a:avLst/>
            </a:prstGeom>
            <a:noFill/>
          </p:spPr>
          <p:txBody>
            <a:bodyPr wrap="square" rtlCol="0">
              <a:spAutoFit/>
            </a:bodyPr>
            <a:lstStyle/>
            <a:p>
              <a:r>
                <a:rPr lang="en-IN" sz="1200" dirty="0">
                  <a:solidFill>
                    <a:srgbClr val="FF0000"/>
                  </a:solidFill>
                </a:rPr>
                <a:t>Mobile app (Frontend)</a:t>
              </a:r>
            </a:p>
            <a:p>
              <a:endParaRPr lang="en-IN" sz="1200" dirty="0"/>
            </a:p>
          </p:txBody>
        </p:sp>
        <p:cxnSp>
          <p:nvCxnSpPr>
            <p:cNvPr id="67" name="Straight Arrow Connector 66">
              <a:extLst>
                <a:ext uri="{FF2B5EF4-FFF2-40B4-BE49-F238E27FC236}">
                  <a16:creationId xmlns:a16="http://schemas.microsoft.com/office/drawing/2014/main" id="{9AEE6615-61FA-FF0F-9226-AC6B6B2CE57A}"/>
                </a:ext>
              </a:extLst>
            </p:cNvPr>
            <p:cNvCxnSpPr>
              <a:cxnSpLocks/>
            </p:cNvCxnSpPr>
            <p:nvPr/>
          </p:nvCxnSpPr>
          <p:spPr>
            <a:xfrm flipH="1" flipV="1">
              <a:off x="1309971" y="3785816"/>
              <a:ext cx="590745" cy="6611"/>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68" name="Straight Arrow Connector 67">
              <a:extLst>
                <a:ext uri="{FF2B5EF4-FFF2-40B4-BE49-F238E27FC236}">
                  <a16:creationId xmlns:a16="http://schemas.microsoft.com/office/drawing/2014/main" id="{0726065E-4508-D071-7D2E-CC07F14493D5}"/>
                </a:ext>
              </a:extLst>
            </p:cNvPr>
            <p:cNvCxnSpPr>
              <a:cxnSpLocks/>
            </p:cNvCxnSpPr>
            <p:nvPr/>
          </p:nvCxnSpPr>
          <p:spPr>
            <a:xfrm flipH="1">
              <a:off x="1261173" y="3177588"/>
              <a:ext cx="563906" cy="415432"/>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69" name="Straight Arrow Connector 68">
              <a:extLst>
                <a:ext uri="{FF2B5EF4-FFF2-40B4-BE49-F238E27FC236}">
                  <a16:creationId xmlns:a16="http://schemas.microsoft.com/office/drawing/2014/main" id="{081498BE-FB22-ADCC-85C7-707CD397D94A}"/>
                </a:ext>
              </a:extLst>
            </p:cNvPr>
            <p:cNvCxnSpPr>
              <a:cxnSpLocks/>
            </p:cNvCxnSpPr>
            <p:nvPr/>
          </p:nvCxnSpPr>
          <p:spPr>
            <a:xfrm flipH="1" flipV="1">
              <a:off x="1288599" y="4097638"/>
              <a:ext cx="567872" cy="301939"/>
            </a:xfrm>
            <a:prstGeom prst="straightConnector1">
              <a:avLst/>
            </a:prstGeom>
            <a:ln w="38100">
              <a:solidFill>
                <a:srgbClr val="00B0F0"/>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pic>
          <p:nvPicPr>
            <p:cNvPr id="70" name="Picture 69">
              <a:extLst>
                <a:ext uri="{FF2B5EF4-FFF2-40B4-BE49-F238E27FC236}">
                  <a16:creationId xmlns:a16="http://schemas.microsoft.com/office/drawing/2014/main" id="{7BF1C9A7-343A-980D-CCAF-A6F2281B6C7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310054" y="3673558"/>
              <a:ext cx="781323" cy="819732"/>
            </a:xfrm>
            <a:prstGeom prst="rect">
              <a:avLst/>
            </a:prstGeom>
          </p:spPr>
        </p:pic>
        <p:pic>
          <p:nvPicPr>
            <p:cNvPr id="71" name="Picture 70">
              <a:extLst>
                <a:ext uri="{FF2B5EF4-FFF2-40B4-BE49-F238E27FC236}">
                  <a16:creationId xmlns:a16="http://schemas.microsoft.com/office/drawing/2014/main" id="{08084C4E-13AD-C561-2C37-249381B316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5018" y="2584784"/>
              <a:ext cx="874599" cy="599659"/>
            </a:xfrm>
            <a:prstGeom prst="rect">
              <a:avLst/>
            </a:prstGeom>
          </p:spPr>
        </p:pic>
        <p:pic>
          <p:nvPicPr>
            <p:cNvPr id="72" name="Picture 71">
              <a:extLst>
                <a:ext uri="{FF2B5EF4-FFF2-40B4-BE49-F238E27FC236}">
                  <a16:creationId xmlns:a16="http://schemas.microsoft.com/office/drawing/2014/main" id="{50F5F9EE-29BB-F14B-BA19-2864C533C394}"/>
                </a:ext>
              </a:extLst>
            </p:cNvPr>
            <p:cNvPicPr>
              <a:picLocks noChangeAspect="1"/>
            </p:cNvPicPr>
            <p:nvPr/>
          </p:nvPicPr>
          <p:blipFill rotWithShape="1">
            <a:blip r:embed="rId9">
              <a:extLst>
                <a:ext uri="{28A0092B-C50C-407E-A947-70E740481C1C}">
                  <a14:useLocalDpi xmlns:a14="http://schemas.microsoft.com/office/drawing/2010/main" val="0"/>
                </a:ext>
              </a:extLst>
            </a:blip>
            <a:srcRect l="3278" r="3787"/>
            <a:stretch/>
          </p:blipFill>
          <p:spPr>
            <a:xfrm>
              <a:off x="11286067" y="5613150"/>
              <a:ext cx="812800" cy="1044175"/>
            </a:xfrm>
            <a:prstGeom prst="rect">
              <a:avLst/>
            </a:prstGeom>
          </p:spPr>
        </p:pic>
        <p:cxnSp>
          <p:nvCxnSpPr>
            <p:cNvPr id="73" name="Straight Arrow Connector 72">
              <a:extLst>
                <a:ext uri="{FF2B5EF4-FFF2-40B4-BE49-F238E27FC236}">
                  <a16:creationId xmlns:a16="http://schemas.microsoft.com/office/drawing/2014/main" id="{792E62DA-BB87-E74D-355E-436F1D7E4A29}"/>
                </a:ext>
              </a:extLst>
            </p:cNvPr>
            <p:cNvCxnSpPr>
              <a:cxnSpLocks/>
            </p:cNvCxnSpPr>
            <p:nvPr/>
          </p:nvCxnSpPr>
          <p:spPr>
            <a:xfrm flipH="1">
              <a:off x="10020300" y="2884614"/>
              <a:ext cx="1237097" cy="0"/>
            </a:xfrm>
            <a:prstGeom prst="straightConnector1">
              <a:avLst/>
            </a:prstGeom>
            <a:ln w="38100">
              <a:solidFill>
                <a:schemeClr val="bg2">
                  <a:lumMod val="50000"/>
                </a:schemeClr>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74" name="Straight Arrow Connector 73">
              <a:extLst>
                <a:ext uri="{FF2B5EF4-FFF2-40B4-BE49-F238E27FC236}">
                  <a16:creationId xmlns:a16="http://schemas.microsoft.com/office/drawing/2014/main" id="{768BD96A-3213-92EA-7759-F99AD696261D}"/>
                </a:ext>
              </a:extLst>
            </p:cNvPr>
            <p:cNvCxnSpPr>
              <a:cxnSpLocks/>
            </p:cNvCxnSpPr>
            <p:nvPr/>
          </p:nvCxnSpPr>
          <p:spPr>
            <a:xfrm flipH="1">
              <a:off x="10016744" y="4075822"/>
              <a:ext cx="1193885" cy="21816"/>
            </a:xfrm>
            <a:prstGeom prst="straightConnector1">
              <a:avLst/>
            </a:prstGeom>
            <a:ln w="38100">
              <a:solidFill>
                <a:schemeClr val="bg2">
                  <a:lumMod val="50000"/>
                </a:schemeClr>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cxnSp>
          <p:nvCxnSpPr>
            <p:cNvPr id="75" name="Straight Arrow Connector 74">
              <a:extLst>
                <a:ext uri="{FF2B5EF4-FFF2-40B4-BE49-F238E27FC236}">
                  <a16:creationId xmlns:a16="http://schemas.microsoft.com/office/drawing/2014/main" id="{26A59FE0-DFCE-4725-1F97-9AB0E45870E5}"/>
                </a:ext>
              </a:extLst>
            </p:cNvPr>
            <p:cNvCxnSpPr>
              <a:cxnSpLocks/>
            </p:cNvCxnSpPr>
            <p:nvPr/>
          </p:nvCxnSpPr>
          <p:spPr>
            <a:xfrm flipH="1">
              <a:off x="10072957" y="4523852"/>
              <a:ext cx="1237097" cy="921834"/>
            </a:xfrm>
            <a:prstGeom prst="straightConnector1">
              <a:avLst/>
            </a:prstGeom>
            <a:ln w="38100">
              <a:solidFill>
                <a:schemeClr val="bg2">
                  <a:lumMod val="50000"/>
                </a:schemeClr>
              </a:solidFill>
              <a:prstDash val="sysDot"/>
              <a:headEnd type="triangle" w="med" len="med"/>
              <a:tailEnd type="triangle" w="med" len="med"/>
            </a:ln>
          </p:spPr>
          <p:style>
            <a:lnRef idx="2">
              <a:schemeClr val="accent6"/>
            </a:lnRef>
            <a:fillRef idx="1">
              <a:schemeClr val="lt1"/>
            </a:fillRef>
            <a:effectRef idx="0">
              <a:schemeClr val="accent6"/>
            </a:effectRef>
            <a:fontRef idx="minor">
              <a:schemeClr val="dk1"/>
            </a:fontRef>
          </p:style>
        </p:cxnSp>
      </p:grpSp>
    </p:spTree>
    <p:extLst>
      <p:ext uri="{BB962C8B-B14F-4D97-AF65-F5344CB8AC3E}">
        <p14:creationId xmlns:p14="http://schemas.microsoft.com/office/powerpoint/2010/main" val="116786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0D7D-BCA8-F210-73A7-F5B62A75EFFD}"/>
              </a:ext>
            </a:extLst>
          </p:cNvPr>
          <p:cNvSpPr>
            <a:spLocks noGrp="1"/>
          </p:cNvSpPr>
          <p:nvPr>
            <p:ph type="title"/>
          </p:nvPr>
        </p:nvSpPr>
        <p:spPr/>
        <p:txBody>
          <a:bodyPr/>
          <a:lstStyle/>
          <a:p>
            <a:pPr algn="ctr"/>
            <a:r>
              <a:rPr lang="en-IN"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ea typeface="+mn-ea"/>
                <a:cs typeface="Times New Roman" panose="02020603050405020304" charset="0"/>
              </a:rPr>
              <a:t>Azure DevOps Integration</a:t>
            </a:r>
            <a:endParaRPr lang="en-IN" dirty="0"/>
          </a:p>
        </p:txBody>
      </p:sp>
      <p:pic>
        <p:nvPicPr>
          <p:cNvPr id="4" name="Picture 3">
            <a:extLst>
              <a:ext uri="{FF2B5EF4-FFF2-40B4-BE49-F238E27FC236}">
                <a16:creationId xmlns:a16="http://schemas.microsoft.com/office/drawing/2014/main" id="{AD47BEB6-9704-7798-6DFF-73386DF7B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819" y="1602769"/>
            <a:ext cx="9267290" cy="5150480"/>
          </a:xfrm>
          <a:prstGeom prst="rect">
            <a:avLst/>
          </a:prstGeom>
          <a:ln>
            <a:solidFill>
              <a:schemeClr val="accent1"/>
            </a:solidFill>
          </a:ln>
        </p:spPr>
      </p:pic>
    </p:spTree>
    <p:extLst>
      <p:ext uri="{BB962C8B-B14F-4D97-AF65-F5344CB8AC3E}">
        <p14:creationId xmlns:p14="http://schemas.microsoft.com/office/powerpoint/2010/main" val="45519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99320" y="2065985"/>
            <a:ext cx="7393371" cy="1446550"/>
          </a:xfrm>
          <a:prstGeom prst="rect">
            <a:avLst/>
          </a:prstGeom>
          <a:noFill/>
          <a:effectLst>
            <a:outerShdw blurRad="393700" dist="88900" dir="4200000" sx="104000" sy="104000" algn="ctr" rotWithShape="0">
              <a:schemeClr val="tx1">
                <a:lumMod val="95000"/>
                <a:lumOff val="5000"/>
                <a:alpha val="11000"/>
              </a:schemeClr>
            </a:outerShdw>
          </a:effectLst>
        </p:spPr>
        <p:txBody>
          <a:bodyPr wrap="none" rtlCol="0">
            <a:spAutoFit/>
          </a:bodyPr>
          <a:lstStyle/>
          <a:p>
            <a:pPr algn="ctr"/>
            <a:r>
              <a:rPr lang="en-US" sz="88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Any Queries?</a:t>
            </a:r>
          </a:p>
        </p:txBody>
      </p:sp>
      <p:sp>
        <p:nvSpPr>
          <p:cNvPr id="2" name="Footer Placeholder 1">
            <a:extLst>
              <a:ext uri="{FF2B5EF4-FFF2-40B4-BE49-F238E27FC236}">
                <a16:creationId xmlns:a16="http://schemas.microsoft.com/office/drawing/2014/main" id="{C01A8D3E-36CC-7FDC-23C1-96CE7BC0D60A}"/>
              </a:ext>
            </a:extLst>
          </p:cNvPr>
          <p:cNvSpPr>
            <a:spLocks noGrp="1"/>
          </p:cNvSpPr>
          <p:nvPr>
            <p:ph type="ftr" sz="quarter" idx="11"/>
          </p:nvPr>
        </p:nvSpPr>
        <p:spPr/>
        <p:txBody>
          <a:bodyPr/>
          <a:lstStyle/>
          <a:p>
            <a:r>
              <a:rPr lang="en-US"/>
              <a:t>HPCC Lab</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40246" y="2065985"/>
            <a:ext cx="8111516" cy="1862048"/>
          </a:xfrm>
          <a:prstGeom prst="rect">
            <a:avLst/>
          </a:prstGeom>
          <a:noFill/>
          <a:effectLst>
            <a:outerShdw blurRad="393700" dist="88900" dir="4200000" sx="104000" sy="104000" algn="ctr" rotWithShape="0">
              <a:schemeClr val="tx1">
                <a:lumMod val="95000"/>
                <a:lumOff val="5000"/>
                <a:alpha val="11000"/>
              </a:schemeClr>
            </a:outerShdw>
          </a:effectLst>
        </p:spPr>
        <p:txBody>
          <a:bodyPr wrap="none" rtlCol="0">
            <a:spAutoFit/>
          </a:bodyPr>
          <a:lstStyle/>
          <a:p>
            <a:pPr algn="ctr"/>
            <a:r>
              <a:rPr lang="en-US" sz="11500" dirty="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Than</a:t>
            </a:r>
            <a:r>
              <a:rPr lang="en-US" sz="115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k</a:t>
            </a:r>
            <a:r>
              <a:rPr lang="en-US" sz="8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 </a:t>
            </a:r>
            <a:r>
              <a:rPr lang="en-US" sz="115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Raleway Black" panose="020B0A03030101060003" pitchFamily="34" charset="0"/>
              </a:rPr>
              <a:t>You</a:t>
            </a:r>
            <a:r>
              <a:rPr lang="en-US" sz="11500" dirty="0">
                <a:solidFill>
                  <a:schemeClr val="bg1">
                    <a:lumMod val="65000"/>
                  </a:schemeClr>
                </a:solidFill>
                <a:effectLst>
                  <a:outerShdw blurRad="393700" dist="88900" dir="4200000" sx="104000" sy="104000" algn="ctr" rotWithShape="0">
                    <a:schemeClr val="tx1">
                      <a:lumMod val="95000"/>
                      <a:lumOff val="5000"/>
                      <a:alpha val="11000"/>
                    </a:schemeClr>
                  </a:outerShdw>
                </a:effectLst>
                <a:latin typeface="Raleway Black" panose="020B0A03030101060003" pitchFamily="34" charset="0"/>
              </a:rPr>
              <a:t>.</a:t>
            </a:r>
          </a:p>
        </p:txBody>
      </p:sp>
      <p:sp>
        <p:nvSpPr>
          <p:cNvPr id="2" name="Footer Placeholder 1">
            <a:extLst>
              <a:ext uri="{FF2B5EF4-FFF2-40B4-BE49-F238E27FC236}">
                <a16:creationId xmlns:a16="http://schemas.microsoft.com/office/drawing/2014/main" id="{718B5CDE-7705-885E-05B1-1D1F77656A80}"/>
              </a:ext>
            </a:extLst>
          </p:cNvPr>
          <p:cNvSpPr>
            <a:spLocks noGrp="1"/>
          </p:cNvSpPr>
          <p:nvPr>
            <p:ph type="ftr" sz="quarter" idx="11"/>
          </p:nvPr>
        </p:nvSpPr>
        <p:spPr/>
        <p:txBody>
          <a:bodyPr/>
          <a:lstStyle/>
          <a:p>
            <a:r>
              <a:rPr lang="en-US"/>
              <a:t>HPCC Lab</a:t>
            </a:r>
          </a:p>
        </p:txBody>
      </p:sp>
    </p:spTree>
    <p:extLst>
      <p:ext uri="{BB962C8B-B14F-4D97-AF65-F5344CB8AC3E}">
        <p14:creationId xmlns:p14="http://schemas.microsoft.com/office/powerpoint/2010/main" val="426932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iterate type="lt">
                                    <p:tmPct val="25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196</TotalTime>
  <Words>588</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Raleway Black</vt:lpstr>
      <vt:lpstr>Times New Roman</vt:lpstr>
      <vt:lpstr>Office Theme</vt:lpstr>
      <vt:lpstr>Brain Squeezes</vt:lpstr>
      <vt:lpstr>Agenda</vt:lpstr>
      <vt:lpstr>Introduction</vt:lpstr>
      <vt:lpstr>Tools and Technologies</vt:lpstr>
      <vt:lpstr>Project Architecture</vt:lpstr>
      <vt:lpstr>Future Architecture plan</vt:lpstr>
      <vt:lpstr>Azure DevOps Integration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Squeezes</dc:title>
  <dc:creator>Suggula, Praveen Kumar</dc:creator>
  <cp:lastModifiedBy>Suggula, Praveen Kumar</cp:lastModifiedBy>
  <cp:revision>34</cp:revision>
  <dcterms:created xsi:type="dcterms:W3CDTF">2023-11-09T20:18:57Z</dcterms:created>
  <dcterms:modified xsi:type="dcterms:W3CDTF">2023-11-09T23:35:32Z</dcterms:modified>
</cp:coreProperties>
</file>