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dbf3a9cd4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dbf3a9cd4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dbf3a9cd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dbf3a9cd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dbf3a9cd4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dbf3a9cd4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dbf3a9cd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dbf3a9cd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dbf3a9cd4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dbf3a9cd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dbf3a9cd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dbf3a9cd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dbf3a9c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dbf3a9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dbf3a9cd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dbf3a9cd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bf3a9c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bf3a9c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bf3a9cd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bf3a9cd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6c95e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6c95e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10023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10023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bf3a9c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bf3a9c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bf3a9cd4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dbf3a9cd4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bf3a9cd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dbf3a9cd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bf3a9cd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dbf3a9cd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81975" y="9060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VEHICLE INCIDENT MANAGEMENT DATABASE SYSTEM 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23800" y="2885950"/>
            <a:ext cx="34707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                </a:t>
            </a:r>
            <a:r>
              <a:rPr lang="en-GB" sz="1200">
                <a:solidFill>
                  <a:schemeClr val="lt2"/>
                </a:solidFill>
              </a:rPr>
              <a:t>PRESENTED BY: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PRAVEEN KUMAR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ANIRUDH RAJ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ROHIT GUNELLY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PRANAV THORALI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SIQI YAO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USER DEFINED FUNCTIONS </a:t>
            </a:r>
            <a:endParaRPr b="1"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993025"/>
            <a:ext cx="7038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lt2"/>
                </a:solidFill>
              </a:rPr>
              <a:t>FUNCTION TO PRESUME DRIVING CONDITIONS BASED ON ENGINE TEMPERATURE METRIC FROM IOT DEVICE</a:t>
            </a:r>
            <a:endParaRPr b="1" sz="1400">
              <a:solidFill>
                <a:schemeClr val="lt2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75" y="1734200"/>
            <a:ext cx="4272625" cy="31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000" y="1734200"/>
            <a:ext cx="3200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975" y="3227350"/>
            <a:ext cx="3973124" cy="6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ENCRYPTED FIELDS </a:t>
            </a:r>
            <a:endParaRPr b="1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973350"/>
            <a:ext cx="70389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en-GB" sz="1412">
                <a:solidFill>
                  <a:schemeClr val="lt2"/>
                </a:solidFill>
              </a:rPr>
              <a:t>ALL LICENSE NUMBERS AND PHONE NUMBERS ASSOCIATED WITH USERS, SERVICE AND INSURANCE PROVIDERS, DEALERSHIP COMPANY DETAILS AND VEHICLES ARE ENCRYPTED BY AES 256 </a:t>
            </a:r>
            <a:endParaRPr b="1" sz="1412">
              <a:solidFill>
                <a:schemeClr val="lt2"/>
              </a:solidFill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24" y="1956900"/>
            <a:ext cx="5989476" cy="2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 DEMO</a:t>
            </a:r>
            <a:endParaRPr b="1"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321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49890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TRIGGERS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88"/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❖"/>
            </a:pPr>
            <a:r>
              <a:rPr b="1" lang="en-GB" sz="1300">
                <a:solidFill>
                  <a:schemeClr val="lt2"/>
                </a:solidFill>
              </a:rPr>
              <a:t>TO UPDATE IOT DEVICE UPON NEW LOCATION DATA </a:t>
            </a:r>
            <a:endParaRPr b="1" sz="1300"/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n-GB" sz="1300"/>
              <a:t>TO LOG SERVICE HISTORY UPDATES FOR VEHICLES </a:t>
            </a:r>
            <a:endParaRPr b="1" sz="1300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800" y="1482400"/>
            <a:ext cx="3625999" cy="33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950" y="1427917"/>
            <a:ext cx="3626000" cy="346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 DEMO</a:t>
            </a:r>
            <a:endParaRPr b="1"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3550"/>
            <a:ext cx="5918576" cy="22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350" y="1362600"/>
            <a:ext cx="2836725" cy="24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16350" y="664750"/>
            <a:ext cx="40920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NON CLUSTERED INDEXES:</a:t>
            </a:r>
            <a:endParaRPr b="1" sz="2800"/>
          </a:p>
        </p:txBody>
      </p:sp>
      <p:sp>
        <p:nvSpPr>
          <p:cNvPr id="237" name="Google Shape;237;p27"/>
          <p:cNvSpPr txBox="1"/>
          <p:nvPr>
            <p:ph idx="2" type="body"/>
          </p:nvPr>
        </p:nvSpPr>
        <p:spPr>
          <a:xfrm>
            <a:off x="4717650" y="724275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Frequently</a:t>
            </a:r>
            <a:r>
              <a:rPr lang="en-GB" sz="1200">
                <a:solidFill>
                  <a:schemeClr val="lt2"/>
                </a:solidFill>
              </a:rPr>
              <a:t> queried columns such as IMEI under the SIM relation, IOT device metrics and status and severity level under the INCIDENT relation are indexed for better performance 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50" y="1974475"/>
            <a:ext cx="7151425" cy="25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161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INSIGHTS VISUALIZED ON </a:t>
            </a:r>
            <a:r>
              <a:rPr b="1" lang="en-GB"/>
              <a:t>TABLEAU</a:t>
            </a:r>
            <a:r>
              <a:rPr b="1" lang="en-GB"/>
              <a:t> </a:t>
            </a:r>
            <a:endParaRPr b="1"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650"/>
            <a:ext cx="9144003" cy="45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4294967295" type="title"/>
          </p:nvPr>
        </p:nvSpPr>
        <p:spPr>
          <a:xfrm>
            <a:off x="1443000" y="1921350"/>
            <a:ext cx="6258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500"/>
              <a:t>THANK YOU</a:t>
            </a:r>
            <a:endParaRPr b="1"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1068625"/>
            <a:ext cx="47760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lt2"/>
                </a:solidFill>
              </a:rPr>
              <a:t>OBJECTIVE</a:t>
            </a:r>
            <a:endParaRPr b="1" sz="4300"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23850" y="2105325"/>
            <a:ext cx="47760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To develop an integrated incident management database system that leverages IoT-enabled vehicle data to process real-time incident tracking and assist in streamlining  service workflows in insurance claims, service history logging, compliance support and user-dealership relations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SCOPE AND MOTIVATION </a:t>
            </a:r>
            <a:endParaRPr b="1"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</a:rPr>
              <a:t>The efficiency of our model has a direct impact on the brand image of an automotive company as data collected on incidents can imply: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Upgrades on vehicular components that could be based off of past rectified incidents.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The quality of service provided to rectify it that a user can expect upon buying a vehicle.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Reliable incident data that can be used to negotiate better insurance premiums for customers.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Coordination between dealerships, repair teams, and customers to reduce  downtime and reinforcing reliability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Mainly real-time dynamic incident resolution through IOT device location tracking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15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VIEWS</a:t>
            </a:r>
            <a:endParaRPr b="1" sz="1488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066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chemeClr val="lt2"/>
                </a:solidFill>
              </a:rPr>
              <a:t>VIEW TO GENERATE VEHICLE SUMMARY THAT INCLUDES OWNERS, INSURANCE DETAILS AND ACTIVE/RECTIFIED INCIDENTS 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5314971" y="10066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chemeClr val="lt2"/>
                </a:solidFill>
              </a:rPr>
              <a:t>VIEW TO DISPLAY SERVICE COST OF A VEHICLE </a:t>
            </a:r>
            <a:endParaRPr b="1" sz="1100">
              <a:solidFill>
                <a:schemeClr val="lt2"/>
              </a:solidFill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45" y="1975075"/>
            <a:ext cx="4614150" cy="27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971" y="1580921"/>
            <a:ext cx="3273900" cy="32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 DEMO</a:t>
            </a:r>
            <a:endParaRPr b="1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50" y="940725"/>
            <a:ext cx="25908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25" y="1714375"/>
            <a:ext cx="8839198" cy="161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725" y="959784"/>
            <a:ext cx="46482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26" y="3480000"/>
            <a:ext cx="6801800" cy="1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STORED PROCEDURES </a:t>
            </a:r>
            <a:endParaRPr b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9519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chemeClr val="lt2"/>
                </a:solidFill>
              </a:rPr>
              <a:t>TO DISPLAY IOT DEVICE AND LOCATION DETAILS BASED OFF OF INCIDENTS 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184" name="Google Shape;184;p20"/>
          <p:cNvSpPr txBox="1"/>
          <p:nvPr>
            <p:ph idx="2" type="body"/>
          </p:nvPr>
        </p:nvSpPr>
        <p:spPr>
          <a:xfrm>
            <a:off x="4875171" y="9519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chemeClr val="lt2"/>
                </a:solidFill>
              </a:rPr>
              <a:t>PROCEDURE TO DELETE VEHICLE AFTER CHECKING FOR ACTIVE INSURANCE OR INCIDENTS </a:t>
            </a:r>
            <a:endParaRPr b="1" sz="1100">
              <a:solidFill>
                <a:schemeClr val="lt2"/>
              </a:solidFill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25" y="1628925"/>
            <a:ext cx="3137550" cy="31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174" y="1894268"/>
            <a:ext cx="4268826" cy="234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USER DEFINED FUNCTIONS </a:t>
            </a:r>
            <a:endParaRPr b="1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933450"/>
            <a:ext cx="70389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-GB" sz="1402">
                <a:solidFill>
                  <a:schemeClr val="lt2"/>
                </a:solidFill>
              </a:rPr>
              <a:t>FUNCTION TO DETERMINE DRIVING STYLE BASED ON IOT METRICS FOR INSURANCE CLAIMS PROCESSING </a:t>
            </a:r>
            <a:endParaRPr b="1" sz="1402">
              <a:solidFill>
                <a:schemeClr val="lt2"/>
              </a:solidFill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50" y="1727050"/>
            <a:ext cx="4495800" cy="29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675" y="1903725"/>
            <a:ext cx="3438525" cy="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675" y="3431050"/>
            <a:ext cx="34385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81818"/>
      </a:dk1>
      <a:lt1>
        <a:srgbClr val="FFFFFF"/>
      </a:lt1>
      <a:dk2>
        <a:srgbClr val="D9D9D9"/>
      </a:dk2>
      <a:lt2>
        <a:srgbClr val="82C7A5"/>
      </a:lt2>
      <a:accent1>
        <a:srgbClr val="0E4DAC"/>
      </a:accent1>
      <a:accent2>
        <a:srgbClr val="EECE1A"/>
      </a:accent2>
      <a:accent3>
        <a:srgbClr val="103D8F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