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76" r:id="rId2"/>
    <p:sldId id="288" r:id="rId3"/>
    <p:sldId id="287" r:id="rId4"/>
    <p:sldId id="264" r:id="rId5"/>
    <p:sldId id="325" r:id="rId6"/>
    <p:sldId id="326" r:id="rId7"/>
    <p:sldId id="354" r:id="rId8"/>
    <p:sldId id="327" r:id="rId9"/>
    <p:sldId id="328" r:id="rId10"/>
    <p:sldId id="329" r:id="rId11"/>
    <p:sldId id="330" r:id="rId12"/>
    <p:sldId id="332" r:id="rId13"/>
    <p:sldId id="333" r:id="rId14"/>
    <p:sldId id="334" r:id="rId15"/>
    <p:sldId id="336" r:id="rId16"/>
    <p:sldId id="337" r:id="rId17"/>
    <p:sldId id="338" r:id="rId18"/>
    <p:sldId id="341" r:id="rId19"/>
    <p:sldId id="342" r:id="rId20"/>
    <p:sldId id="348" r:id="rId21"/>
    <p:sldId id="349" r:id="rId22"/>
    <p:sldId id="343" r:id="rId23"/>
    <p:sldId id="344" r:id="rId24"/>
    <p:sldId id="350" r:id="rId25"/>
    <p:sldId id="351" r:id="rId26"/>
    <p:sldId id="345" r:id="rId27"/>
    <p:sldId id="346" r:id="rId28"/>
    <p:sldId id="352" r:id="rId29"/>
    <p:sldId id="353" r:id="rId30"/>
    <p:sldId id="347" r:id="rId31"/>
    <p:sldId id="339" r:id="rId32"/>
    <p:sldId id="308"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5D7373"/>
    <a:srgbClr val="FF59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5" autoAdjust="0"/>
    <p:restoredTop sz="86405" autoAdjust="0"/>
  </p:normalViewPr>
  <p:slideViewPr>
    <p:cSldViewPr snapToGrid="0">
      <p:cViewPr>
        <p:scale>
          <a:sx n="50" d="100"/>
          <a:sy n="50" d="100"/>
        </p:scale>
        <p:origin x="-748" y="-304"/>
      </p:cViewPr>
      <p:guideLst>
        <p:guide orient="horz" pos="2160"/>
        <p:guide pos="3840"/>
      </p:guideLst>
    </p:cSldViewPr>
  </p:slideViewPr>
  <p:outlineViewPr>
    <p:cViewPr>
      <p:scale>
        <a:sx n="33" d="100"/>
        <a:sy n="33" d="100"/>
      </p:scale>
      <p:origin x="240" y="1132"/>
    </p:cViewPr>
  </p:outlineViewPr>
  <p:notesTextViewPr>
    <p:cViewPr>
      <p:scale>
        <a:sx n="1" d="1"/>
        <a:sy n="1" d="1"/>
      </p:scale>
      <p:origin x="0" y="0"/>
    </p:cViewPr>
  </p:notesTextViewPr>
  <p:sorterViewPr>
    <p:cViewPr>
      <p:scale>
        <a:sx n="66" d="100"/>
        <a:sy n="66" d="100"/>
      </p:scale>
      <p:origin x="0" y="92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981DC-C136-49BE-B8F8-4C0307B15CC2}" type="datetimeFigureOut">
              <a:rPr lang="en-US" smtClean="0"/>
              <a:pPr/>
              <a:t>5/22/2023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88D633-99C7-4291-90CE-DDD6834576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0748A9F8-9560-9743-AE3D-EC4B3B8AF971}" type="slidenum">
              <a:rPr/>
              <a:pPr/>
              <a:t>6</a:t>
            </a:fld>
            <a:endParaRPr lang="x-none"/>
          </a:p>
        </p:txBody>
      </p:sp>
    </p:spTree>
    <p:extLst>
      <p:ext uri="{BB962C8B-B14F-4D97-AF65-F5344CB8AC3E}">
        <p14:creationId xmlns:p14="http://schemas.microsoft.com/office/powerpoint/2010/main" xmlns="" val="394424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685DBC-317F-4C6B-AEE2-0BEBDE6560A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85DBC-317F-4C6B-AEE2-0BEBDE6560A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85DBC-317F-4C6B-AEE2-0BEBDE6560A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85DBC-317F-4C6B-AEE2-0BEBDE6560A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685DBC-317F-4C6B-AEE2-0BEBDE6560A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685DBC-317F-4C6B-AEE2-0BEBDE6560A6}"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685DBC-317F-4C6B-AEE2-0BEBDE6560A6}" type="datetimeFigureOut">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685DBC-317F-4C6B-AEE2-0BEBDE6560A6}" type="datetimeFigureOut">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85DBC-317F-4C6B-AEE2-0BEBDE6560A6}"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85DBC-317F-4C6B-AEE2-0BEBDE6560A6}"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85DBC-317F-4C6B-AEE2-0BEBDE6560A6}"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08497-A042-48BA-90A6-1060676E74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pPr/>
              <a:t>5/22/2023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723098" y="340641"/>
            <a:ext cx="10972800" cy="954107"/>
          </a:xfrm>
          <a:prstGeom prst="rect">
            <a:avLst/>
          </a:prstGeom>
          <a:noFill/>
        </p:spPr>
        <p:txBody>
          <a:bodyPr wrap="square" rtlCol="0">
            <a:spAutoFit/>
          </a:bodyPr>
          <a:lstStyle/>
          <a:p>
            <a:pPr algn="ctr"/>
            <a:r>
              <a:rPr lang="en-US" sz="2800" b="1" dirty="0" smtClean="0">
                <a:latin typeface="Tw Cen MT" pitchFamily="34" charset="0"/>
                <a:cs typeface="Times New Roman" panose="02020603050405020304" pitchFamily="18" charset="0"/>
              </a:rPr>
              <a:t>GOVERNMENT ENGINEERING COLLEGE</a:t>
            </a:r>
            <a:r>
              <a:rPr lang="en-US" sz="2800" dirty="0" smtClean="0">
                <a:latin typeface="Tw Cen MT" pitchFamily="34" charset="0"/>
                <a:cs typeface="Times New Roman" panose="02020603050405020304" pitchFamily="18" charset="0"/>
              </a:rPr>
              <a:t> </a:t>
            </a:r>
            <a:r>
              <a:rPr lang="en-US" sz="2800" b="1" dirty="0" smtClean="0">
                <a:latin typeface="Tw Cen MT" pitchFamily="34" charset="0"/>
                <a:cs typeface="Times New Roman" panose="02020603050405020304" pitchFamily="18" charset="0"/>
              </a:rPr>
              <a:t>MAJALI, KARWAR  581345</a:t>
            </a:r>
          </a:p>
          <a:p>
            <a:pPr algn="ctr"/>
            <a:r>
              <a:rPr lang="en-US" sz="2800" b="1" dirty="0" smtClean="0">
                <a:solidFill>
                  <a:schemeClr val="accent1"/>
                </a:solidFill>
                <a:latin typeface="Tw Cen MT" panose="020B0602020104020603" pitchFamily="34" charset="0"/>
              </a:rPr>
              <a:t>Department of Computer Science and Engineering</a:t>
            </a:r>
          </a:p>
        </p:txBody>
      </p:sp>
      <p:sp>
        <p:nvSpPr>
          <p:cNvPr id="8" name="TextBox 7">
            <a:extLst>
              <a:ext uri="{FF2B5EF4-FFF2-40B4-BE49-F238E27FC236}">
                <a16:creationId xmlns:a16="http://schemas.microsoft.com/office/drawing/2014/main" xmlns="" id="{FFE22441-297F-DFB9-8F41-E8A07F872BF0}"/>
              </a:ext>
            </a:extLst>
          </p:cNvPr>
          <p:cNvSpPr txBox="1"/>
          <p:nvPr/>
        </p:nvSpPr>
        <p:spPr>
          <a:xfrm>
            <a:off x="762000" y="2641600"/>
            <a:ext cx="10972800" cy="4647426"/>
          </a:xfrm>
          <a:prstGeom prst="rect">
            <a:avLst/>
          </a:prstGeom>
          <a:noFill/>
        </p:spPr>
        <p:txBody>
          <a:bodyPr wrap="square" rtlCol="0">
            <a:spAutoFit/>
          </a:bodyPr>
          <a:lstStyle/>
          <a:p>
            <a:pPr lvl="0" algn="ctr" eaLnBrk="0" fontAlgn="base" hangingPunct="0">
              <a:spcBef>
                <a:spcPct val="0"/>
              </a:spcBef>
              <a:spcAft>
                <a:spcPct val="0"/>
              </a:spcAft>
            </a:pPr>
            <a:r>
              <a:rPr lang="en-US" sz="2400" b="1" dirty="0" smtClean="0">
                <a:solidFill>
                  <a:schemeClr val="accent1"/>
                </a:solidFill>
                <a:latin typeface="Tw Cen MT" panose="020B0602020104020603" pitchFamily="34" charset="0"/>
              </a:rPr>
              <a:t>Phase II Presentation on</a:t>
            </a:r>
            <a:endParaRPr lang="en-US" altLang="x-none" sz="2400" dirty="0" smtClean="0">
              <a:solidFill>
                <a:schemeClr val="accent1"/>
              </a:solidFill>
              <a:latin typeface="Tw Cen MT" pitchFamily="34" charset="0"/>
              <a:cs typeface="Times New Roman" panose="02020603050405020304" pitchFamily="18" charset="0"/>
            </a:endParaRPr>
          </a:p>
          <a:p>
            <a:pPr lvl="0" algn="ctr" eaLnBrk="0" fontAlgn="base" hangingPunct="0">
              <a:spcBef>
                <a:spcPct val="0"/>
              </a:spcBef>
              <a:spcAft>
                <a:spcPct val="0"/>
              </a:spcAft>
            </a:pPr>
            <a:r>
              <a:rPr lang="en-US" altLang="x-none" sz="2800" b="1" i="1" dirty="0" smtClean="0">
                <a:solidFill>
                  <a:srgbClr val="002060"/>
                </a:solidFill>
                <a:latin typeface="Tw Cen MT" pitchFamily="34" charset="0"/>
                <a:ea typeface="Calibri" panose="020F0502020204030204" pitchFamily="34" charset="0"/>
                <a:cs typeface="Times New Roman" panose="02020603050405020304" pitchFamily="18" charset="0"/>
              </a:rPr>
              <a:t>“</a:t>
            </a:r>
            <a:r>
              <a:rPr lang="en-US" altLang="x-none" sz="2800" b="1" dirty="0" smtClean="0">
                <a:solidFill>
                  <a:srgbClr val="002060"/>
                </a:solidFill>
                <a:latin typeface="Tw Cen MT" pitchFamily="34" charset="0"/>
                <a:ea typeface="Calibri" panose="020F0502020204030204" pitchFamily="34" charset="0"/>
                <a:cs typeface="Times New Roman" panose="02020603050405020304" pitchFamily="18" charset="0"/>
              </a:rPr>
              <a:t>HATE SPEECH DETECTION USING MACHINE LEARNING”</a:t>
            </a:r>
          </a:p>
          <a:p>
            <a:pPr lvl="0" algn="ctr" eaLnBrk="0" fontAlgn="base" hangingPunct="0">
              <a:lnSpc>
                <a:spcPct val="150000"/>
              </a:lnSpc>
              <a:spcBef>
                <a:spcPct val="0"/>
              </a:spcBef>
              <a:spcAft>
                <a:spcPct val="0"/>
              </a:spcAft>
            </a:pPr>
            <a:r>
              <a:rPr lang="en-US" sz="2400" dirty="0" smtClean="0">
                <a:solidFill>
                  <a:schemeClr val="accent1">
                    <a:lumMod val="75000"/>
                  </a:schemeClr>
                </a:solidFill>
                <a:latin typeface="Tw Cen MT" pitchFamily="34" charset="0"/>
                <a:cs typeface="Times New Roman" panose="02020603050405020304" pitchFamily="18" charset="0"/>
              </a:rPr>
              <a:t>Under the guidance of</a:t>
            </a:r>
          </a:p>
          <a:p>
            <a:pPr algn="ctr"/>
            <a:r>
              <a:rPr lang="en-IN" sz="2400" dirty="0" smtClean="0">
                <a:solidFill>
                  <a:schemeClr val="tx2">
                    <a:lumMod val="75000"/>
                  </a:schemeClr>
                </a:solidFill>
                <a:latin typeface="Tw Cen MT" pitchFamily="34" charset="0"/>
              </a:rPr>
              <a:t>Prof . </a:t>
            </a:r>
            <a:r>
              <a:rPr lang="en-IN" sz="2400" dirty="0" err="1" smtClean="0">
                <a:solidFill>
                  <a:schemeClr val="tx2">
                    <a:lumMod val="75000"/>
                  </a:schemeClr>
                </a:solidFill>
                <a:latin typeface="Tw Cen MT" pitchFamily="34" charset="0"/>
              </a:rPr>
              <a:t>Fayaz</a:t>
            </a:r>
            <a:r>
              <a:rPr lang="en-IN" sz="2400" dirty="0" smtClean="0">
                <a:solidFill>
                  <a:schemeClr val="tx2">
                    <a:lumMod val="75000"/>
                  </a:schemeClr>
                </a:solidFill>
                <a:latin typeface="Tw Cen MT" pitchFamily="34" charset="0"/>
              </a:rPr>
              <a:t> </a:t>
            </a:r>
            <a:r>
              <a:rPr lang="en-IN" sz="2400" dirty="0" err="1" smtClean="0">
                <a:solidFill>
                  <a:schemeClr val="tx2">
                    <a:lumMod val="75000"/>
                  </a:schemeClr>
                </a:solidFill>
                <a:latin typeface="Tw Cen MT" pitchFamily="34" charset="0"/>
              </a:rPr>
              <a:t>Shaikh</a:t>
            </a:r>
            <a:r>
              <a:rPr lang="en-IN" sz="2400" dirty="0" smtClean="0">
                <a:solidFill>
                  <a:schemeClr val="tx2">
                    <a:lumMod val="75000"/>
                  </a:schemeClr>
                </a:solidFill>
                <a:latin typeface="Tw Cen MT" pitchFamily="34" charset="0"/>
              </a:rPr>
              <a:t>.      </a:t>
            </a:r>
          </a:p>
          <a:p>
            <a:pPr algn="ctr"/>
            <a:r>
              <a:rPr lang="en-IN" sz="2400" dirty="0" smtClean="0">
                <a:solidFill>
                  <a:schemeClr val="tx2">
                    <a:lumMod val="75000"/>
                  </a:schemeClr>
                </a:solidFill>
                <a:latin typeface="Tw Cen MT" pitchFamily="34" charset="0"/>
              </a:rPr>
              <a:t>Professor, Dept. of CSE </a:t>
            </a:r>
            <a:endParaRPr lang="en-US" sz="2400" dirty="0" smtClean="0"/>
          </a:p>
          <a:p>
            <a:pPr algn="ctr" eaLnBrk="0" fontAlgn="base" hangingPunct="0">
              <a:lnSpc>
                <a:spcPct val="150000"/>
              </a:lnSpc>
              <a:spcBef>
                <a:spcPct val="0"/>
              </a:spcBef>
              <a:spcAft>
                <a:spcPct val="0"/>
              </a:spcAft>
            </a:pPr>
            <a:r>
              <a:rPr lang="en-IN" altLang="x-none" sz="2400" dirty="0" smtClean="0">
                <a:solidFill>
                  <a:schemeClr val="accent1">
                    <a:lumMod val="75000"/>
                  </a:schemeClr>
                </a:solidFill>
                <a:latin typeface="Tw Cen MT" pitchFamily="34" charset="0"/>
                <a:ea typeface="Calibri" panose="020F0502020204030204" pitchFamily="34" charset="0"/>
                <a:cs typeface="Times New Roman" panose="02020603050405020304" pitchFamily="18" charset="0"/>
              </a:rPr>
              <a:t>Presented By</a:t>
            </a:r>
          </a:p>
          <a:p>
            <a:pPr lvl="0" algn="ctr" eaLnBrk="0" fontAlgn="base" hangingPunct="0">
              <a:lnSpc>
                <a:spcPct val="150000"/>
              </a:lnSpc>
              <a:spcBef>
                <a:spcPct val="0"/>
              </a:spcBef>
              <a:spcAft>
                <a:spcPct val="0"/>
              </a:spcAft>
            </a:pPr>
            <a:r>
              <a:rPr lang="en-IN" altLang="x-none" sz="2000" dirty="0" smtClean="0">
                <a:solidFill>
                  <a:srgbClr val="002060"/>
                </a:solidFill>
                <a:latin typeface="Tw Cen MT" pitchFamily="34" charset="0"/>
                <a:ea typeface="Calibri" panose="020F0502020204030204" pitchFamily="34" charset="0"/>
                <a:cs typeface="Times New Roman" panose="02020603050405020304" pitchFamily="18" charset="0"/>
              </a:rPr>
              <a:t>HARISH KUMBHAR                                                  2GP19CS009</a:t>
            </a:r>
          </a:p>
          <a:p>
            <a:pPr lvl="0" algn="ctr" eaLnBrk="0" fontAlgn="base" hangingPunct="0">
              <a:spcBef>
                <a:spcPct val="0"/>
              </a:spcBef>
              <a:spcAft>
                <a:spcPct val="0"/>
              </a:spcAft>
            </a:pPr>
            <a:r>
              <a:rPr lang="en-IN" altLang="x-none" sz="2000" dirty="0" smtClean="0">
                <a:solidFill>
                  <a:srgbClr val="002060"/>
                </a:solidFill>
                <a:latin typeface="Tw Cen MT" pitchFamily="34" charset="0"/>
                <a:ea typeface="Calibri" panose="020F0502020204030204" pitchFamily="34" charset="0"/>
                <a:cs typeface="Times New Roman" panose="02020603050405020304" pitchFamily="18" charset="0"/>
              </a:rPr>
              <a:t>PRAVEEN M R                                                         2GP19CS018</a:t>
            </a:r>
          </a:p>
          <a:p>
            <a:pPr lvl="0" algn="ctr" eaLnBrk="0" fontAlgn="base" hangingPunct="0">
              <a:spcBef>
                <a:spcPct val="0"/>
              </a:spcBef>
              <a:spcAft>
                <a:spcPct val="0"/>
              </a:spcAft>
            </a:pPr>
            <a:r>
              <a:rPr lang="en-IN" altLang="x-none" sz="2000" dirty="0" smtClean="0">
                <a:solidFill>
                  <a:srgbClr val="002060"/>
                </a:solidFill>
                <a:latin typeface="Tw Cen MT" pitchFamily="34" charset="0"/>
                <a:ea typeface="Calibri" panose="020F0502020204030204" pitchFamily="34" charset="0"/>
                <a:cs typeface="Times New Roman" panose="02020603050405020304" pitchFamily="18" charset="0"/>
              </a:rPr>
              <a:t>SHREESHAIL S SANGAMAD                                     2GP19CS023</a:t>
            </a:r>
          </a:p>
          <a:p>
            <a:pPr lvl="0" algn="ctr" eaLnBrk="0" fontAlgn="base" hangingPunct="0">
              <a:spcBef>
                <a:spcPct val="0"/>
              </a:spcBef>
              <a:spcAft>
                <a:spcPct val="0"/>
              </a:spcAft>
            </a:pPr>
            <a:r>
              <a:rPr lang="en-IN" altLang="x-none" sz="2000" dirty="0" smtClean="0">
                <a:solidFill>
                  <a:srgbClr val="002060"/>
                </a:solidFill>
                <a:latin typeface="Tw Cen MT" pitchFamily="34" charset="0"/>
                <a:ea typeface="Calibri" panose="020F0502020204030204" pitchFamily="34" charset="0"/>
                <a:cs typeface="Times New Roman" panose="02020603050405020304" pitchFamily="18" charset="0"/>
              </a:rPr>
              <a:t>SHRISHAIL                                                              2GP20CS410</a:t>
            </a:r>
            <a:endParaRPr lang="en-US" sz="2000" dirty="0" smtClean="0">
              <a:latin typeface="Tw Cen MT" pitchFamily="34" charset="0"/>
            </a:endParaRPr>
          </a:p>
          <a:p>
            <a:pPr lvl="0" algn="ctr" eaLnBrk="0" fontAlgn="base" hangingPunct="0">
              <a:spcBef>
                <a:spcPct val="0"/>
              </a:spcBef>
              <a:spcAft>
                <a:spcPct val="0"/>
              </a:spcAft>
            </a:pPr>
            <a:endParaRPr lang="en-US" sz="2800" dirty="0">
              <a:latin typeface="Tw Cen MT" pitchFamily="34" charset="0"/>
            </a:endParaRPr>
          </a:p>
        </p:txBody>
      </p:sp>
      <p:pic>
        <p:nvPicPr>
          <p:cNvPr id="13" name="Picture 12" descr="GOVT-removebg-preview.png"/>
          <p:cNvPicPr>
            <a:picLocks noChangeAspect="1"/>
          </p:cNvPicPr>
          <p:nvPr/>
        </p:nvPicPr>
        <p:blipFill>
          <a:blip r:embed="rId2" cstate="print"/>
          <a:stretch>
            <a:fillRect/>
          </a:stretch>
        </p:blipFill>
        <p:spPr>
          <a:xfrm>
            <a:off x="5462771" y="1341954"/>
            <a:ext cx="1293629" cy="114724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1099226"/>
          <a:ext cx="12192001" cy="5758775"/>
        </p:xfrm>
        <a:graphic>
          <a:graphicData uri="http://schemas.openxmlformats.org/drawingml/2006/table">
            <a:tbl>
              <a:tblPr firstRow="1" firstCol="1" bandRow="1">
                <a:tableStyleId>{5C22544A-7EE6-4342-B048-85BDC9FD1C3A}</a:tableStyleId>
              </a:tblPr>
              <a:tblGrid>
                <a:gridCol w="522277"/>
                <a:gridCol w="2162555"/>
                <a:gridCol w="2149813"/>
                <a:gridCol w="3560324"/>
                <a:gridCol w="3797032"/>
              </a:tblGrid>
              <a:tr h="403947">
                <a:tc>
                  <a:txBody>
                    <a:bodyPr/>
                    <a:lstStyle/>
                    <a:p>
                      <a:pPr algn="just">
                        <a:lnSpc>
                          <a:spcPct val="150000"/>
                        </a:lnSpc>
                        <a:spcAft>
                          <a:spcPts val="0"/>
                        </a:spcAft>
                      </a:pPr>
                      <a:r>
                        <a:rPr lang="en-US" sz="1200" dirty="0">
                          <a:effectLst/>
                          <a:latin typeface="Tw Cen MT" pitchFamily="34" charset="0"/>
                        </a:rPr>
                        <a:t>Ref No.</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ctr">
                        <a:lnSpc>
                          <a:spcPct val="150000"/>
                        </a:lnSpc>
                        <a:spcAft>
                          <a:spcPts val="0"/>
                        </a:spcAft>
                      </a:pPr>
                      <a:r>
                        <a:rPr lang="en-US" sz="1200" dirty="0">
                          <a:effectLst/>
                          <a:latin typeface="Tw Cen MT" pitchFamily="34" charset="0"/>
                        </a:rPr>
                        <a:t>Author</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ctr">
                        <a:lnSpc>
                          <a:spcPct val="150000"/>
                        </a:lnSpc>
                        <a:spcAft>
                          <a:spcPts val="0"/>
                        </a:spcAft>
                      </a:pPr>
                      <a:r>
                        <a:rPr lang="en-US" sz="1200" dirty="0">
                          <a:effectLst/>
                          <a:latin typeface="Tw Cen MT" pitchFamily="34" charset="0"/>
                        </a:rPr>
                        <a:t>Title</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ctr">
                        <a:lnSpc>
                          <a:spcPct val="150000"/>
                        </a:lnSpc>
                        <a:spcAft>
                          <a:spcPts val="0"/>
                        </a:spcAft>
                      </a:pPr>
                      <a:r>
                        <a:rPr lang="en-US" sz="1200" dirty="0">
                          <a:effectLst/>
                          <a:latin typeface="Tw Cen MT" pitchFamily="34" charset="0"/>
                        </a:rPr>
                        <a:t>Research</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ctr">
                        <a:lnSpc>
                          <a:spcPct val="150000"/>
                        </a:lnSpc>
                        <a:spcAft>
                          <a:spcPts val="0"/>
                        </a:spcAft>
                      </a:pPr>
                      <a:r>
                        <a:rPr lang="en-US" sz="1200" dirty="0">
                          <a:effectLst/>
                          <a:latin typeface="Tw Cen MT" pitchFamily="34" charset="0"/>
                        </a:rPr>
                        <a:t>Accuracy and data used</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r>
              <a:tr h="1058145">
                <a:tc>
                  <a:txBody>
                    <a:bodyPr/>
                    <a:lstStyle/>
                    <a:p>
                      <a:pPr algn="ctr">
                        <a:lnSpc>
                          <a:spcPct val="150000"/>
                        </a:lnSpc>
                        <a:spcAft>
                          <a:spcPts val="0"/>
                        </a:spcAft>
                      </a:pPr>
                      <a:r>
                        <a:rPr lang="en-US" sz="1200" dirty="0">
                          <a:effectLst/>
                          <a:latin typeface="Tw Cen MT" pitchFamily="34" charset="0"/>
                        </a:rPr>
                        <a:t>[1]</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dirty="0">
                          <a:effectLst/>
                          <a:latin typeface="Tw Cen MT" pitchFamily="34" charset="0"/>
                        </a:rPr>
                        <a:t>Abhishek Velankar1, </a:t>
                      </a:r>
                      <a:r>
                        <a:rPr lang="en-US" sz="1200" dirty="0" err="1">
                          <a:effectLst/>
                          <a:latin typeface="Tw Cen MT" pitchFamily="34" charset="0"/>
                        </a:rPr>
                        <a:t>Hrushikesh</a:t>
                      </a:r>
                      <a:r>
                        <a:rPr lang="en-US" sz="1200" dirty="0">
                          <a:effectLst/>
                          <a:latin typeface="Tw Cen MT" pitchFamily="34" charset="0"/>
                        </a:rPr>
                        <a:t> Patil1, Amol Gore1,Shubham Salunke1 and </a:t>
                      </a:r>
                      <a:r>
                        <a:rPr lang="en-US" sz="1200" dirty="0" err="1">
                          <a:effectLst/>
                          <a:latin typeface="Tw Cen MT" pitchFamily="34" charset="0"/>
                        </a:rPr>
                        <a:t>Raviraj</a:t>
                      </a:r>
                      <a:r>
                        <a:rPr lang="en-US" sz="1200" dirty="0">
                          <a:effectLst/>
                          <a:latin typeface="Tw Cen MT" pitchFamily="34" charset="0"/>
                        </a:rPr>
                        <a:t> Joshi2</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dirty="0">
                          <a:effectLst/>
                          <a:latin typeface="Tw Cen MT" pitchFamily="34" charset="0"/>
                        </a:rPr>
                        <a:t>Hate and Offensive Speech Detection in Hindi and Marathi</a:t>
                      </a:r>
                      <a:endParaRPr lang="x-none" sz="1200" dirty="0">
                        <a:effectLst/>
                        <a:latin typeface="Tw Cen MT" pitchFamily="34" charset="0"/>
                      </a:endParaRPr>
                    </a:p>
                    <a:p>
                      <a:pPr algn="just">
                        <a:lnSpc>
                          <a:spcPct val="150000"/>
                        </a:lnSpc>
                        <a:spcAft>
                          <a:spcPts val="0"/>
                        </a:spcAft>
                      </a:pPr>
                      <a:r>
                        <a:rPr lang="en-US" sz="1200" dirty="0">
                          <a:effectLst/>
                          <a:latin typeface="Tw Cen MT" pitchFamily="34" charset="0"/>
                        </a:rPr>
                        <a:t> </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50000"/>
                        </a:lnSpc>
                        <a:spcAft>
                          <a:spcPts val="0"/>
                        </a:spcAft>
                      </a:pPr>
                      <a:r>
                        <a:rPr lang="en-US" sz="1200">
                          <a:effectLst/>
                          <a:latin typeface="Tw Cen MT" pitchFamily="34" charset="0"/>
                        </a:rPr>
                        <a:t>Different Deep learning architectures like CNN, LSTM, and variations of BERT like multilingual BERT, IndicBERT, and monolingual RoBERTa.</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50000"/>
                        </a:lnSpc>
                        <a:spcAft>
                          <a:spcPts val="0"/>
                        </a:spcAft>
                      </a:pPr>
                      <a:r>
                        <a:rPr lang="en-US" sz="1200">
                          <a:effectLst/>
                          <a:latin typeface="Tw Cen MT" pitchFamily="34" charset="0"/>
                        </a:rPr>
                        <a:t>CNN model accuracy 84.1%,</a:t>
                      </a:r>
                      <a:endParaRPr lang="x-none" sz="1200">
                        <a:effectLst/>
                        <a:latin typeface="Tw Cen MT" pitchFamily="34" charset="0"/>
                      </a:endParaRPr>
                    </a:p>
                    <a:p>
                      <a:pPr algn="just">
                        <a:lnSpc>
                          <a:spcPct val="150000"/>
                        </a:lnSpc>
                        <a:spcAft>
                          <a:spcPts val="0"/>
                        </a:spcAft>
                      </a:pPr>
                      <a:r>
                        <a:rPr lang="en-US" sz="1200">
                          <a:effectLst/>
                          <a:latin typeface="Tw Cen MT" pitchFamily="34" charset="0"/>
                        </a:rPr>
                        <a:t>accuracy LSTM model 85.9%,</a:t>
                      </a:r>
                      <a:endParaRPr lang="x-none" sz="1200">
                        <a:effectLst/>
                        <a:latin typeface="Tw Cen MT" pitchFamily="34" charset="0"/>
                      </a:endParaRPr>
                    </a:p>
                    <a:p>
                      <a:pPr algn="just">
                        <a:lnSpc>
                          <a:spcPct val="150000"/>
                        </a:lnSpc>
                        <a:spcAft>
                          <a:spcPts val="0"/>
                        </a:spcAft>
                      </a:pPr>
                      <a:r>
                        <a:rPr lang="en-US" sz="1200">
                          <a:effectLst/>
                          <a:latin typeface="Tw Cen MT" pitchFamily="34" charset="0"/>
                        </a:rPr>
                        <a:t>Accuracy BiLSTM model 85.4%.</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r>
              <a:tr h="1058145">
                <a:tc>
                  <a:txBody>
                    <a:bodyPr/>
                    <a:lstStyle/>
                    <a:p>
                      <a:pPr algn="ctr">
                        <a:lnSpc>
                          <a:spcPct val="150000"/>
                        </a:lnSpc>
                        <a:spcAft>
                          <a:spcPts val="0"/>
                        </a:spcAft>
                      </a:pPr>
                      <a:r>
                        <a:rPr lang="en-US" sz="1200" dirty="0">
                          <a:effectLst/>
                          <a:latin typeface="Tw Cen MT" pitchFamily="34" charset="0"/>
                        </a:rPr>
                        <a:t>[2]</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spcAft>
                          <a:spcPts val="0"/>
                        </a:spcAft>
                      </a:pPr>
                      <a:r>
                        <a:rPr lang="en-US" sz="1200" dirty="0">
                          <a:effectLst/>
                          <a:latin typeface="Tw Cen MT" pitchFamily="34" charset="0"/>
                        </a:rPr>
                        <a:t> </a:t>
                      </a:r>
                      <a:endParaRPr lang="x-none" sz="1200">
                        <a:effectLst/>
                        <a:latin typeface="Tw Cen MT" pitchFamily="34" charset="0"/>
                      </a:endParaRPr>
                    </a:p>
                    <a:p>
                      <a:pPr algn="just">
                        <a:lnSpc>
                          <a:spcPct val="150000"/>
                        </a:lnSpc>
                        <a:spcAft>
                          <a:spcPts val="0"/>
                        </a:spcAft>
                      </a:pPr>
                      <a:r>
                        <a:rPr lang="en-US" sz="1200" dirty="0">
                          <a:effectLst/>
                          <a:latin typeface="Tw Cen MT" pitchFamily="34" charset="0"/>
                        </a:rPr>
                        <a:t> </a:t>
                      </a:r>
                      <a:r>
                        <a:rPr lang="en-US" sz="1200" dirty="0" err="1">
                          <a:effectLst/>
                          <a:latin typeface="Tw Cen MT" pitchFamily="34" charset="0"/>
                        </a:rPr>
                        <a:t>Sindhu</a:t>
                      </a:r>
                      <a:r>
                        <a:rPr lang="en-US" sz="1200" dirty="0">
                          <a:effectLst/>
                          <a:latin typeface="Tw Cen MT" pitchFamily="34" charset="0"/>
                        </a:rPr>
                        <a:t> Abro</a:t>
                      </a:r>
                      <a:r>
                        <a:rPr lang="en-US" sz="1200" baseline="30000" dirty="0">
                          <a:effectLst/>
                          <a:latin typeface="Tw Cen MT" pitchFamily="34" charset="0"/>
                        </a:rPr>
                        <a:t>1</a:t>
                      </a:r>
                      <a:r>
                        <a:rPr lang="en-US" sz="1200" dirty="0">
                          <a:effectLst/>
                          <a:latin typeface="Tw Cen MT" pitchFamily="34" charset="0"/>
                        </a:rPr>
                        <a:t>, </a:t>
                      </a:r>
                      <a:r>
                        <a:rPr lang="en-US" sz="1200" dirty="0" err="1">
                          <a:effectLst/>
                          <a:latin typeface="Tw Cen MT" pitchFamily="34" charset="0"/>
                        </a:rPr>
                        <a:t>Sarang</a:t>
                      </a:r>
                      <a:r>
                        <a:rPr lang="en-US" sz="1200" dirty="0">
                          <a:effectLst/>
                          <a:latin typeface="Tw Cen MT" pitchFamily="34" charset="0"/>
                        </a:rPr>
                        <a:t> Shaikh</a:t>
                      </a:r>
                      <a:r>
                        <a:rPr lang="en-US" sz="1200" baseline="30000" dirty="0">
                          <a:effectLst/>
                          <a:latin typeface="Tw Cen MT" pitchFamily="34" charset="0"/>
                        </a:rPr>
                        <a:t>2</a:t>
                      </a:r>
                      <a:r>
                        <a:rPr lang="en-US" sz="1200" dirty="0">
                          <a:effectLst/>
                          <a:latin typeface="Tw Cen MT" pitchFamily="34" charset="0"/>
                        </a:rPr>
                        <a:t>, </a:t>
                      </a:r>
                      <a:r>
                        <a:rPr lang="en-US" sz="1200" dirty="0" err="1">
                          <a:effectLst/>
                          <a:latin typeface="Tw Cen MT" pitchFamily="34" charset="0"/>
                        </a:rPr>
                        <a:t>Zafar</a:t>
                      </a:r>
                      <a:r>
                        <a:rPr lang="en-US" sz="1200" dirty="0">
                          <a:effectLst/>
                          <a:latin typeface="Tw Cen MT" pitchFamily="34" charset="0"/>
                        </a:rPr>
                        <a:t> Ali</a:t>
                      </a:r>
                      <a:r>
                        <a:rPr lang="en-US" sz="1200" baseline="30000" dirty="0">
                          <a:effectLst/>
                          <a:latin typeface="Tw Cen MT" pitchFamily="34" charset="0"/>
                        </a:rPr>
                        <a:t>4 </a:t>
                      </a:r>
                      <a:r>
                        <a:rPr lang="en-US" sz="1200" dirty="0" err="1">
                          <a:effectLst/>
                          <a:latin typeface="Tw Cen MT" pitchFamily="34" charset="0"/>
                        </a:rPr>
                        <a:t>Sajid</a:t>
                      </a:r>
                      <a:r>
                        <a:rPr lang="en-US" sz="1200" dirty="0">
                          <a:effectLst/>
                          <a:latin typeface="Tw Cen MT" pitchFamily="34" charset="0"/>
                        </a:rPr>
                        <a:t> Khan</a:t>
                      </a:r>
                      <a:r>
                        <a:rPr lang="en-US" sz="1200" baseline="30000" dirty="0">
                          <a:effectLst/>
                          <a:latin typeface="Tw Cen MT" pitchFamily="34" charset="0"/>
                        </a:rPr>
                        <a:t>5</a:t>
                      </a:r>
                      <a:r>
                        <a:rPr lang="en-US" sz="1200" dirty="0">
                          <a:effectLst/>
                          <a:latin typeface="Tw Cen MT" pitchFamily="34" charset="0"/>
                        </a:rPr>
                        <a:t>, </a:t>
                      </a:r>
                      <a:r>
                        <a:rPr lang="en-US" sz="1200" dirty="0" err="1">
                          <a:effectLst/>
                          <a:latin typeface="Tw Cen MT" pitchFamily="34" charset="0"/>
                        </a:rPr>
                        <a:t>Ghulam</a:t>
                      </a:r>
                      <a:r>
                        <a:rPr lang="en-US" sz="1200" dirty="0">
                          <a:effectLst/>
                          <a:latin typeface="Tw Cen MT" pitchFamily="34" charset="0"/>
                        </a:rPr>
                        <a:t> Mujtaba</a:t>
                      </a:r>
                      <a:r>
                        <a:rPr lang="en-US" sz="1200" baseline="30000" dirty="0">
                          <a:effectLst/>
                          <a:latin typeface="Tw Cen MT" pitchFamily="34" charset="0"/>
                        </a:rPr>
                        <a:t>6</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spcAft>
                          <a:spcPts val="0"/>
                        </a:spcAft>
                      </a:pPr>
                      <a:r>
                        <a:rPr lang="en-US" sz="1200" dirty="0">
                          <a:effectLst/>
                          <a:latin typeface="Tw Cen MT" pitchFamily="34" charset="0"/>
                        </a:rPr>
                        <a:t> </a:t>
                      </a:r>
                      <a:endParaRPr lang="x-none" sz="1200">
                        <a:effectLst/>
                        <a:latin typeface="Tw Cen MT" pitchFamily="34" charset="0"/>
                      </a:endParaRPr>
                    </a:p>
                    <a:p>
                      <a:pPr algn="just">
                        <a:lnSpc>
                          <a:spcPct val="150000"/>
                        </a:lnSpc>
                        <a:spcAft>
                          <a:spcPts val="0"/>
                        </a:spcAft>
                      </a:pPr>
                      <a:r>
                        <a:rPr lang="en-US" sz="1200" dirty="0">
                          <a:effectLst/>
                          <a:latin typeface="Tw Cen MT" pitchFamily="34" charset="0"/>
                        </a:rPr>
                        <a:t> Automatic Hate Speech Detection using Machine Learning: A Comparative Study</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50000"/>
                        </a:lnSpc>
                        <a:spcAft>
                          <a:spcPts val="0"/>
                        </a:spcAft>
                      </a:pPr>
                      <a:r>
                        <a:rPr lang="en-US" sz="1200">
                          <a:effectLst/>
                          <a:latin typeface="Tw Cen MT" pitchFamily="34" charset="0"/>
                        </a:rPr>
                        <a:t>SVM and RF algorithms showed better results compared to LR, NB, KNN, DT, AdaBoost, and MLP. The lowest performance was observed in KNN.</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50000"/>
                        </a:lnSpc>
                        <a:spcAft>
                          <a:spcPts val="0"/>
                        </a:spcAft>
                      </a:pPr>
                      <a:r>
                        <a:rPr lang="en-US" sz="1200" dirty="0">
                          <a:effectLst/>
                          <a:latin typeface="Tw Cen MT" pitchFamily="34" charset="0"/>
                        </a:rPr>
                        <a:t>The support vector machine algorithm best performed with 79% off overall accuracy.</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r>
              <a:tr h="951173">
                <a:tc>
                  <a:txBody>
                    <a:bodyPr/>
                    <a:lstStyle/>
                    <a:p>
                      <a:pPr algn="ctr">
                        <a:lnSpc>
                          <a:spcPct val="150000"/>
                        </a:lnSpc>
                        <a:spcAft>
                          <a:spcPts val="0"/>
                        </a:spcAft>
                      </a:pPr>
                      <a:r>
                        <a:rPr lang="en-US" sz="1200" dirty="0">
                          <a:effectLst/>
                          <a:latin typeface="Tw Cen MT" pitchFamily="34" charset="0"/>
                        </a:rPr>
                        <a:t>[3]</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50000"/>
                        </a:lnSpc>
                        <a:spcAft>
                          <a:spcPts val="0"/>
                        </a:spcAft>
                      </a:pPr>
                      <a:r>
                        <a:rPr lang="en-US" sz="1200" dirty="0">
                          <a:effectLst/>
                          <a:latin typeface="Tw Cen MT" pitchFamily="34" charset="0"/>
                        </a:rPr>
                        <a:t>KR </a:t>
                      </a:r>
                      <a:r>
                        <a:rPr lang="en-US" sz="1200" dirty="0" err="1">
                          <a:effectLst/>
                          <a:latin typeface="Tw Cen MT" pitchFamily="34" charset="0"/>
                        </a:rPr>
                        <a:t>Hingurage</a:t>
                      </a:r>
                      <a:r>
                        <a:rPr lang="en-US" sz="1200" dirty="0">
                          <a:effectLst/>
                          <a:latin typeface="Tw Cen MT" pitchFamily="34" charset="0"/>
                        </a:rPr>
                        <a:t># and DS </a:t>
                      </a:r>
                      <a:r>
                        <a:rPr lang="en-US" sz="1200" dirty="0" err="1">
                          <a:effectLst/>
                          <a:latin typeface="Tw Cen MT" pitchFamily="34" charset="0"/>
                        </a:rPr>
                        <a:t>Vithanage</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dirty="0">
                          <a:effectLst/>
                          <a:latin typeface="Tw Cen MT" pitchFamily="34" charset="0"/>
                        </a:rPr>
                        <a:t>Hatred Comments Detection in Twitter using Deep Learning</a:t>
                      </a:r>
                      <a:endParaRPr lang="x-none" sz="1200" dirty="0">
                        <a:effectLst/>
                        <a:latin typeface="Tw Cen MT" pitchFamily="34" charset="0"/>
                      </a:endParaRPr>
                    </a:p>
                    <a:p>
                      <a:pPr algn="just">
                        <a:lnSpc>
                          <a:spcPct val="115000"/>
                        </a:lnSpc>
                        <a:spcAft>
                          <a:spcPts val="0"/>
                        </a:spcAft>
                      </a:pPr>
                      <a:r>
                        <a:rPr lang="en-US" sz="1200" dirty="0">
                          <a:effectLst/>
                          <a:latin typeface="Tw Cen MT" pitchFamily="34" charset="0"/>
                        </a:rPr>
                        <a:t> </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a:effectLst/>
                          <a:latin typeface="Tw Cen MT" pitchFamily="34" charset="0"/>
                        </a:rPr>
                        <a:t>Twitter data processing based on text mining that employs three machine learning algorithms: Naive Bayes (NB), Support Vector Machine (SVM), and Decision Tree (DT).</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a:effectLst/>
                          <a:latin typeface="Tw Cen MT" pitchFamily="34" charset="0"/>
                        </a:rPr>
                        <a:t>The LSTM model is used to train the data set and to get the probability values. The classes of hate speech were calculated against the training data set and were found to be above 72%.</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r>
              <a:tr h="867684">
                <a:tc>
                  <a:txBody>
                    <a:bodyPr/>
                    <a:lstStyle/>
                    <a:p>
                      <a:pPr algn="ctr">
                        <a:lnSpc>
                          <a:spcPct val="150000"/>
                        </a:lnSpc>
                        <a:spcAft>
                          <a:spcPts val="0"/>
                        </a:spcAft>
                      </a:pPr>
                      <a:r>
                        <a:rPr lang="en-US" sz="1200" dirty="0">
                          <a:effectLst/>
                          <a:latin typeface="Tw Cen MT" pitchFamily="34" charset="0"/>
                        </a:rPr>
                        <a:t>[4]</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50000"/>
                        </a:lnSpc>
                        <a:spcAft>
                          <a:spcPts val="0"/>
                        </a:spcAft>
                      </a:pPr>
                      <a:r>
                        <a:rPr lang="en-US" sz="1200" dirty="0">
                          <a:effectLst/>
                          <a:latin typeface="Tw Cen MT" pitchFamily="34" charset="0"/>
                        </a:rPr>
                        <a:t>Anita </a:t>
                      </a:r>
                      <a:r>
                        <a:rPr lang="en-US" sz="1200" dirty="0" err="1">
                          <a:effectLst/>
                          <a:latin typeface="Tw Cen MT" pitchFamily="34" charset="0"/>
                        </a:rPr>
                        <a:t>Saroj</a:t>
                      </a:r>
                      <a:r>
                        <a:rPr lang="en-US" sz="1200" dirty="0">
                          <a:effectLst/>
                          <a:latin typeface="Tw Cen MT" pitchFamily="34" charset="0"/>
                        </a:rPr>
                        <a:t>, </a:t>
                      </a:r>
                      <a:r>
                        <a:rPr lang="en-US" sz="1200" dirty="0" err="1">
                          <a:effectLst/>
                          <a:latin typeface="Tw Cen MT" pitchFamily="34" charset="0"/>
                        </a:rPr>
                        <a:t>Sukomal</a:t>
                      </a:r>
                      <a:r>
                        <a:rPr lang="en-US" sz="1200" dirty="0">
                          <a:effectLst/>
                          <a:latin typeface="Tw Cen MT" pitchFamily="34" charset="0"/>
                        </a:rPr>
                        <a:t> Pal</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dirty="0">
                          <a:effectLst/>
                          <a:latin typeface="Tw Cen MT" pitchFamily="34" charset="0"/>
                        </a:rPr>
                        <a:t>An Indian Language Social Media Collection for Hate and Offensive</a:t>
                      </a:r>
                      <a:endParaRPr lang="x-none" sz="1200" dirty="0">
                        <a:effectLst/>
                        <a:latin typeface="Tw Cen MT" pitchFamily="34" charset="0"/>
                      </a:endParaRPr>
                    </a:p>
                    <a:p>
                      <a:pPr algn="just">
                        <a:lnSpc>
                          <a:spcPct val="115000"/>
                        </a:lnSpc>
                        <a:spcAft>
                          <a:spcPts val="0"/>
                        </a:spcAft>
                      </a:pPr>
                      <a:r>
                        <a:rPr lang="en-US" sz="1200" dirty="0">
                          <a:effectLst/>
                          <a:latin typeface="Tw Cen MT" pitchFamily="34" charset="0"/>
                        </a:rPr>
                        <a:t>Speech</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dirty="0">
                          <a:effectLst/>
                          <a:latin typeface="Tw Cen MT" pitchFamily="34" charset="0"/>
                        </a:rPr>
                        <a:t>They collected social media posts in Hindi and English from Facebook and Twitter during the run-up to the parliamentary election 2019 of India (PEI data-2019).</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pPr algn="just">
                        <a:lnSpc>
                          <a:spcPct val="115000"/>
                        </a:lnSpc>
                        <a:spcAft>
                          <a:spcPts val="0"/>
                        </a:spcAft>
                      </a:pPr>
                      <a:r>
                        <a:rPr lang="en-US" sz="1200">
                          <a:effectLst/>
                          <a:latin typeface="Tw Cen MT" pitchFamily="34" charset="0"/>
                        </a:rPr>
                        <a:t>Identified offensive tweets with an accuracy of 83.14 %, F1-score 0.7565 on the real test data for classification of offensive vs non-offensive.</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r>
              <a:tr h="1419681">
                <a:tc>
                  <a:txBody>
                    <a:bodyPr/>
                    <a:lstStyle/>
                    <a:p>
                      <a:pPr algn="ctr">
                        <a:lnSpc>
                          <a:spcPct val="150000"/>
                        </a:lnSpc>
                        <a:spcAft>
                          <a:spcPts val="0"/>
                        </a:spcAft>
                      </a:pPr>
                      <a:r>
                        <a:rPr lang="en-US" sz="1200" smtClean="0">
                          <a:effectLst/>
                          <a:latin typeface="Tw Cen MT" pitchFamily="34" charset="0"/>
                        </a:rPr>
                        <a:t>[5]</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r>
                        <a:rPr lang="en-US" sz="1200" kern="1200" baseline="0" dirty="0" err="1" smtClean="0">
                          <a:solidFill>
                            <a:schemeClr val="dk1"/>
                          </a:solidFill>
                          <a:latin typeface="Tw Cen MT" pitchFamily="34" charset="0"/>
                          <a:ea typeface="+mn-ea"/>
                          <a:cs typeface="+mn-cs"/>
                        </a:rPr>
                        <a:t>Pabba</a:t>
                      </a:r>
                      <a:r>
                        <a:rPr lang="en-US" sz="1200" kern="1200" baseline="0" dirty="0" smtClean="0">
                          <a:solidFill>
                            <a:schemeClr val="dk1"/>
                          </a:solidFill>
                          <a:latin typeface="Tw Cen MT" pitchFamily="34" charset="0"/>
                          <a:ea typeface="+mn-ea"/>
                          <a:cs typeface="+mn-cs"/>
                        </a:rPr>
                        <a:t> </a:t>
                      </a:r>
                      <a:r>
                        <a:rPr lang="en-US" sz="1200" kern="1200" baseline="0" dirty="0" err="1" smtClean="0">
                          <a:solidFill>
                            <a:schemeClr val="dk1"/>
                          </a:solidFill>
                          <a:latin typeface="Tw Cen MT" pitchFamily="34" charset="0"/>
                          <a:ea typeface="+mn-ea"/>
                          <a:cs typeface="+mn-cs"/>
                        </a:rPr>
                        <a:t>Sumanth</a:t>
                      </a:r>
                      <a:r>
                        <a:rPr lang="en-US" sz="1200" kern="1200" baseline="0" dirty="0" smtClean="0">
                          <a:solidFill>
                            <a:schemeClr val="dk1"/>
                          </a:solidFill>
                          <a:latin typeface="Tw Cen MT" pitchFamily="34" charset="0"/>
                          <a:ea typeface="+mn-ea"/>
                          <a:cs typeface="+mn-cs"/>
                        </a:rPr>
                        <a:t> </a:t>
                      </a:r>
                      <a:r>
                        <a:rPr lang="en-US" sz="1200" kern="1200" baseline="0" dirty="0" err="1" smtClean="0">
                          <a:solidFill>
                            <a:schemeClr val="dk1"/>
                          </a:solidFill>
                          <a:latin typeface="Tw Cen MT" pitchFamily="34" charset="0"/>
                          <a:ea typeface="+mn-ea"/>
                          <a:cs typeface="+mn-cs"/>
                        </a:rPr>
                        <a:t>Syed</a:t>
                      </a:r>
                      <a:r>
                        <a:rPr lang="en-US" sz="1200" kern="1200" baseline="0" dirty="0" smtClean="0">
                          <a:solidFill>
                            <a:schemeClr val="dk1"/>
                          </a:solidFill>
                          <a:latin typeface="Tw Cen MT" pitchFamily="34" charset="0"/>
                          <a:ea typeface="+mn-ea"/>
                          <a:cs typeface="+mn-cs"/>
                        </a:rPr>
                        <a:t> </a:t>
                      </a:r>
                      <a:r>
                        <a:rPr lang="en-US" sz="1200" kern="1200" baseline="0" dirty="0" err="1" smtClean="0">
                          <a:solidFill>
                            <a:schemeClr val="dk1"/>
                          </a:solidFill>
                          <a:latin typeface="Tw Cen MT" pitchFamily="34" charset="0"/>
                          <a:ea typeface="+mn-ea"/>
                          <a:cs typeface="+mn-cs"/>
                        </a:rPr>
                        <a:t>Samiuddin</a:t>
                      </a:r>
                      <a:r>
                        <a:rPr lang="en-US" sz="1200" kern="1200" baseline="0" dirty="0" smtClean="0">
                          <a:solidFill>
                            <a:schemeClr val="dk1"/>
                          </a:solidFill>
                          <a:latin typeface="Tw Cen MT" pitchFamily="34" charset="0"/>
                          <a:ea typeface="+mn-ea"/>
                          <a:cs typeface="+mn-cs"/>
                        </a:rPr>
                        <a:t> K. Jamal ECE, GRIET y ECE, GRIET</a:t>
                      </a:r>
                    </a:p>
                    <a:p>
                      <a:r>
                        <a:rPr lang="en-US" sz="1200" kern="1200" baseline="0" dirty="0" smtClean="0">
                          <a:solidFill>
                            <a:schemeClr val="dk1"/>
                          </a:solidFill>
                          <a:latin typeface="Tw Cen MT" pitchFamily="34" charset="0"/>
                          <a:ea typeface="+mn-ea"/>
                          <a:cs typeface="+mn-cs"/>
                        </a:rPr>
                        <a:t>. ECE, GRIET .</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r>
                        <a:rPr lang="en-US" sz="1200" kern="1200" baseline="0" dirty="0" smtClean="0">
                          <a:solidFill>
                            <a:schemeClr val="dk1"/>
                          </a:solidFill>
                          <a:latin typeface="Tw Cen MT" pitchFamily="34" charset="0"/>
                          <a:ea typeface="+mn-ea"/>
                          <a:cs typeface="+mn-cs"/>
                        </a:rPr>
                        <a:t>Toxic Speech Classification using Machine Learning Algorithms</a:t>
                      </a:r>
                      <a:r>
                        <a:rPr lang="en-US" sz="1200" dirty="0">
                          <a:effectLst/>
                          <a:latin typeface="Tw Cen MT" pitchFamily="34" charset="0"/>
                        </a:rPr>
                        <a:t> </a:t>
                      </a:r>
                      <a:endParaRPr lang="x-none" sz="1200" dirty="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r>
                        <a:rPr lang="en-US" sz="1200" kern="1200" baseline="0" dirty="0" smtClean="0">
                          <a:solidFill>
                            <a:schemeClr val="dk1"/>
                          </a:solidFill>
                          <a:latin typeface="Tw Cen MT" pitchFamily="34" charset="0"/>
                          <a:ea typeface="+mn-ea"/>
                          <a:cs typeface="+mn-cs"/>
                        </a:rPr>
                        <a:t>Improving the existing models- RF, DT, VC, LR, KNN.</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c>
                  <a:txBody>
                    <a:bodyPr/>
                    <a:lstStyle/>
                    <a:p>
                      <a:r>
                        <a:rPr lang="en-US" sz="1200" kern="1200" baseline="0" dirty="0" smtClean="0">
                          <a:solidFill>
                            <a:schemeClr val="dk1"/>
                          </a:solidFill>
                          <a:latin typeface="Tw Cen MT" pitchFamily="34" charset="0"/>
                          <a:ea typeface="+mn-ea"/>
                          <a:cs typeface="+mn-cs"/>
                        </a:rPr>
                        <a:t>among all algorithms Support vector machine and Logistic regression gave more accurate results.</a:t>
                      </a:r>
                      <a:endParaRPr lang="x-none" sz="1200">
                        <a:effectLst/>
                        <a:latin typeface="Tw Cen MT" pitchFamily="34" charset="0"/>
                        <a:ea typeface="Calibri" panose="020F0502020204030204" pitchFamily="34" charset="0"/>
                        <a:cs typeface="Mangal" panose="02040503050203030202" pitchFamily="18" charset="0"/>
                      </a:endParaRPr>
                    </a:p>
                  </a:txBody>
                  <a:tcPr marL="19067" marR="19067" marT="0" marB="0"/>
                </a:tc>
              </a:tr>
            </a:tbl>
          </a:graphicData>
        </a:graphic>
      </p:graphicFrame>
      <p:sp>
        <p:nvSpPr>
          <p:cNvPr id="8" name="TextBox 7"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5969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LITERATURE SURVEY</a:t>
            </a:r>
            <a:endParaRPr lang="en-US" sz="4000" b="1" dirty="0">
              <a:solidFill>
                <a:schemeClr val="accent1">
                  <a:lumMod val="75000"/>
                </a:schemeClr>
              </a:solidFill>
              <a:latin typeface="Tw Cen MT" panose="020B0602020104020603"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
                                        </p:tgtEl>
                                        <p:attrNameLst>
                                          <p:attrName>style.visibility</p:attrName>
                                        </p:attrNameLst>
                                      </p:cBhvr>
                                      <p:to>
                                        <p:strVal val="visible"/>
                                      </p:to>
                                    </p:set>
                                    <p:anim to="" calcmode="lin" valueType="num">
                                      <p:cBhvr>
                                        <p:cTn id="7" dur="750" fill="hold">
                                          <p:stCondLst>
                                            <p:cond delay="0"/>
                                          </p:stCondLst>
                                        </p:cTn>
                                        <p:tgtEl>
                                          <p:spTgt spid="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584200" y="4978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EXISTING SYSTEM</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609599" y="1505545"/>
            <a:ext cx="11061701" cy="4893647"/>
          </a:xfrm>
          <a:prstGeom prst="rect">
            <a:avLst/>
          </a:prstGeom>
          <a:noFill/>
        </p:spPr>
        <p:txBody>
          <a:bodyPr wrap="square" rtlCol="0">
            <a:spAutoFit/>
          </a:bodyPr>
          <a:lstStyle/>
          <a:p>
            <a:pPr lvl="0" algn="just"/>
            <a:r>
              <a:rPr lang="en-US" sz="2400" b="1" dirty="0" err="1" smtClean="0">
                <a:solidFill>
                  <a:schemeClr val="tx2">
                    <a:lumMod val="75000"/>
                  </a:schemeClr>
                </a:solidFill>
                <a:latin typeface="Tw Cen MT" pitchFamily="34" charset="0"/>
              </a:rPr>
              <a:t>Waseem</a:t>
            </a:r>
            <a:r>
              <a:rPr lang="en-US" sz="2400" dirty="0" smtClean="0">
                <a:solidFill>
                  <a:schemeClr val="tx2">
                    <a:lumMod val="75000"/>
                  </a:schemeClr>
                </a:solidFill>
                <a:latin typeface="Tw Cen MT" pitchFamily="34" charset="0"/>
              </a:rPr>
              <a:t> employed a dataset of 16K tweets to categorize them as gender stereotypes, racial prejudice, or none of the above. He did the best, using the LR algorithm when compared to other techniques like character and word n-grams.</a:t>
            </a:r>
          </a:p>
          <a:p>
            <a:pPr lvl="0" algn="just"/>
            <a:endParaRPr lang="en-US" sz="2400" dirty="0" smtClean="0">
              <a:solidFill>
                <a:schemeClr val="tx2">
                  <a:lumMod val="75000"/>
                </a:schemeClr>
              </a:solidFill>
              <a:latin typeface="Tw Cen MT" pitchFamily="34" charset="0"/>
            </a:endParaRPr>
          </a:p>
          <a:p>
            <a:pPr lvl="0" algn="just"/>
            <a:r>
              <a:rPr lang="en-US" sz="2400" b="1" dirty="0" err="1" smtClean="0">
                <a:solidFill>
                  <a:schemeClr val="tx2">
                    <a:lumMod val="75000"/>
                  </a:schemeClr>
                </a:solidFill>
                <a:latin typeface="Tw Cen MT" pitchFamily="34" charset="0"/>
              </a:rPr>
              <a:t>Gaydhani</a:t>
            </a:r>
            <a:r>
              <a:rPr lang="en-US" sz="2400" b="1" dirty="0" smtClean="0">
                <a:solidFill>
                  <a:schemeClr val="tx2">
                    <a:lumMod val="75000"/>
                  </a:schemeClr>
                </a:solidFill>
                <a:latin typeface="Tw Cen MT" pitchFamily="34" charset="0"/>
              </a:rPr>
              <a:t> et al</a:t>
            </a:r>
            <a:r>
              <a:rPr lang="en-US" sz="2400" dirty="0" smtClean="0">
                <a:solidFill>
                  <a:schemeClr val="tx2">
                    <a:lumMod val="75000"/>
                  </a:schemeClr>
                </a:solidFill>
                <a:latin typeface="Tw Cen MT" pitchFamily="34" charset="0"/>
              </a:rPr>
              <a:t>. used a mix of three datasets to perform logistic regression. She discovered that using logistic regression and a term frequency and inverse document frequency  </a:t>
            </a:r>
            <a:r>
              <a:rPr lang="en-US" sz="2400" dirty="0" err="1" smtClean="0">
                <a:solidFill>
                  <a:schemeClr val="tx2">
                    <a:lumMod val="75000"/>
                  </a:schemeClr>
                </a:solidFill>
                <a:latin typeface="Tw Cen MT" pitchFamily="34" charset="0"/>
              </a:rPr>
              <a:t>vectorizer</a:t>
            </a:r>
            <a:r>
              <a:rPr lang="en-US" sz="2400" dirty="0" smtClean="0">
                <a:solidFill>
                  <a:schemeClr val="tx2">
                    <a:lumMod val="75000"/>
                  </a:schemeClr>
                </a:solidFill>
                <a:latin typeface="Tw Cen MT" pitchFamily="34" charset="0"/>
              </a:rPr>
              <a:t> resulted in a 95.6 percent accuracy. </a:t>
            </a:r>
          </a:p>
          <a:p>
            <a:pPr lvl="0" algn="just"/>
            <a:endParaRPr lang="en-US" sz="2400" dirty="0" smtClean="0">
              <a:solidFill>
                <a:schemeClr val="tx2">
                  <a:lumMod val="75000"/>
                </a:schemeClr>
              </a:solidFill>
              <a:latin typeface="Tw Cen MT" pitchFamily="34" charset="0"/>
            </a:endParaRPr>
          </a:p>
          <a:p>
            <a:pPr lvl="0" algn="just"/>
            <a:r>
              <a:rPr lang="en-US" sz="2400" b="1" dirty="0" smtClean="0">
                <a:solidFill>
                  <a:schemeClr val="tx2">
                    <a:lumMod val="75000"/>
                  </a:schemeClr>
                </a:solidFill>
                <a:latin typeface="Tw Cen MT" pitchFamily="34" charset="0"/>
              </a:rPr>
              <a:t>Davidson</a:t>
            </a:r>
            <a:r>
              <a:rPr lang="en-US" sz="2400" dirty="0" smtClean="0">
                <a:solidFill>
                  <a:schemeClr val="tx2">
                    <a:lumMod val="75000"/>
                  </a:schemeClr>
                </a:solidFill>
                <a:latin typeface="Tw Cen MT" pitchFamily="34" charset="0"/>
              </a:rPr>
              <a:t>, he analyzed a 24k tweet corpus that he divided into three categories: hate, offensive, and neither. He then used NLP techniques on the tweets, such as extracting the base form of word, text clustering, term frequency </a:t>
            </a:r>
            <a:r>
              <a:rPr lang="en-US" sz="2400" dirty="0" err="1" smtClean="0">
                <a:solidFill>
                  <a:schemeClr val="tx2">
                    <a:lumMod val="75000"/>
                  </a:schemeClr>
                </a:solidFill>
                <a:latin typeface="Tw Cen MT" pitchFamily="34" charset="0"/>
              </a:rPr>
              <a:t>vectorization</a:t>
            </a:r>
            <a:r>
              <a:rPr lang="en-US" sz="2400" dirty="0" smtClean="0">
                <a:solidFill>
                  <a:schemeClr val="tx2">
                    <a:lumMod val="75000"/>
                  </a:schemeClr>
                </a:solidFill>
                <a:latin typeface="Tw Cen MT" pitchFamily="34" charset="0"/>
              </a:rPr>
              <a:t>, and sentimental techniques of </a:t>
            </a:r>
            <a:r>
              <a:rPr lang="en-US" sz="2400" dirty="0" err="1" smtClean="0">
                <a:solidFill>
                  <a:schemeClr val="tx2">
                    <a:lumMod val="75000"/>
                  </a:schemeClr>
                </a:solidFill>
                <a:latin typeface="Tw Cen MT" pitchFamily="34" charset="0"/>
              </a:rPr>
              <a:t>vader</a:t>
            </a:r>
            <a:r>
              <a:rPr lang="en-US" sz="2400" dirty="0" smtClean="0">
                <a:solidFill>
                  <a:schemeClr val="tx2">
                    <a:lumMod val="75000"/>
                  </a:schemeClr>
                </a:solidFill>
                <a:latin typeface="Tw Cen MT" pitchFamily="34" charset="0"/>
              </a:rPr>
              <a:t>, before running various supervised learning algorithms, the best of which was LR with L-2 regularization.</a:t>
            </a: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43"/>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35000" y="2184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EXISTING SYSTEM</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7239000" y="921345"/>
            <a:ext cx="4699000" cy="5859553"/>
          </a:xfrm>
          <a:prstGeom prst="rect">
            <a:avLst/>
          </a:prstGeom>
          <a:noFill/>
        </p:spPr>
        <p:txBody>
          <a:bodyPr wrap="square" rtlCol="0">
            <a:spAutoFit/>
          </a:bodyPr>
          <a:lstStyle/>
          <a:p>
            <a:pPr>
              <a:lnSpc>
                <a:spcPct val="150000"/>
              </a:lnSpc>
            </a:pPr>
            <a:r>
              <a:rPr lang="en-US" b="1" dirty="0" smtClean="0">
                <a:solidFill>
                  <a:schemeClr val="tx2">
                    <a:lumMod val="75000"/>
                  </a:schemeClr>
                </a:solidFill>
                <a:latin typeface="Tw Cen MT" pitchFamily="34" charset="0"/>
                <a:cs typeface="Times New Roman" panose="02020603050405020304" pitchFamily="18" charset="0"/>
              </a:rPr>
              <a:t>Pre-processing</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Cleaning</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Lemmatization</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lowercasing</a:t>
            </a:r>
          </a:p>
          <a:p>
            <a:pPr>
              <a:lnSpc>
                <a:spcPct val="150000"/>
              </a:lnSpc>
            </a:pPr>
            <a:r>
              <a:rPr lang="en-US" b="1" dirty="0" smtClean="0">
                <a:solidFill>
                  <a:schemeClr val="tx2">
                    <a:lumMod val="75000"/>
                  </a:schemeClr>
                </a:solidFill>
                <a:latin typeface="Tw Cen MT" pitchFamily="34" charset="0"/>
                <a:cs typeface="Times New Roman" panose="02020603050405020304" pitchFamily="18" charset="0"/>
              </a:rPr>
              <a:t>Feature Extraction</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Word N-Gram</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Char N-Gram </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Sentiment Features</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Syntactic Features</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Hybrid</a:t>
            </a:r>
          </a:p>
          <a:p>
            <a:pPr>
              <a:lnSpc>
                <a:spcPct val="150000"/>
              </a:lnSpc>
            </a:pPr>
            <a:r>
              <a:rPr lang="en-US" b="1" dirty="0" smtClean="0">
                <a:solidFill>
                  <a:schemeClr val="tx2">
                    <a:lumMod val="75000"/>
                  </a:schemeClr>
                </a:solidFill>
                <a:latin typeface="Tw Cen MT" pitchFamily="34" charset="0"/>
                <a:cs typeface="Times New Roman" panose="02020603050405020304" pitchFamily="18" charset="0"/>
              </a:rPr>
              <a:t>Classification</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Optimized Classifier</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Ensemble Classifier</a:t>
            </a:r>
          </a:p>
          <a:p>
            <a:pPr marL="285750" indent="-285750">
              <a:lnSpc>
                <a:spcPct val="150000"/>
              </a:lnSpc>
              <a:buFont typeface="Wingdings" pitchFamily="2" charset="2"/>
              <a:buChar char="§"/>
            </a:pPr>
            <a:r>
              <a:rPr lang="en-US" dirty="0" smtClean="0">
                <a:solidFill>
                  <a:schemeClr val="tx2">
                    <a:lumMod val="75000"/>
                  </a:schemeClr>
                </a:solidFill>
                <a:latin typeface="Tw Cen MT" pitchFamily="34" charset="0"/>
                <a:cs typeface="Times New Roman" panose="02020603050405020304" pitchFamily="18" charset="0"/>
              </a:rPr>
              <a:t>Multi-tier Meta-Learning Classifier</a:t>
            </a:r>
            <a:endParaRPr lang="en-US" dirty="0">
              <a:solidFill>
                <a:schemeClr val="tx2">
                  <a:lumMod val="75000"/>
                </a:schemeClr>
              </a:solidFill>
              <a:latin typeface="Tw Cen MT"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73DDECE-E029-4799-A95E-CCB50706865C}"/>
              </a:ext>
            </a:extLst>
          </p:cNvPr>
          <p:cNvPicPr>
            <a:picLocks noChangeAspect="1"/>
          </p:cNvPicPr>
          <p:nvPr/>
        </p:nvPicPr>
        <p:blipFill>
          <a:blip r:embed="rId2" cstate="print"/>
          <a:stretch>
            <a:fillRect/>
          </a:stretch>
        </p:blipFill>
        <p:spPr>
          <a:xfrm>
            <a:off x="1467199" y="1302520"/>
            <a:ext cx="4959001" cy="4818880"/>
          </a:xfrm>
          <a:prstGeom prst="rect">
            <a:avLst/>
          </a:prstGeom>
        </p:spPr>
      </p:pic>
      <p:sp>
        <p:nvSpPr>
          <p:cNvPr id="7" name="TextBox 6"/>
          <p:cNvSpPr txBox="1"/>
          <p:nvPr/>
        </p:nvSpPr>
        <p:spPr>
          <a:xfrm>
            <a:off x="2222500" y="6223000"/>
            <a:ext cx="3276600" cy="369332"/>
          </a:xfrm>
          <a:prstGeom prst="rect">
            <a:avLst/>
          </a:prstGeom>
          <a:noFill/>
        </p:spPr>
        <p:txBody>
          <a:bodyPr wrap="square" rtlCol="0">
            <a:spAutoFit/>
          </a:bodyPr>
          <a:lstStyle/>
          <a:p>
            <a:r>
              <a:rPr lang="en-US" dirty="0" smtClean="0">
                <a:latin typeface="Tw Cen MT" pitchFamily="34" charset="0"/>
              </a:rPr>
              <a:t>Fig 3 : Tweeter text Classification</a:t>
            </a:r>
            <a:endParaRPr lang="en-US"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43"/>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PROBLEM STATEMENTS</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5847755"/>
          </a:xfrm>
          <a:prstGeom prst="rect">
            <a:avLst/>
          </a:prstGeom>
          <a:noFill/>
        </p:spPr>
        <p:txBody>
          <a:bodyPr wrap="square" rtlCol="0">
            <a:spAutoFit/>
          </a:bodyPr>
          <a:lstStyle/>
          <a:p>
            <a:pPr algn="just"/>
            <a:r>
              <a:rPr lang="en-IN" sz="2200" b="1" dirty="0" smtClean="0">
                <a:solidFill>
                  <a:schemeClr val="tx2">
                    <a:lumMod val="75000"/>
                  </a:schemeClr>
                </a:solidFill>
                <a:latin typeface="Tw Cen MT" pitchFamily="34" charset="0"/>
                <a:cs typeface="Times New Roman" pitchFamily="18" charset="0"/>
              </a:rPr>
              <a:t>ACCURACY</a:t>
            </a:r>
            <a:endParaRPr lang="x-none" sz="2200" smtClean="0">
              <a:solidFill>
                <a:schemeClr val="tx2">
                  <a:lumMod val="75000"/>
                </a:schemeClr>
              </a:solidFill>
              <a:latin typeface="Tw Cen MT" pitchFamily="34" charset="0"/>
              <a:cs typeface="Times New Roman" pitchFamily="18" charset="0"/>
            </a:endParaRPr>
          </a:p>
          <a:p>
            <a:pPr marL="285750" lvl="0" indent="-285750" algn="just">
              <a:buFont typeface="Wingdings" pitchFamily="2" charset="2"/>
              <a:buChar char="§"/>
            </a:pPr>
            <a:r>
              <a:rPr lang="en-IN" sz="2200" dirty="0" smtClean="0">
                <a:solidFill>
                  <a:schemeClr val="tx2">
                    <a:lumMod val="75000"/>
                  </a:schemeClr>
                </a:solidFill>
                <a:latin typeface="Tw Cen MT" pitchFamily="34" charset="0"/>
                <a:cs typeface="Times New Roman" pitchFamily="18" charset="0"/>
              </a:rPr>
              <a:t>The proportion of accurately predicted data points among all the data points is known as accuracy.</a:t>
            </a:r>
            <a:endParaRPr lang="x-none" sz="2200" smtClean="0">
              <a:solidFill>
                <a:schemeClr val="tx2">
                  <a:lumMod val="75000"/>
                </a:schemeClr>
              </a:solidFill>
              <a:latin typeface="Tw Cen MT" pitchFamily="34" charset="0"/>
              <a:cs typeface="Times New Roman" pitchFamily="18" charset="0"/>
            </a:endParaRPr>
          </a:p>
          <a:p>
            <a:pPr marL="285750" lvl="0" indent="-285750" algn="just">
              <a:buFont typeface="Wingdings" pitchFamily="2" charset="2"/>
              <a:buChar char="§"/>
            </a:pPr>
            <a:r>
              <a:rPr lang="en-IN" sz="2200" dirty="0" smtClean="0">
                <a:solidFill>
                  <a:schemeClr val="tx2">
                    <a:lumMod val="75000"/>
                  </a:schemeClr>
                </a:solidFill>
                <a:latin typeface="Tw Cen MT" pitchFamily="34" charset="0"/>
                <a:cs typeface="Times New Roman" pitchFamily="18" charset="0"/>
              </a:rPr>
              <a:t>There are numerous algorithms that categories explicit content and hate speech, but their accuracy is lowered by the lack of local language data and the possibility that a single statement in another language could be non-hate.</a:t>
            </a:r>
          </a:p>
          <a:p>
            <a:pPr marL="285750" lvl="0" indent="-285750" algn="just">
              <a:buFont typeface="Wingdings" pitchFamily="2" charset="2"/>
              <a:buChar char="§"/>
            </a:pPr>
            <a:endParaRPr lang="x-none" sz="2200" smtClean="0">
              <a:solidFill>
                <a:schemeClr val="tx2">
                  <a:lumMod val="75000"/>
                </a:schemeClr>
              </a:solidFill>
              <a:latin typeface="Tw Cen MT" pitchFamily="34" charset="0"/>
              <a:cs typeface="Times New Roman" pitchFamily="18" charset="0"/>
            </a:endParaRPr>
          </a:p>
          <a:p>
            <a:pPr algn="just"/>
            <a:r>
              <a:rPr lang="en-IN" sz="2200" b="1" dirty="0" smtClean="0">
                <a:solidFill>
                  <a:schemeClr val="tx2">
                    <a:lumMod val="75000"/>
                  </a:schemeClr>
                </a:solidFill>
                <a:latin typeface="Tw Cen MT" pitchFamily="34" charset="0"/>
                <a:cs typeface="Times New Roman" pitchFamily="18" charset="0"/>
              </a:rPr>
              <a:t>TIME COMPLEXITY</a:t>
            </a:r>
            <a:endParaRPr lang="x-none" sz="2200" smtClean="0">
              <a:solidFill>
                <a:schemeClr val="tx2">
                  <a:lumMod val="75000"/>
                </a:schemeClr>
              </a:solidFill>
              <a:latin typeface="Tw Cen MT" pitchFamily="34" charset="0"/>
              <a:cs typeface="Times New Roman" pitchFamily="18" charset="0"/>
            </a:endParaRPr>
          </a:p>
          <a:p>
            <a:pPr marL="285750" lvl="0" indent="-285750" algn="just">
              <a:buFont typeface="Wingdings" pitchFamily="2" charset="2"/>
              <a:buChar char="§"/>
            </a:pPr>
            <a:r>
              <a:rPr lang="en-IN" sz="2200" dirty="0" smtClean="0">
                <a:solidFill>
                  <a:schemeClr val="tx2">
                    <a:lumMod val="75000"/>
                  </a:schemeClr>
                </a:solidFill>
                <a:latin typeface="Tw Cen MT" pitchFamily="34" charset="0"/>
                <a:cs typeface="Times New Roman" pitchFamily="18" charset="0"/>
              </a:rPr>
              <a:t>The amount of time it takes for an algorithm to determine whether a post contains explicit or non-explicit content, hate speech or not.</a:t>
            </a:r>
            <a:endParaRPr lang="x-none" sz="2200" smtClean="0">
              <a:solidFill>
                <a:schemeClr val="tx2">
                  <a:lumMod val="75000"/>
                </a:schemeClr>
              </a:solidFill>
              <a:latin typeface="Tw Cen MT" pitchFamily="34" charset="0"/>
              <a:cs typeface="Times New Roman" pitchFamily="18" charset="0"/>
            </a:endParaRPr>
          </a:p>
          <a:p>
            <a:pPr marL="285750" lvl="0" indent="-285750" algn="just">
              <a:buFont typeface="Wingdings" pitchFamily="2" charset="2"/>
              <a:buChar char="§"/>
            </a:pPr>
            <a:r>
              <a:rPr lang="en-IN" sz="2200" dirty="0" smtClean="0">
                <a:solidFill>
                  <a:schemeClr val="tx2">
                    <a:lumMod val="75000"/>
                  </a:schemeClr>
                </a:solidFill>
                <a:latin typeface="Tw Cen MT" pitchFamily="34" charset="0"/>
                <a:cs typeface="Times New Roman" pitchFamily="18" charset="0"/>
              </a:rPr>
              <a:t>After accuracy the timing is more important, to detect a hate speech and explicit contents (images and videos) to reduce conflicts and violence.</a:t>
            </a:r>
          </a:p>
          <a:p>
            <a:pPr marL="285750" lvl="0" indent="-285750" algn="just">
              <a:buFont typeface="Wingdings" pitchFamily="2" charset="2"/>
              <a:buChar char="§"/>
            </a:pPr>
            <a:endParaRPr lang="en-IN" sz="2200" dirty="0" smtClean="0">
              <a:solidFill>
                <a:schemeClr val="tx2">
                  <a:lumMod val="75000"/>
                </a:schemeClr>
              </a:solidFill>
              <a:latin typeface="Tw Cen MT" pitchFamily="34" charset="0"/>
              <a:cs typeface="Times New Roman" pitchFamily="18" charset="0"/>
            </a:endParaRPr>
          </a:p>
          <a:p>
            <a:pPr marL="285750" lvl="0" indent="-285750" algn="just"/>
            <a:r>
              <a:rPr lang="en-IN" sz="2200" b="1" dirty="0" smtClean="0">
                <a:solidFill>
                  <a:schemeClr val="tx2">
                    <a:lumMod val="75000"/>
                  </a:schemeClr>
                </a:solidFill>
                <a:latin typeface="Tw Cen MT" pitchFamily="34" charset="0"/>
                <a:cs typeface="Times New Roman" pitchFamily="18" charset="0"/>
              </a:rPr>
              <a:t>CLASSIFICATION OF SPEECH</a:t>
            </a:r>
          </a:p>
          <a:p>
            <a:pPr lvl="0" algn="just">
              <a:buFont typeface="Wingdings" pitchFamily="2" charset="2"/>
              <a:buChar char="§"/>
            </a:pPr>
            <a:r>
              <a:rPr lang="en-US" sz="2200" dirty="0" smtClean="0">
                <a:solidFill>
                  <a:schemeClr val="tx2">
                    <a:lumMod val="75000"/>
                  </a:schemeClr>
                </a:solidFill>
                <a:latin typeface="Tw Cen MT" pitchFamily="34" charset="0"/>
                <a:cs typeface="Times New Roman" pitchFamily="18" charset="0"/>
              </a:rPr>
              <a:t> The speech are of different categories such as Toxic, Obscene, Insult, Threat, Sexual, Hate, etc. Which remains unclassified.</a:t>
            </a:r>
          </a:p>
          <a:p>
            <a:pPr algn="just">
              <a:buFont typeface="Wingdings" pitchFamily="2" charset="2"/>
              <a:buChar char="§"/>
            </a:pPr>
            <a:endParaRPr lang="x-none" sz="2200" dirty="0">
              <a:solidFill>
                <a:schemeClr val="tx2">
                  <a:lumMod val="75000"/>
                </a:schemeClr>
              </a:solidFill>
              <a:latin typeface="Tw Cen MT" pitchFamily="34" charset="0"/>
              <a:cs typeface="Times New Roman" pitchFamily="18"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11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PROPOSED SYSTEM</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5693866"/>
          </a:xfrm>
          <a:prstGeom prst="rect">
            <a:avLst/>
          </a:prstGeom>
          <a:noFill/>
        </p:spPr>
        <p:txBody>
          <a:bodyPr wrap="square" rtlCol="0">
            <a:spAutoFit/>
          </a:bodyPr>
          <a:lstStyle/>
          <a:p>
            <a:pPr lvl="0" algn="just"/>
            <a:r>
              <a:rPr lang="en-US" sz="2600" dirty="0" smtClean="0">
                <a:solidFill>
                  <a:schemeClr val="tx2">
                    <a:lumMod val="75000"/>
                  </a:schemeClr>
                </a:solidFill>
                <a:latin typeface="Tw Cen MT" pitchFamily="34" charset="0"/>
              </a:rPr>
              <a:t>The purpose of the project is to put a set of comments into one of six categories, which are:</a:t>
            </a:r>
          </a:p>
          <a:p>
            <a:pPr lvl="0" algn="just"/>
            <a:r>
              <a:rPr lang="en-US" sz="2600" b="1" dirty="0" smtClean="0">
                <a:solidFill>
                  <a:schemeClr val="tx2">
                    <a:lumMod val="75000"/>
                  </a:schemeClr>
                </a:solidFill>
                <a:latin typeface="Tw Cen MT" pitchFamily="34" charset="0"/>
              </a:rPr>
              <a:t>Toxic</a:t>
            </a:r>
            <a:r>
              <a:rPr lang="en-US" sz="2600" dirty="0" smtClean="0">
                <a:solidFill>
                  <a:schemeClr val="tx2">
                    <a:lumMod val="75000"/>
                  </a:schemeClr>
                </a:solidFill>
                <a:latin typeface="Tw Cen MT" pitchFamily="34" charset="0"/>
              </a:rPr>
              <a:t>: A toxic comment is one that is unpleasant, disrespectful, or irrational and is likely to drive other users away from a conversation. Toxic comment classification is a subtask of sentiment analysis.</a:t>
            </a:r>
          </a:p>
          <a:p>
            <a:pPr lvl="0" algn="just"/>
            <a:r>
              <a:rPr lang="en-US" sz="2600" b="1" dirty="0" smtClean="0">
                <a:solidFill>
                  <a:schemeClr val="tx2">
                    <a:lumMod val="75000"/>
                  </a:schemeClr>
                </a:solidFill>
                <a:latin typeface="Tw Cen MT" pitchFamily="34" charset="0"/>
              </a:rPr>
              <a:t>Severe Toxic</a:t>
            </a:r>
            <a:r>
              <a:rPr lang="en-US" sz="2600" dirty="0" smtClean="0">
                <a:solidFill>
                  <a:schemeClr val="tx2">
                    <a:lumMod val="75000"/>
                  </a:schemeClr>
                </a:solidFill>
                <a:latin typeface="Tw Cen MT" pitchFamily="34" charset="0"/>
              </a:rPr>
              <a:t>: Adverse effects that arise following the repeated or continuous administration of a test sample for a significant portion of one's life span are referred to as Severe Toxic.</a:t>
            </a:r>
          </a:p>
          <a:p>
            <a:pPr lvl="0" algn="just"/>
            <a:r>
              <a:rPr lang="en-US" sz="2600" b="1" dirty="0" smtClean="0">
                <a:solidFill>
                  <a:schemeClr val="tx2">
                    <a:lumMod val="75000"/>
                  </a:schemeClr>
                </a:solidFill>
                <a:latin typeface="Tw Cen MT" pitchFamily="34" charset="0"/>
              </a:rPr>
              <a:t>Obscene</a:t>
            </a:r>
            <a:r>
              <a:rPr lang="en-US" sz="2600" dirty="0" smtClean="0">
                <a:solidFill>
                  <a:schemeClr val="tx2">
                    <a:lumMod val="75000"/>
                  </a:schemeClr>
                </a:solidFill>
                <a:latin typeface="Tw Cen MT" pitchFamily="34" charset="0"/>
              </a:rPr>
              <a:t>: When you say something is obscene, you're implying that it offends you because it involves sex or violence in a way that you find offensive and disturbing.</a:t>
            </a:r>
          </a:p>
          <a:p>
            <a:pPr lvl="0" algn="just"/>
            <a:r>
              <a:rPr lang="en-US" sz="2600" b="1" dirty="0" smtClean="0">
                <a:solidFill>
                  <a:schemeClr val="tx2">
                    <a:lumMod val="75000"/>
                  </a:schemeClr>
                </a:solidFill>
                <a:latin typeface="Tw Cen MT" pitchFamily="34" charset="0"/>
              </a:rPr>
              <a:t>Insult</a:t>
            </a:r>
            <a:r>
              <a:rPr lang="en-US" sz="2600" dirty="0" smtClean="0">
                <a:solidFill>
                  <a:schemeClr val="tx2">
                    <a:lumMod val="75000"/>
                  </a:schemeClr>
                </a:solidFill>
                <a:latin typeface="Tw Cen MT" pitchFamily="34" charset="0"/>
              </a:rPr>
              <a:t>: An insult is a purposefully rude action or manner of speech, as well as a lack of regard, esteem, or courteous behavior.</a:t>
            </a:r>
          </a:p>
          <a:p>
            <a:pPr lvl="0" algn="just"/>
            <a:r>
              <a:rPr lang="en-US" sz="2600" b="1" dirty="0" smtClean="0">
                <a:solidFill>
                  <a:schemeClr val="tx2">
                    <a:lumMod val="75000"/>
                  </a:schemeClr>
                </a:solidFill>
                <a:latin typeface="Tw Cen MT" pitchFamily="34" charset="0"/>
              </a:rPr>
              <a:t>Threat</a:t>
            </a:r>
            <a:r>
              <a:rPr lang="en-US" sz="2600" dirty="0" smtClean="0">
                <a:solidFill>
                  <a:schemeClr val="tx2">
                    <a:lumMod val="75000"/>
                  </a:schemeClr>
                </a:solidFill>
                <a:latin typeface="Tw Cen MT" pitchFamily="34" charset="0"/>
              </a:rPr>
              <a:t>: It refers to a threatening message in a terrifying manner or a threatening message in a frightening manner.</a:t>
            </a: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43"/>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35000" y="5105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SYSTEM ARCHITECTURE</a:t>
            </a:r>
            <a:endParaRPr lang="en-US" sz="4000" b="1" dirty="0">
              <a:solidFill>
                <a:schemeClr val="accent1">
                  <a:lumMod val="75000"/>
                </a:schemeClr>
              </a:solidFill>
              <a:latin typeface="Tw Cen MT" panose="020B0602020104020603" pitchFamily="34" charset="0"/>
            </a:endParaRPr>
          </a:p>
        </p:txBody>
      </p:sp>
      <p:sp>
        <p:nvSpPr>
          <p:cNvPr id="6" name="Can 1"/>
          <p:cNvSpPr>
            <a:spLocks noChangeArrowheads="1"/>
          </p:cNvSpPr>
          <p:nvPr/>
        </p:nvSpPr>
        <p:spPr bwMode="auto">
          <a:xfrm>
            <a:off x="2108200" y="2544014"/>
            <a:ext cx="1193621" cy="2459786"/>
          </a:xfrm>
          <a:prstGeom prst="can">
            <a:avLst>
              <a:gd name="adj" fmla="val 25003"/>
            </a:avLst>
          </a:prstGeom>
          <a:no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Dataset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Flowchart: Process 5"/>
          <p:cNvSpPr>
            <a:spLocks noChangeArrowheads="1"/>
          </p:cNvSpPr>
          <p:nvPr/>
        </p:nvSpPr>
        <p:spPr bwMode="auto">
          <a:xfrm>
            <a:off x="5459033" y="2211876"/>
            <a:ext cx="1374472" cy="3083911"/>
          </a:xfrm>
          <a:prstGeom prst="flowChartProcess">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Different Classifie</a:t>
            </a:r>
            <a:r>
              <a:rPr kumimoji="0" lang="en-US" sz="2000" b="0" i="0" u="none" strike="noStrike" cap="none" normalizeH="0" baseline="0" dirty="0" smtClean="0">
                <a:ln>
                  <a:noFill/>
                </a:ln>
                <a:solidFill>
                  <a:schemeClr val="tx1"/>
                </a:solidFill>
                <a:effectLst/>
                <a:latin typeface="Calibri" pitchFamily="34" charset="0"/>
                <a:ea typeface="Arial" pitchFamily="34" charset="0"/>
                <a:cs typeface="Arial" pitchFamily="34" charset="0"/>
              </a:rPr>
              <a:t>rs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Oval 4"/>
          <p:cNvSpPr>
            <a:spLocks noChangeArrowheads="1"/>
          </p:cNvSpPr>
          <p:nvPr/>
        </p:nvSpPr>
        <p:spPr bwMode="auto">
          <a:xfrm>
            <a:off x="3499021" y="2246103"/>
            <a:ext cx="1675892" cy="3047198"/>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Pre-processing and Feature Selection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ounded Rectangle 6"/>
          <p:cNvSpPr>
            <a:spLocks noChangeArrowheads="1"/>
          </p:cNvSpPr>
          <p:nvPr/>
        </p:nvSpPr>
        <p:spPr bwMode="auto">
          <a:xfrm>
            <a:off x="7265735" y="2366339"/>
            <a:ext cx="1687948" cy="2698422"/>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Predicted Results: </a:t>
            </a:r>
            <a:r>
              <a:rPr kumimoji="0" lang="en-US"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toxic, </a:t>
            </a:r>
            <a:r>
              <a:rPr kumimoji="0" lang="en-US" b="0" i="0" u="none" strike="noStrike" cap="none" normalizeH="0" baseline="0" dirty="0" err="1" smtClean="0">
                <a:ln>
                  <a:noFill/>
                </a:ln>
                <a:solidFill>
                  <a:schemeClr val="tx1"/>
                </a:solidFill>
                <a:effectLst/>
                <a:latin typeface="Times New Roman" pitchFamily="18" charset="0"/>
                <a:ea typeface="Arial" pitchFamily="34" charset="0"/>
                <a:cs typeface="Arial" pitchFamily="34" charset="0"/>
              </a:rPr>
              <a:t>severe_toxic</a:t>
            </a:r>
            <a:r>
              <a:rPr kumimoji="0" lang="en-US"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 obscene, threat, insult, </a:t>
            </a:r>
            <a:r>
              <a:rPr kumimoji="0" lang="en-US" b="0" i="0" u="none" strike="noStrike" cap="none" normalizeH="0" baseline="0" dirty="0" err="1" smtClean="0">
                <a:ln>
                  <a:noFill/>
                </a:ln>
                <a:solidFill>
                  <a:schemeClr val="tx1"/>
                </a:solidFill>
                <a:effectLst/>
                <a:latin typeface="Times New Roman" pitchFamily="18" charset="0"/>
                <a:ea typeface="Arial" pitchFamily="34" charset="0"/>
                <a:cs typeface="Arial" pitchFamily="34" charset="0"/>
              </a:rPr>
              <a:t>identity_hate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 name="Straight Arrow Connector 11"/>
          <p:cNvCxnSpPr>
            <a:cxnSpLocks noChangeShapeType="1"/>
          </p:cNvCxnSpPr>
          <p:nvPr/>
        </p:nvCxnSpPr>
        <p:spPr bwMode="auto">
          <a:xfrm>
            <a:off x="8940579" y="3539100"/>
            <a:ext cx="373760" cy="0"/>
          </a:xfrm>
          <a:prstGeom prst="straightConnector1">
            <a:avLst/>
          </a:prstGeom>
          <a:noFill/>
          <a:ln w="9525">
            <a:solidFill>
              <a:srgbClr val="000000"/>
            </a:solidFill>
            <a:round/>
            <a:headEnd/>
            <a:tailEnd type="arrow" w="med" len="med"/>
          </a:ln>
        </p:spPr>
      </p:cxnSp>
      <p:sp>
        <p:nvSpPr>
          <p:cNvPr id="11" name="Rounded Rectangle 7"/>
          <p:cNvSpPr>
            <a:spLocks noChangeArrowheads="1"/>
          </p:cNvSpPr>
          <p:nvPr/>
        </p:nvSpPr>
        <p:spPr bwMode="auto">
          <a:xfrm>
            <a:off x="9259371" y="2862600"/>
            <a:ext cx="1567981" cy="1615382"/>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Performance Analysis and Graph</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2" name="Straight Arrow Connector 10"/>
          <p:cNvCxnSpPr>
            <a:cxnSpLocks noChangeShapeType="1"/>
          </p:cNvCxnSpPr>
          <p:nvPr/>
        </p:nvCxnSpPr>
        <p:spPr bwMode="auto">
          <a:xfrm>
            <a:off x="6914976" y="3549088"/>
            <a:ext cx="409931" cy="0"/>
          </a:xfrm>
          <a:prstGeom prst="straightConnector1">
            <a:avLst/>
          </a:prstGeom>
          <a:noFill/>
          <a:ln w="9525">
            <a:solidFill>
              <a:srgbClr val="000000"/>
            </a:solidFill>
            <a:round/>
            <a:headEnd/>
            <a:tailEnd type="arrow" w="med" len="med"/>
          </a:ln>
        </p:spPr>
      </p:cxnSp>
      <p:cxnSp>
        <p:nvCxnSpPr>
          <p:cNvPr id="13" name="Straight Arrow Connector 9"/>
          <p:cNvCxnSpPr>
            <a:cxnSpLocks noChangeShapeType="1"/>
          </p:cNvCxnSpPr>
          <p:nvPr/>
        </p:nvCxnSpPr>
        <p:spPr bwMode="auto">
          <a:xfrm>
            <a:off x="5139609" y="3549088"/>
            <a:ext cx="277305" cy="0"/>
          </a:xfrm>
          <a:prstGeom prst="straightConnector1">
            <a:avLst/>
          </a:prstGeom>
          <a:noFill/>
          <a:ln w="9525">
            <a:solidFill>
              <a:srgbClr val="000000"/>
            </a:solidFill>
            <a:round/>
            <a:headEnd/>
            <a:tailEnd type="arrow" w="med" len="med"/>
          </a:ln>
        </p:spPr>
      </p:cxnSp>
      <p:cxnSp>
        <p:nvCxnSpPr>
          <p:cNvPr id="14" name="Straight Arrow Connector 8"/>
          <p:cNvCxnSpPr>
            <a:cxnSpLocks noChangeShapeType="1"/>
          </p:cNvCxnSpPr>
          <p:nvPr/>
        </p:nvCxnSpPr>
        <p:spPr bwMode="auto">
          <a:xfrm flipV="1">
            <a:off x="3292522" y="3548926"/>
            <a:ext cx="265249" cy="714"/>
          </a:xfrm>
          <a:prstGeom prst="straightConnector1">
            <a:avLst/>
          </a:prstGeom>
          <a:noFill/>
          <a:ln w="9525">
            <a:solidFill>
              <a:srgbClr val="000000"/>
            </a:solidFill>
            <a:round/>
            <a:headEnd/>
            <a:tailEnd type="arrow" w="med" len="med"/>
          </a:ln>
        </p:spPr>
      </p:cxnSp>
      <p:sp>
        <p:nvSpPr>
          <p:cNvPr id="19" name="TextBox 18"/>
          <p:cNvSpPr txBox="1"/>
          <p:nvPr/>
        </p:nvSpPr>
        <p:spPr>
          <a:xfrm>
            <a:off x="3975100" y="5715000"/>
            <a:ext cx="4457700" cy="369332"/>
          </a:xfrm>
          <a:prstGeom prst="rect">
            <a:avLst/>
          </a:prstGeom>
          <a:noFill/>
        </p:spPr>
        <p:txBody>
          <a:bodyPr wrap="square" rtlCol="0">
            <a:spAutoFit/>
          </a:bodyPr>
          <a:lstStyle/>
          <a:p>
            <a:r>
              <a:rPr lang="en-US" dirty="0" smtClean="0">
                <a:latin typeface="Tw Cen MT" pitchFamily="34" charset="0"/>
              </a:rPr>
              <a:t>Fig 4 : Simple Architecture of System</a:t>
            </a:r>
            <a:endParaRPr lang="en-US"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47700" y="3835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DATA FLOW DIAGRAM [DFD]</a:t>
            </a:r>
            <a:endParaRPr lang="en-US" sz="4000" b="1" dirty="0">
              <a:solidFill>
                <a:schemeClr val="accent1">
                  <a:lumMod val="75000"/>
                </a:schemeClr>
              </a:solidFill>
              <a:latin typeface="Tw Cen MT" panose="020B0602020104020603" pitchFamily="34" charset="0"/>
            </a:endParaRPr>
          </a:p>
        </p:txBody>
      </p:sp>
      <p:sp>
        <p:nvSpPr>
          <p:cNvPr id="15" name="Rectangle 4"/>
          <p:cNvSpPr>
            <a:spLocks noChangeArrowheads="1"/>
          </p:cNvSpPr>
          <p:nvPr/>
        </p:nvSpPr>
        <p:spPr bwMode="auto">
          <a:xfrm>
            <a:off x="4954588" y="1330767"/>
            <a:ext cx="2616200" cy="531813"/>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Input Dataset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5"/>
          <p:cNvSpPr>
            <a:spLocks noChangeArrowheads="1"/>
          </p:cNvSpPr>
          <p:nvPr/>
        </p:nvSpPr>
        <p:spPr bwMode="auto">
          <a:xfrm>
            <a:off x="4954588" y="2245167"/>
            <a:ext cx="2616200" cy="531813"/>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Preprocessing</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6"/>
          <p:cNvSpPr>
            <a:spLocks noChangeArrowheads="1"/>
          </p:cNvSpPr>
          <p:nvPr/>
        </p:nvSpPr>
        <p:spPr bwMode="auto">
          <a:xfrm>
            <a:off x="4954588" y="3105592"/>
            <a:ext cx="2616200" cy="533400"/>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Training dataset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7"/>
          <p:cNvSpPr>
            <a:spLocks noChangeArrowheads="1"/>
          </p:cNvSpPr>
          <p:nvPr/>
        </p:nvSpPr>
        <p:spPr bwMode="auto">
          <a:xfrm>
            <a:off x="4954588" y="3935855"/>
            <a:ext cx="2616200" cy="531812"/>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Different</a:t>
            </a:r>
            <a:r>
              <a:rPr kumimoji="0" lang="en-US" b="0" i="0" u="none" strike="noStrike" cap="none" normalizeH="0" dirty="0" smtClean="0">
                <a:ln>
                  <a:noFill/>
                </a:ln>
                <a:solidFill>
                  <a:schemeClr val="tx1"/>
                </a:solidFill>
                <a:effectLst/>
                <a:latin typeface="Times New Roman" pitchFamily="18" charset="0"/>
                <a:ea typeface="Arial" pitchFamily="34" charset="0"/>
                <a:cs typeface="Arial" pitchFamily="34" charset="0"/>
              </a:rPr>
              <a:t> </a:t>
            </a:r>
            <a:r>
              <a:rPr kumimoji="0" lang="en-US"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Classifiers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8"/>
          <p:cNvSpPr>
            <a:spLocks noChangeArrowheads="1"/>
          </p:cNvSpPr>
          <p:nvPr/>
        </p:nvSpPr>
        <p:spPr bwMode="auto">
          <a:xfrm>
            <a:off x="4954588" y="4902642"/>
            <a:ext cx="2616200" cy="531813"/>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Prediction/Classification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9"/>
          <p:cNvSpPr>
            <a:spLocks noChangeArrowheads="1"/>
          </p:cNvSpPr>
          <p:nvPr/>
        </p:nvSpPr>
        <p:spPr bwMode="auto">
          <a:xfrm>
            <a:off x="7899400" y="4839142"/>
            <a:ext cx="1882775" cy="531813"/>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Testing Data</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10"/>
          <p:cNvSpPr>
            <a:spLocks noChangeArrowheads="1"/>
          </p:cNvSpPr>
          <p:nvPr/>
        </p:nvSpPr>
        <p:spPr bwMode="auto">
          <a:xfrm>
            <a:off x="4954589" y="5807517"/>
            <a:ext cx="2616200" cy="915988"/>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lang="en-IN" sz="1200" dirty="0" smtClean="0">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Predicted Results: </a:t>
            </a:r>
            <a:r>
              <a:rPr kumimoji="0" lang="en-US" sz="16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toxic, severe toxic, obscene, threat, insult, identity hate</a:t>
            </a:r>
            <a:endParaRPr kumimoji="0" lang="en-IN" sz="16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2" name="Straight Arrow Connector 21"/>
          <p:cNvCxnSpPr>
            <a:cxnSpLocks noChangeShapeType="1"/>
          </p:cNvCxnSpPr>
          <p:nvPr/>
        </p:nvCxnSpPr>
        <p:spPr bwMode="auto">
          <a:xfrm flipH="1">
            <a:off x="7570788" y="5126480"/>
            <a:ext cx="328612" cy="0"/>
          </a:xfrm>
          <a:prstGeom prst="straightConnector1">
            <a:avLst/>
          </a:prstGeom>
          <a:noFill/>
          <a:ln w="25400">
            <a:solidFill>
              <a:srgbClr val="243F60"/>
            </a:solidFill>
            <a:round/>
            <a:headEnd/>
            <a:tailEnd type="arrow" w="med" len="med"/>
          </a:ln>
        </p:spPr>
      </p:cxnSp>
      <p:cxnSp>
        <p:nvCxnSpPr>
          <p:cNvPr id="23" name="Straight Arrow Connector 22"/>
          <p:cNvCxnSpPr>
            <a:cxnSpLocks noChangeShapeType="1"/>
          </p:cNvCxnSpPr>
          <p:nvPr/>
        </p:nvCxnSpPr>
        <p:spPr bwMode="auto">
          <a:xfrm>
            <a:off x="6242050" y="1862580"/>
            <a:ext cx="0" cy="382587"/>
          </a:xfrm>
          <a:prstGeom prst="straightConnector1">
            <a:avLst/>
          </a:prstGeom>
          <a:noFill/>
          <a:ln w="25400">
            <a:solidFill>
              <a:srgbClr val="243F60"/>
            </a:solidFill>
            <a:round/>
            <a:headEnd/>
            <a:tailEnd type="arrow" w="med" len="med"/>
          </a:ln>
        </p:spPr>
      </p:cxnSp>
      <p:cxnSp>
        <p:nvCxnSpPr>
          <p:cNvPr id="24" name="Straight Arrow Connector 23"/>
          <p:cNvCxnSpPr>
            <a:cxnSpLocks noChangeShapeType="1"/>
          </p:cNvCxnSpPr>
          <p:nvPr/>
        </p:nvCxnSpPr>
        <p:spPr bwMode="auto">
          <a:xfrm>
            <a:off x="6242050" y="2776980"/>
            <a:ext cx="0" cy="328612"/>
          </a:xfrm>
          <a:prstGeom prst="straightConnector1">
            <a:avLst/>
          </a:prstGeom>
          <a:noFill/>
          <a:ln w="25400">
            <a:solidFill>
              <a:srgbClr val="243F60"/>
            </a:solidFill>
            <a:round/>
            <a:headEnd/>
            <a:tailEnd type="arrow" w="med" len="med"/>
          </a:ln>
        </p:spPr>
      </p:cxnSp>
      <p:cxnSp>
        <p:nvCxnSpPr>
          <p:cNvPr id="25" name="Straight Arrow Connector 24"/>
          <p:cNvCxnSpPr>
            <a:cxnSpLocks noChangeShapeType="1"/>
          </p:cNvCxnSpPr>
          <p:nvPr/>
        </p:nvCxnSpPr>
        <p:spPr bwMode="auto">
          <a:xfrm>
            <a:off x="6242050" y="3638992"/>
            <a:ext cx="0" cy="296863"/>
          </a:xfrm>
          <a:prstGeom prst="straightConnector1">
            <a:avLst/>
          </a:prstGeom>
          <a:noFill/>
          <a:ln w="25400">
            <a:solidFill>
              <a:srgbClr val="243F60"/>
            </a:solidFill>
            <a:round/>
            <a:headEnd/>
            <a:tailEnd type="arrow" w="med" len="med"/>
          </a:ln>
        </p:spPr>
      </p:cxnSp>
      <p:cxnSp>
        <p:nvCxnSpPr>
          <p:cNvPr id="26" name="Straight Arrow Connector 25"/>
          <p:cNvCxnSpPr>
            <a:cxnSpLocks noChangeShapeType="1"/>
          </p:cNvCxnSpPr>
          <p:nvPr/>
        </p:nvCxnSpPr>
        <p:spPr bwMode="auto">
          <a:xfrm>
            <a:off x="6242050" y="4467667"/>
            <a:ext cx="0" cy="434975"/>
          </a:xfrm>
          <a:prstGeom prst="straightConnector1">
            <a:avLst/>
          </a:prstGeom>
          <a:noFill/>
          <a:ln w="25400">
            <a:solidFill>
              <a:srgbClr val="243F60"/>
            </a:solidFill>
            <a:round/>
            <a:headEnd/>
            <a:tailEnd type="arrow" w="med" len="med"/>
          </a:ln>
        </p:spPr>
      </p:cxnSp>
      <p:cxnSp>
        <p:nvCxnSpPr>
          <p:cNvPr id="27" name="AutoShape 14"/>
          <p:cNvCxnSpPr>
            <a:cxnSpLocks noChangeShapeType="1"/>
          </p:cNvCxnSpPr>
          <p:nvPr/>
        </p:nvCxnSpPr>
        <p:spPr bwMode="auto">
          <a:xfrm>
            <a:off x="6242050" y="5434455"/>
            <a:ext cx="0" cy="373062"/>
          </a:xfrm>
          <a:prstGeom prst="straightConnector1">
            <a:avLst/>
          </a:prstGeom>
          <a:noFill/>
          <a:ln w="25400">
            <a:solidFill>
              <a:srgbClr val="243F60"/>
            </a:solidFill>
            <a:round/>
            <a:headEnd/>
            <a:tailEnd type="arrow" w="med" len="med"/>
          </a:ln>
        </p:spPr>
      </p:cxn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5632311"/>
          </a:xfrm>
          <a:prstGeom prst="rect">
            <a:avLst/>
          </a:prstGeom>
          <a:noFill/>
        </p:spPr>
        <p:txBody>
          <a:bodyPr wrap="square" rtlCol="0">
            <a:spAutoFit/>
          </a:bodyPr>
          <a:lstStyle/>
          <a:p>
            <a:pPr algn="just"/>
            <a:r>
              <a:rPr lang="en-US" sz="2400" b="1" dirty="0" smtClean="0">
                <a:latin typeface="Tw Cen MT" pitchFamily="34" charset="0"/>
              </a:rPr>
              <a:t>Random Forest(RF) </a:t>
            </a:r>
            <a:r>
              <a:rPr lang="en-US" sz="2400" dirty="0" smtClean="0">
                <a:latin typeface="Tw Cen MT" pitchFamily="34" charset="0"/>
              </a:rPr>
              <a:t>is a popular machine learning algorithm used for both classification and regression tasks. It belongs to the ensemble learning family of algorithms, which combines multiple decision trees to improve the overall performance of the model.</a:t>
            </a:r>
          </a:p>
          <a:p>
            <a:pPr algn="just"/>
            <a:r>
              <a:rPr lang="en-US" sz="2400" dirty="0" smtClean="0">
                <a:latin typeface="Tw Cen MT" pitchFamily="34" charset="0"/>
              </a:rPr>
              <a:t>The algorithm works by constructing multiple decision trees during training time and aggregating the predictions of each individual tree to arrive at a final prediction. The individual decision trees are constructed using a random subset of the available features and training samples, which reduces the chance of over fitting and improves the generalization capability of the model.</a:t>
            </a:r>
          </a:p>
          <a:p>
            <a:pPr algn="just"/>
            <a:endParaRPr lang="en-US" sz="2400" dirty="0" smtClean="0">
              <a:latin typeface="Tw Cen MT" pitchFamily="34" charset="0"/>
            </a:endParaRPr>
          </a:p>
          <a:p>
            <a:pPr algn="just"/>
            <a:r>
              <a:rPr lang="en-US" sz="2400" dirty="0" smtClean="0">
                <a:latin typeface="Tw Cen MT" pitchFamily="34" charset="0"/>
              </a:rPr>
              <a:t>The process of constructing a random forest involves the following steps:</a:t>
            </a:r>
          </a:p>
          <a:p>
            <a:pPr marL="342900" indent="-342900" algn="just">
              <a:buFont typeface="Wingdings" pitchFamily="2" charset="2"/>
              <a:buChar char="§"/>
            </a:pPr>
            <a:r>
              <a:rPr lang="en-US" sz="2400" dirty="0" smtClean="0">
                <a:latin typeface="Tw Cen MT" pitchFamily="34" charset="0"/>
              </a:rPr>
              <a:t>Select random samples from a given dataset.</a:t>
            </a:r>
          </a:p>
          <a:p>
            <a:pPr marL="342900" indent="-342900" algn="just">
              <a:buFont typeface="Wingdings" pitchFamily="2" charset="2"/>
              <a:buChar char="§"/>
            </a:pPr>
            <a:r>
              <a:rPr lang="en-US" sz="2400" dirty="0" smtClean="0">
                <a:latin typeface="Tw Cen MT" pitchFamily="34" charset="0"/>
              </a:rPr>
              <a:t>Construct a decision tree for each sample and get a prediction result from each decision tree.</a:t>
            </a:r>
          </a:p>
          <a:p>
            <a:pPr marL="342900" indent="-342900" algn="just">
              <a:buFont typeface="Wingdings" pitchFamily="2" charset="2"/>
              <a:buChar char="§"/>
            </a:pPr>
            <a:r>
              <a:rPr lang="en-US" sz="2400" dirty="0" smtClean="0">
                <a:latin typeface="Tw Cen MT" pitchFamily="34" charset="0"/>
              </a:rPr>
              <a:t>Perform a vote for each predicted result.</a:t>
            </a:r>
          </a:p>
          <a:p>
            <a:pPr marL="342900" indent="-342900" algn="just">
              <a:buFont typeface="Wingdings" pitchFamily="2" charset="2"/>
              <a:buChar char="§"/>
            </a:pPr>
            <a:r>
              <a:rPr lang="en-US" sz="2400" dirty="0" smtClean="0">
                <a:latin typeface="Tw Cen MT" pitchFamily="34" charset="0"/>
              </a:rPr>
              <a:t>Select the prediction result with the most votes as the final prediction.</a:t>
            </a: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pic>
        <p:nvPicPr>
          <p:cNvPr id="6" name="Picture 5" descr="Screenshot (349).png"/>
          <p:cNvPicPr>
            <a:picLocks noChangeAspect="1"/>
          </p:cNvPicPr>
          <p:nvPr/>
        </p:nvPicPr>
        <p:blipFill>
          <a:blip r:embed="rId2" cstate="print"/>
          <a:stretch>
            <a:fillRect/>
          </a:stretch>
        </p:blipFill>
        <p:spPr>
          <a:xfrm>
            <a:off x="1257002" y="1713366"/>
            <a:ext cx="5016798" cy="3493842"/>
          </a:xfrm>
          <a:prstGeom prst="rect">
            <a:avLst/>
          </a:prstGeom>
        </p:spPr>
      </p:pic>
      <p:pic>
        <p:nvPicPr>
          <p:cNvPr id="7" name="Picture 6" descr="Screenshot (350).png"/>
          <p:cNvPicPr>
            <a:picLocks noChangeAspect="1"/>
          </p:cNvPicPr>
          <p:nvPr/>
        </p:nvPicPr>
        <p:blipFill>
          <a:blip r:embed="rId3" cstate="print"/>
          <a:stretch>
            <a:fillRect/>
          </a:stretch>
        </p:blipFill>
        <p:spPr>
          <a:xfrm>
            <a:off x="6745736" y="1625600"/>
            <a:ext cx="4795073" cy="4058846"/>
          </a:xfrm>
          <a:prstGeom prst="rect">
            <a:avLst/>
          </a:prstGeom>
        </p:spPr>
      </p:pic>
      <p:sp>
        <p:nvSpPr>
          <p:cNvPr id="8" name="TextBox 7"/>
          <p:cNvSpPr txBox="1"/>
          <p:nvPr/>
        </p:nvSpPr>
        <p:spPr>
          <a:xfrm>
            <a:off x="1333500" y="5981700"/>
            <a:ext cx="3530600" cy="369332"/>
          </a:xfrm>
          <a:prstGeom prst="rect">
            <a:avLst/>
          </a:prstGeom>
          <a:noFill/>
        </p:spPr>
        <p:txBody>
          <a:bodyPr wrap="square" rtlCol="0">
            <a:spAutoFit/>
          </a:bodyPr>
          <a:lstStyle/>
          <a:p>
            <a:r>
              <a:rPr lang="en-US" dirty="0" smtClean="0">
                <a:latin typeface="Tw Cen MT" pitchFamily="34" charset="0"/>
              </a:rPr>
              <a:t>Fig 6 : F1-Score of Random Forest</a:t>
            </a:r>
            <a:endParaRPr lang="en-US" dirty="0">
              <a:latin typeface="Tw Cen MT" pitchFamily="34" charset="0"/>
            </a:endParaRPr>
          </a:p>
        </p:txBody>
      </p:sp>
      <p:sp>
        <p:nvSpPr>
          <p:cNvPr id="9" name="TextBox 8"/>
          <p:cNvSpPr txBox="1"/>
          <p:nvPr/>
        </p:nvSpPr>
        <p:spPr>
          <a:xfrm>
            <a:off x="7112000" y="5956300"/>
            <a:ext cx="3619500" cy="369332"/>
          </a:xfrm>
          <a:prstGeom prst="rect">
            <a:avLst/>
          </a:prstGeom>
          <a:noFill/>
        </p:spPr>
        <p:txBody>
          <a:bodyPr wrap="square" rtlCol="0">
            <a:spAutoFit/>
          </a:bodyPr>
          <a:lstStyle/>
          <a:p>
            <a:r>
              <a:rPr lang="en-US" dirty="0" smtClean="0">
                <a:latin typeface="Tw Cen MT" pitchFamily="34" charset="0"/>
              </a:rPr>
              <a:t>Fig 7 : F1-Score of Random Forest</a:t>
            </a:r>
            <a:endParaRPr lang="en-US"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5632311"/>
          </a:xfrm>
          <a:prstGeom prst="rect">
            <a:avLst/>
          </a:prstGeom>
          <a:noFill/>
        </p:spPr>
        <p:txBody>
          <a:bodyPr wrap="square" rtlCol="0">
            <a:spAutoFit/>
          </a:bodyPr>
          <a:lstStyle/>
          <a:p>
            <a:pPr algn="just"/>
            <a:r>
              <a:rPr lang="en-US" sz="2400" b="1" dirty="0" smtClean="0">
                <a:latin typeface="Tw Cen MT" pitchFamily="34" charset="0"/>
              </a:rPr>
              <a:t>Support Vector Machine (SVM) </a:t>
            </a:r>
            <a:r>
              <a:rPr lang="en-US" sz="2400" dirty="0" smtClean="0">
                <a:latin typeface="Tw Cen MT" pitchFamily="34" charset="0"/>
              </a:rPr>
              <a:t>is one of the most popular Supervised Learning algorithms, which is used for Classification as well as Regression problems. However, primarily, it is used for Classification problems in Machine Learning.</a:t>
            </a:r>
          </a:p>
          <a:p>
            <a:pPr algn="just"/>
            <a:endParaRPr lang="en-US" sz="2400" dirty="0" smtClean="0">
              <a:latin typeface="Tw Cen MT" pitchFamily="34" charset="0"/>
            </a:endParaRPr>
          </a:p>
          <a:p>
            <a:r>
              <a:rPr lang="en-US" sz="2400" dirty="0" smtClean="0">
                <a:latin typeface="Tw Cen MT" pitchFamily="34" charset="0"/>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400" dirty="0" err="1" smtClean="0">
                <a:latin typeface="Tw Cen MT" pitchFamily="34" charset="0"/>
              </a:rPr>
              <a:t>hyperplane</a:t>
            </a:r>
            <a:r>
              <a:rPr lang="en-US" sz="2400" dirty="0" smtClean="0">
                <a:latin typeface="Tw Cen MT" pitchFamily="34" charset="0"/>
              </a:rPr>
              <a:t>.</a:t>
            </a:r>
          </a:p>
          <a:p>
            <a:endParaRPr lang="en-US" sz="2400" dirty="0" smtClean="0">
              <a:latin typeface="Tw Cen MT" pitchFamily="34" charset="0"/>
            </a:endParaRPr>
          </a:p>
          <a:p>
            <a:r>
              <a:rPr lang="en-US" sz="2400" dirty="0" smtClean="0">
                <a:latin typeface="Tw Cen MT" pitchFamily="34" charset="0"/>
              </a:rPr>
              <a:t>SVM chooses the extreme points/vectors that help in creating the </a:t>
            </a:r>
            <a:r>
              <a:rPr lang="en-US" sz="2400" dirty="0" err="1" smtClean="0">
                <a:latin typeface="Tw Cen MT" pitchFamily="34" charset="0"/>
              </a:rPr>
              <a:t>hyperplane</a:t>
            </a:r>
            <a:r>
              <a:rPr lang="en-US" sz="2400" dirty="0" smtClean="0">
                <a:latin typeface="Tw Cen MT" pitchFamily="34" charset="0"/>
              </a:rPr>
              <a:t>. These extreme cases are called as support vectors, and hence algorithm is termed as Support Vector Machine.</a:t>
            </a:r>
          </a:p>
          <a:p>
            <a:pPr algn="just"/>
            <a:endParaRPr lang="en-IN" sz="2400" dirty="0" smtClean="0">
              <a:latin typeface="Tw Cen MT" pitchFamily="34" charset="0"/>
            </a:endParaRPr>
          </a:p>
          <a:p>
            <a:pPr algn="just"/>
            <a:r>
              <a:rPr lang="en-US" sz="2400" dirty="0" smtClean="0">
                <a:latin typeface="Tw Cen MT" pitchFamily="34" charset="0"/>
              </a:rPr>
              <a:t>The dimensions of the </a:t>
            </a:r>
            <a:r>
              <a:rPr lang="en-US" sz="2400" dirty="0" err="1" smtClean="0">
                <a:latin typeface="Tw Cen MT" pitchFamily="34" charset="0"/>
              </a:rPr>
              <a:t>hyperplane</a:t>
            </a:r>
            <a:r>
              <a:rPr lang="en-US" sz="2400" dirty="0" smtClean="0">
                <a:latin typeface="Tw Cen MT" pitchFamily="34" charset="0"/>
              </a:rPr>
              <a:t> depend on the features present in the dataset, which means if there are 2 features (as shown in image), then </a:t>
            </a:r>
            <a:r>
              <a:rPr lang="en-US" sz="2400" dirty="0" err="1" smtClean="0">
                <a:latin typeface="Tw Cen MT" pitchFamily="34" charset="0"/>
              </a:rPr>
              <a:t>hyperplane</a:t>
            </a:r>
            <a:r>
              <a:rPr lang="en-US" sz="2400" dirty="0" smtClean="0">
                <a:latin typeface="Tw Cen MT" pitchFamily="34" charset="0"/>
              </a:rPr>
              <a:t> will be a straight line. And if there are 3 features, then </a:t>
            </a:r>
            <a:r>
              <a:rPr lang="en-US" sz="2400" dirty="0" err="1" smtClean="0">
                <a:latin typeface="Tw Cen MT" pitchFamily="34" charset="0"/>
              </a:rPr>
              <a:t>hyperplane</a:t>
            </a:r>
            <a:r>
              <a:rPr lang="en-US" sz="2400" dirty="0" smtClean="0">
                <a:latin typeface="Tw Cen MT" pitchFamily="34" charset="0"/>
              </a:rPr>
              <a:t> will be a 2-dimension plane.</a:t>
            </a: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xmlns="" id="{810D776F-FA7D-4C91-47EF-0FC56F3805F5}"/>
              </a:ext>
            </a:extLst>
          </p:cNvPr>
          <p:cNvSpPr/>
          <p:nvPr/>
        </p:nvSpPr>
        <p:spPr>
          <a:xfrm>
            <a:off x="1773233" y="5813333"/>
            <a:ext cx="9026537" cy="9026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3" name="Oval 6">
            <a:extLst>
              <a:ext uri="{FF2B5EF4-FFF2-40B4-BE49-F238E27FC236}">
                <a16:creationId xmlns:a16="http://schemas.microsoft.com/office/drawing/2014/main" xmlns="" id="{7A2F8082-1481-7209-AE6B-45424333B09C}"/>
              </a:ext>
            </a:extLst>
          </p:cNvPr>
          <p:cNvSpPr/>
          <p:nvPr/>
        </p:nvSpPr>
        <p:spPr>
          <a:xfrm>
            <a:off x="599628" y="420654"/>
            <a:ext cx="1058034" cy="105803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Oval 6">
            <a:extLst>
              <a:ext uri="{FF2B5EF4-FFF2-40B4-BE49-F238E27FC236}">
                <a16:creationId xmlns:a16="http://schemas.microsoft.com/office/drawing/2014/main" xmlns="" id="{C3804CE1-955D-0E62-EB6E-3C96388BC314}"/>
              </a:ext>
            </a:extLst>
          </p:cNvPr>
          <p:cNvSpPr/>
          <p:nvPr/>
        </p:nvSpPr>
        <p:spPr>
          <a:xfrm>
            <a:off x="11046731" y="2280559"/>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5" name="Oval 4">
            <a:extLst>
              <a:ext uri="{FF2B5EF4-FFF2-40B4-BE49-F238E27FC236}">
                <a16:creationId xmlns:a16="http://schemas.microsoft.com/office/drawing/2014/main" xmlns="" id="{6989E966-2FB0-6C67-B3DA-AC830136244E}"/>
              </a:ext>
            </a:extLst>
          </p:cNvPr>
          <p:cNvSpPr/>
          <p:nvPr/>
        </p:nvSpPr>
        <p:spPr>
          <a:xfrm>
            <a:off x="-1943991" y="3577276"/>
            <a:ext cx="3280724" cy="328072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5">
            <a:extLst>
              <a:ext uri="{FF2B5EF4-FFF2-40B4-BE49-F238E27FC236}">
                <a16:creationId xmlns:a16="http://schemas.microsoft.com/office/drawing/2014/main" xmlns="" id="{97A42D6F-2CC5-3F44-F027-7DF9CDABF193}"/>
              </a:ext>
            </a:extLst>
          </p:cNvPr>
          <p:cNvSpPr/>
          <p:nvPr/>
        </p:nvSpPr>
        <p:spPr>
          <a:xfrm>
            <a:off x="8708252" y="-2950647"/>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7" name="TextBox 6"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800100" y="1590054"/>
            <a:ext cx="10972800" cy="2554545"/>
          </a:xfrm>
          <a:prstGeom prst="rect">
            <a:avLst/>
          </a:prstGeom>
          <a:noFill/>
        </p:spPr>
        <p:txBody>
          <a:bodyPr wrap="square" rtlCol="0">
            <a:spAutoFit/>
          </a:bodyPr>
          <a:lstStyle/>
          <a:p>
            <a:pPr algn="ctr">
              <a:spcBef>
                <a:spcPts val="1200"/>
              </a:spcBef>
            </a:pPr>
            <a:r>
              <a:rPr lang="en-US" altLang="zh-CN" sz="8000" b="1" dirty="0" smtClean="0">
                <a:solidFill>
                  <a:schemeClr val="tx1">
                    <a:lumMod val="85000"/>
                    <a:lumOff val="15000"/>
                  </a:schemeClr>
                </a:solidFill>
                <a:latin typeface="Tw Cen MT" pitchFamily="34" charset="0"/>
                <a:ea typeface="Permanent Marker" panose="02000000000000000000" pitchFamily="2" charset="0"/>
                <a:cs typeface="Fredoka" pitchFamily="2" charset="-79"/>
              </a:rPr>
              <a:t>HATE SPEECH DETECTION</a:t>
            </a:r>
            <a:endParaRPr lang="en-US" altLang="zh-CN" sz="34400" b="1" dirty="0">
              <a:solidFill>
                <a:schemeClr val="tx1">
                  <a:lumMod val="85000"/>
                  <a:lumOff val="15000"/>
                </a:schemeClr>
              </a:solidFill>
              <a:latin typeface="Tw Cen MT" pitchFamily="34" charset="0"/>
              <a:ea typeface="Permanent Marker" panose="02000000000000000000" pitchFamily="2" charset="0"/>
              <a:cs typeface="Fredoka"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 to="" calcmode="lin" valueType="num">
                                      <p:cBhvr>
                                        <p:cTn id="7"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4"/>
                                        </p:tgtEl>
                                        <p:attrNameLst>
                                          <p:attrName>style.visibility</p:attrName>
                                        </p:attrNameLst>
                                      </p:cBhvr>
                                      <p:to>
                                        <p:strVal val="visible"/>
                                      </p:to>
                                    </p:set>
                                    <p:anim to="" calcmode="lin" valueType="num">
                                      <p:cBhvr>
                                        <p:cTn id="11"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2"/>
                                        </p:tgtEl>
                                        <p:attrNameLst>
                                          <p:attrName>style.visibility</p:attrName>
                                        </p:attrNameLst>
                                      </p:cBhvr>
                                      <p:to>
                                        <p:strVal val="visible"/>
                                      </p:to>
                                    </p:set>
                                    <p:anim to="" calcmode="lin" valueType="num">
                                      <p:cBhvr>
                                        <p:cTn id="15"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17" presetID="0" presetClass="entr" presetSubtype="0" fill="hold" grpId="0" nodeType="withEffect">
                                  <p:stCondLst>
                                    <p:cond delay="0"/>
                                  </p:stCondLst>
                                  <p:childTnLst>
                                    <p:set>
                                      <p:cBhvr>
                                        <p:cTn id="18" dur="1000" fill="hold">
                                          <p:stCondLst>
                                            <p:cond delay="0"/>
                                          </p:stCondLst>
                                        </p:cTn>
                                        <p:tgtEl>
                                          <p:spTgt spid="5"/>
                                        </p:tgtEl>
                                        <p:attrNameLst>
                                          <p:attrName>style.visibility</p:attrName>
                                        </p:attrNameLst>
                                      </p:cBhvr>
                                      <p:to>
                                        <p:strVal val="visible"/>
                                      </p:to>
                                    </p:set>
                                    <p:anim to="" calcmode="lin" valueType="num">
                                      <p:cBhvr>
                                        <p:cTn id="19"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20"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21" presetID="0" presetClass="entr" presetSubtype="0" fill="hold" grpId="0" nodeType="withEffect">
                                  <p:stCondLst>
                                    <p:cond delay="0"/>
                                  </p:stCondLst>
                                  <p:childTnLst>
                                    <p:set>
                                      <p:cBhvr>
                                        <p:cTn id="22" dur="1000" fill="hold">
                                          <p:stCondLst>
                                            <p:cond delay="0"/>
                                          </p:stCondLst>
                                        </p:cTn>
                                        <p:tgtEl>
                                          <p:spTgt spid="3"/>
                                        </p:tgtEl>
                                        <p:attrNameLst>
                                          <p:attrName>style.visibility</p:attrName>
                                        </p:attrNameLst>
                                      </p:cBhvr>
                                      <p:to>
                                        <p:strVal val="visible"/>
                                      </p:to>
                                    </p:set>
                                    <p:anim to="" calcmode="lin" valueType="num">
                                      <p:cBhvr>
                                        <p:cTn id="23" dur="1000" fill="hold">
                                          <p:stCondLst>
                                            <p:cond delay="0"/>
                                          </p:stCondLst>
                                        </p:cTn>
                                        <p:tgtEl>
                                          <p:spTgt spid="3"/>
                                        </p:tgtEl>
                                        <p:attrNameLst>
                                          <p:attrName>ppt_h</p:attrName>
                                        </p:attrNameLst>
                                      </p:cBhvr>
                                      <p:tavLst>
                                        <p:tav tm="0" fmla="#ppt_h-#ppt_h*((1.5-1.5*$)^3-(1.5-1.5*$)^2)">
                                          <p:val>
                                            <p:strVal val="0"/>
                                          </p:val>
                                        </p:tav>
                                        <p:tav tm="100000">
                                          <p:val>
                                            <p:strVal val="1"/>
                                          </p:val>
                                        </p:tav>
                                      </p:tavLst>
                                    </p:anim>
                                    <p:anim to="" calcmode="lin" valueType="num">
                                      <p:cBhvr>
                                        <p:cTn id="24" dur="1000" fill="hold">
                                          <p:stCondLst>
                                            <p:cond delay="0"/>
                                          </p:stCondLst>
                                        </p:cTn>
                                        <p:tgtEl>
                                          <p:spTgt spid="3"/>
                                        </p:tgtEl>
                                        <p:attrNameLst>
                                          <p:attrName>ppt_w</p:attrName>
                                        </p:attrNameLst>
                                      </p:cBhvr>
                                      <p:tavLst>
                                        <p:tav tm="0" fmla="#ppt_w-#ppt_w*((1.5-1.5*$)^3-(1.5-1.5*$)^2)">
                                          <p:val>
                                            <p:strVal val="0"/>
                                          </p:val>
                                        </p:tav>
                                        <p:tav tm="100000">
                                          <p:val>
                                            <p:strVal val="1"/>
                                          </p:val>
                                        </p:tav>
                                      </p:tavLst>
                                    </p:anim>
                                  </p:childTnLst>
                                </p:cTn>
                              </p:par>
                            </p:childTnLst>
                          </p:cTn>
                        </p:par>
                        <p:par>
                          <p:cTn id="25" fill="hold">
                            <p:stCondLst>
                              <p:cond delay="1000"/>
                            </p:stCondLst>
                            <p:childTnLst>
                              <p:par>
                                <p:cTn id="26" presetID="0" presetClass="entr" presetSubtype="0" fill="hold" grpId="0" nodeType="afterEffect">
                                  <p:stCondLst>
                                    <p:cond delay="0"/>
                                  </p:stCondLst>
                                  <p:iterate type="lt">
                                    <p:tmPct val="3000"/>
                                  </p:iterate>
                                  <p:childTnLst>
                                    <p:set>
                                      <p:cBhvr>
                                        <p:cTn id="27" dur="750" fill="hold">
                                          <p:stCondLst>
                                            <p:cond delay="0"/>
                                          </p:stCondLst>
                                        </p:cTn>
                                        <p:tgtEl>
                                          <p:spTgt spid="7"/>
                                        </p:tgtEl>
                                        <p:attrNameLst>
                                          <p:attrName>style.visibility</p:attrName>
                                        </p:attrNameLst>
                                      </p:cBhvr>
                                      <p:to>
                                        <p:strVal val="visible"/>
                                      </p:to>
                                    </p:set>
                                    <p:anim to="" calcmode="lin" valueType="num">
                                      <p:cBhvr>
                                        <p:cTn id="28" dur="750" fill="hold">
                                          <p:stCondLst>
                                            <p:cond delay="0"/>
                                          </p:stCondLst>
                                        </p:cTn>
                                        <p:tgtEl>
                                          <p:spTgt spid="7"/>
                                        </p:tgtEl>
                                        <p:attrNameLst>
                                          <p:attrName>ppt_x</p:attrName>
                                        </p:attrNameLst>
                                      </p:cBhvr>
                                      <p:tavLst>
                                        <p:tav tm="0" fmla="#ppt_x+#ppt_w*((1.5-1.5*$)^3-(1.5-1.5*$)^2)">
                                          <p:val>
                                            <p:strVal val="0"/>
                                          </p:val>
                                        </p:tav>
                                        <p:tav tm="100000">
                                          <p:val>
                                            <p:strVal val="1"/>
                                          </p:val>
                                        </p:tav>
                                      </p:tavLst>
                                    </p:anim>
                                    <p:animEffect filter="fade">
                                      <p:cBhvr>
                                        <p:cTn id="29" dur="75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pic>
        <p:nvPicPr>
          <p:cNvPr id="6" name="Picture 5" descr="support-vector-machine-algorithm.png"/>
          <p:cNvPicPr>
            <a:picLocks noChangeAspect="1"/>
          </p:cNvPicPr>
          <p:nvPr/>
        </p:nvPicPr>
        <p:blipFill>
          <a:blip r:embed="rId2" cstate="print"/>
          <a:stretch>
            <a:fillRect/>
          </a:stretch>
        </p:blipFill>
        <p:spPr>
          <a:xfrm>
            <a:off x="901699" y="1511301"/>
            <a:ext cx="6457949" cy="4305300"/>
          </a:xfrm>
          <a:prstGeom prst="rect">
            <a:avLst/>
          </a:prstGeom>
        </p:spPr>
      </p:pic>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4470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469901" y="1289645"/>
            <a:ext cx="11379200" cy="3356816"/>
          </a:xfrm>
          <a:prstGeom prst="rect">
            <a:avLst/>
          </a:prstGeom>
          <a:noFill/>
        </p:spPr>
        <p:txBody>
          <a:bodyPr wrap="square" rtlCol="0">
            <a:spAutoFit/>
          </a:bodyPr>
          <a:lstStyle/>
          <a:p>
            <a:pPr fontAlgn="base">
              <a:lnSpc>
                <a:spcPct val="150000"/>
              </a:lnSpc>
            </a:pPr>
            <a:r>
              <a:rPr lang="en-US" sz="2400" b="1" dirty="0" smtClean="0">
                <a:latin typeface="Tw Cen MT" pitchFamily="34" charset="0"/>
              </a:rPr>
              <a:t>Advantages of SVM</a:t>
            </a:r>
          </a:p>
          <a:p>
            <a:pPr fontAlgn="base">
              <a:lnSpc>
                <a:spcPct val="150000"/>
              </a:lnSpc>
              <a:buFont typeface="Arial" pitchFamily="34" charset="0"/>
              <a:buChar char="•"/>
            </a:pPr>
            <a:r>
              <a:rPr lang="en-US" sz="2400" dirty="0" smtClean="0">
                <a:latin typeface="Tw Cen MT" pitchFamily="34" charset="0"/>
              </a:rPr>
              <a:t>Effective in high-dimensional cases.</a:t>
            </a:r>
          </a:p>
          <a:p>
            <a:pPr fontAlgn="base">
              <a:lnSpc>
                <a:spcPct val="150000"/>
              </a:lnSpc>
              <a:buFont typeface="Arial" pitchFamily="34" charset="0"/>
              <a:buChar char="•"/>
            </a:pPr>
            <a:r>
              <a:rPr lang="en-US" sz="2400" dirty="0" smtClean="0">
                <a:latin typeface="Tw Cen MT" pitchFamily="34" charset="0"/>
              </a:rPr>
              <a:t>Its memory is efficient as it uses a subset of training points in the decision function called support vectors.</a:t>
            </a:r>
          </a:p>
          <a:p>
            <a:pPr fontAlgn="base">
              <a:lnSpc>
                <a:spcPct val="150000"/>
              </a:lnSpc>
              <a:buFont typeface="Arial" pitchFamily="34" charset="0"/>
              <a:buChar char="•"/>
            </a:pPr>
            <a:r>
              <a:rPr lang="en-US" sz="2400" dirty="0" smtClean="0">
                <a:latin typeface="Tw Cen MT" pitchFamily="34" charset="0"/>
              </a:rPr>
              <a:t>Different kernel functions can be specified for the decision functions and its possible to specify custom kernels.</a:t>
            </a:r>
            <a:endParaRPr lang="en-US" sz="2400"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8" name="TextBox 7"/>
          <p:cNvSpPr txBox="1"/>
          <p:nvPr/>
        </p:nvSpPr>
        <p:spPr>
          <a:xfrm>
            <a:off x="1435100" y="5892800"/>
            <a:ext cx="4394200" cy="369332"/>
          </a:xfrm>
          <a:prstGeom prst="rect">
            <a:avLst/>
          </a:prstGeom>
          <a:noFill/>
        </p:spPr>
        <p:txBody>
          <a:bodyPr wrap="square" rtlCol="0">
            <a:spAutoFit/>
          </a:bodyPr>
          <a:lstStyle/>
          <a:p>
            <a:r>
              <a:rPr lang="en-US" dirty="0" smtClean="0">
                <a:latin typeface="Tw Cen MT" pitchFamily="34" charset="0"/>
              </a:rPr>
              <a:t>Fig 8 : F1-Score of Support Vector Machine</a:t>
            </a:r>
            <a:endParaRPr lang="en-US" dirty="0">
              <a:latin typeface="Tw Cen MT" pitchFamily="34" charset="0"/>
            </a:endParaRPr>
          </a:p>
        </p:txBody>
      </p:sp>
      <p:sp>
        <p:nvSpPr>
          <p:cNvPr id="9" name="TextBox 8"/>
          <p:cNvSpPr txBox="1"/>
          <p:nvPr/>
        </p:nvSpPr>
        <p:spPr>
          <a:xfrm>
            <a:off x="6934200" y="5895475"/>
            <a:ext cx="4229100" cy="646331"/>
          </a:xfrm>
          <a:prstGeom prst="rect">
            <a:avLst/>
          </a:prstGeom>
          <a:noFill/>
        </p:spPr>
        <p:txBody>
          <a:bodyPr wrap="square" rtlCol="0">
            <a:spAutoFit/>
          </a:bodyPr>
          <a:lstStyle/>
          <a:p>
            <a:r>
              <a:rPr lang="en-US" dirty="0" smtClean="0">
                <a:latin typeface="Tw Cen MT" pitchFamily="34" charset="0"/>
              </a:rPr>
              <a:t>Fig 9 : F1-Score of Support Vector Machine</a:t>
            </a:r>
          </a:p>
          <a:p>
            <a:endParaRPr lang="en-US" dirty="0">
              <a:latin typeface="Tw Cen MT" pitchFamily="34" charset="0"/>
            </a:endParaRPr>
          </a:p>
        </p:txBody>
      </p:sp>
      <p:pic>
        <p:nvPicPr>
          <p:cNvPr id="10" name="Picture 9" descr="Screenshot (347).png"/>
          <p:cNvPicPr>
            <a:picLocks noChangeAspect="1"/>
          </p:cNvPicPr>
          <p:nvPr/>
        </p:nvPicPr>
        <p:blipFill>
          <a:blip r:embed="rId2" cstate="print"/>
          <a:stretch>
            <a:fillRect/>
          </a:stretch>
        </p:blipFill>
        <p:spPr>
          <a:xfrm>
            <a:off x="1237858" y="1969708"/>
            <a:ext cx="5403746" cy="3381937"/>
          </a:xfrm>
          <a:prstGeom prst="rect">
            <a:avLst/>
          </a:prstGeom>
        </p:spPr>
      </p:pic>
      <p:pic>
        <p:nvPicPr>
          <p:cNvPr id="11" name="Picture 10" descr="Screenshot (348).png"/>
          <p:cNvPicPr>
            <a:picLocks noChangeAspect="1"/>
          </p:cNvPicPr>
          <p:nvPr/>
        </p:nvPicPr>
        <p:blipFill>
          <a:blip r:embed="rId3" cstate="print"/>
          <a:stretch>
            <a:fillRect/>
          </a:stretch>
        </p:blipFill>
        <p:spPr>
          <a:xfrm>
            <a:off x="6688411" y="1736700"/>
            <a:ext cx="4614589" cy="3801688"/>
          </a:xfrm>
          <a:prstGeom prst="rect">
            <a:avLst/>
          </a:prstGeom>
        </p:spPr>
      </p:pic>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5632311"/>
          </a:xfrm>
          <a:prstGeom prst="rect">
            <a:avLst/>
          </a:prstGeom>
          <a:noFill/>
        </p:spPr>
        <p:txBody>
          <a:bodyPr wrap="square" rtlCol="0">
            <a:spAutoFit/>
          </a:bodyPr>
          <a:lstStyle/>
          <a:p>
            <a:r>
              <a:rPr lang="en-US" sz="2400" b="1" dirty="0" smtClean="0">
                <a:latin typeface="Tw Cen MT" pitchFamily="34" charset="0"/>
              </a:rPr>
              <a:t>K-Nearest </a:t>
            </a:r>
            <a:r>
              <a:rPr lang="en-US" sz="2400" b="1" dirty="0" err="1" smtClean="0">
                <a:latin typeface="Tw Cen MT" pitchFamily="34" charset="0"/>
              </a:rPr>
              <a:t>Neighbour</a:t>
            </a:r>
            <a:r>
              <a:rPr lang="en-US" sz="2400" b="1" dirty="0" smtClean="0">
                <a:latin typeface="Tw Cen MT" pitchFamily="34" charset="0"/>
              </a:rPr>
              <a:t> </a:t>
            </a:r>
            <a:r>
              <a:rPr lang="en-US" sz="2400" dirty="0" smtClean="0">
                <a:latin typeface="Tw Cen MT" pitchFamily="34" charset="0"/>
              </a:rPr>
              <a:t>is one of the simplest Machine Learning algorithms based on Supervised Learning technique.</a:t>
            </a:r>
          </a:p>
          <a:p>
            <a:endParaRPr lang="en-US" sz="2400" dirty="0" smtClean="0">
              <a:latin typeface="Tw Cen MT" pitchFamily="34" charset="0"/>
            </a:endParaRPr>
          </a:p>
          <a:p>
            <a:r>
              <a:rPr lang="en-US" sz="2400" dirty="0" smtClean="0">
                <a:latin typeface="Tw Cen MT" pitchFamily="34" charset="0"/>
              </a:rPr>
              <a:t>K-NN algorithm assumes the similarity between the new case/data and available cases and put the new case into the category that is most similar to the available categories.</a:t>
            </a:r>
          </a:p>
          <a:p>
            <a:endParaRPr lang="en-US" sz="2400" dirty="0" smtClean="0">
              <a:latin typeface="Tw Cen MT" pitchFamily="34" charset="0"/>
            </a:endParaRPr>
          </a:p>
          <a:p>
            <a:r>
              <a:rPr lang="en-US" sz="2400" dirty="0" smtClean="0">
                <a:latin typeface="Tw Cen MT" pitchFamily="34" charset="0"/>
              </a:rPr>
              <a:t>K-NN algorithm can be used for Regression as well as for Classification but mostly it is used for the Classification problems.</a:t>
            </a:r>
          </a:p>
          <a:p>
            <a:endParaRPr lang="en-US" sz="2400" dirty="0" smtClean="0">
              <a:latin typeface="Tw Cen MT" pitchFamily="34" charset="0"/>
            </a:endParaRPr>
          </a:p>
          <a:p>
            <a:r>
              <a:rPr lang="en-US" sz="2400" dirty="0" smtClean="0">
                <a:latin typeface="Tw Cen MT" pitchFamily="34" charset="0"/>
              </a:rPr>
              <a:t>K-NN is a </a:t>
            </a:r>
            <a:r>
              <a:rPr lang="en-US" sz="2400" b="1" dirty="0" smtClean="0">
                <a:latin typeface="Tw Cen MT" pitchFamily="34" charset="0"/>
              </a:rPr>
              <a:t>non-parametric algorithm</a:t>
            </a:r>
            <a:r>
              <a:rPr lang="en-US" sz="2400" dirty="0" smtClean="0">
                <a:latin typeface="Tw Cen MT" pitchFamily="34" charset="0"/>
              </a:rPr>
              <a:t>, which means it does not make any assumption on underlying data.</a:t>
            </a:r>
          </a:p>
          <a:p>
            <a:endParaRPr lang="en-US" sz="2400" dirty="0" smtClean="0">
              <a:latin typeface="Tw Cen MT" pitchFamily="34" charset="0"/>
            </a:endParaRPr>
          </a:p>
          <a:p>
            <a:r>
              <a:rPr lang="en-US" sz="2400" dirty="0" smtClean="0">
                <a:latin typeface="Tw Cen MT" pitchFamily="34" charset="0"/>
              </a:rPr>
              <a:t>It is also called a </a:t>
            </a:r>
            <a:r>
              <a:rPr lang="en-US" sz="2400" b="1" dirty="0" smtClean="0">
                <a:latin typeface="Tw Cen MT" pitchFamily="34" charset="0"/>
              </a:rPr>
              <a:t>lazy learner algorithm</a:t>
            </a:r>
            <a:r>
              <a:rPr lang="en-US" sz="2400" dirty="0" smtClean="0">
                <a:latin typeface="Tw Cen MT" pitchFamily="34" charset="0"/>
              </a:rPr>
              <a:t> because it does not learn from the training set immediately instead it stores the dataset and at the time of classification, it performs an action on the dataset.</a:t>
            </a: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pic>
        <p:nvPicPr>
          <p:cNvPr id="6" name="Picture 5" descr="k-nearest-neighbor-algorithm-for-machine-learning5.png"/>
          <p:cNvPicPr>
            <a:picLocks noChangeAspect="1"/>
          </p:cNvPicPr>
          <p:nvPr/>
        </p:nvPicPr>
        <p:blipFill>
          <a:blip r:embed="rId2" cstate="print"/>
          <a:stretch>
            <a:fillRect/>
          </a:stretch>
        </p:blipFill>
        <p:spPr>
          <a:xfrm>
            <a:off x="3479800" y="1518920"/>
            <a:ext cx="5118100" cy="4094480"/>
          </a:xfrm>
          <a:prstGeom prst="rect">
            <a:avLst/>
          </a:prstGeom>
        </p:spPr>
      </p:pic>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3416320"/>
          </a:xfrm>
          <a:prstGeom prst="rect">
            <a:avLst/>
          </a:prstGeom>
          <a:noFill/>
        </p:spPr>
        <p:txBody>
          <a:bodyPr wrap="square" rtlCol="0">
            <a:spAutoFit/>
          </a:bodyPr>
          <a:lstStyle/>
          <a:p>
            <a:endParaRPr lang="en-US" sz="2400" dirty="0" smtClean="0">
              <a:latin typeface="Tw Cen MT" pitchFamily="34" charset="0"/>
            </a:endParaRPr>
          </a:p>
          <a:p>
            <a:r>
              <a:rPr lang="en-US" sz="2400" dirty="0" smtClean="0">
                <a:latin typeface="Tw Cen MT" pitchFamily="34" charset="0"/>
              </a:rPr>
              <a:t>K-NN working :</a:t>
            </a:r>
          </a:p>
          <a:p>
            <a:r>
              <a:rPr lang="en-US" sz="2400" b="1" dirty="0" smtClean="0">
                <a:latin typeface="Tw Cen MT" pitchFamily="34" charset="0"/>
              </a:rPr>
              <a:t>Step-1:</a:t>
            </a:r>
            <a:r>
              <a:rPr lang="en-US" sz="2400" dirty="0" smtClean="0">
                <a:latin typeface="Tw Cen MT" pitchFamily="34" charset="0"/>
              </a:rPr>
              <a:t> Select the number K of the neighbors</a:t>
            </a:r>
          </a:p>
          <a:p>
            <a:r>
              <a:rPr lang="en-US" sz="2400" b="1" dirty="0" smtClean="0">
                <a:latin typeface="Tw Cen MT" pitchFamily="34" charset="0"/>
              </a:rPr>
              <a:t>Step-2:</a:t>
            </a:r>
            <a:r>
              <a:rPr lang="en-US" sz="2400" dirty="0" smtClean="0">
                <a:latin typeface="Tw Cen MT" pitchFamily="34" charset="0"/>
              </a:rPr>
              <a:t> Calculate the Euclidean distance of </a:t>
            </a:r>
            <a:r>
              <a:rPr lang="en-US" sz="2400" b="1" dirty="0" smtClean="0">
                <a:latin typeface="Tw Cen MT" pitchFamily="34" charset="0"/>
              </a:rPr>
              <a:t>K number of neighbors</a:t>
            </a:r>
            <a:endParaRPr lang="en-US" sz="2400" dirty="0" smtClean="0">
              <a:latin typeface="Tw Cen MT" pitchFamily="34" charset="0"/>
            </a:endParaRPr>
          </a:p>
          <a:p>
            <a:r>
              <a:rPr lang="en-US" sz="2400" b="1" dirty="0" smtClean="0">
                <a:latin typeface="Tw Cen MT" pitchFamily="34" charset="0"/>
              </a:rPr>
              <a:t>Step-3:</a:t>
            </a:r>
            <a:r>
              <a:rPr lang="en-US" sz="2400" dirty="0" smtClean="0">
                <a:latin typeface="Tw Cen MT" pitchFamily="34" charset="0"/>
              </a:rPr>
              <a:t> Take the K nearest neighbors as per the calculated Euclidean distance.</a:t>
            </a:r>
          </a:p>
          <a:p>
            <a:r>
              <a:rPr lang="en-US" sz="2400" b="1" dirty="0" smtClean="0">
                <a:latin typeface="Tw Cen MT" pitchFamily="34" charset="0"/>
              </a:rPr>
              <a:t>Step-4:</a:t>
            </a:r>
            <a:r>
              <a:rPr lang="en-US" sz="2400" dirty="0" smtClean="0">
                <a:latin typeface="Tw Cen MT" pitchFamily="34" charset="0"/>
              </a:rPr>
              <a:t> Among these k neighbors, count the number of the data points in each category.</a:t>
            </a:r>
          </a:p>
          <a:p>
            <a:r>
              <a:rPr lang="en-US" sz="2400" b="1" dirty="0" smtClean="0">
                <a:latin typeface="Tw Cen MT" pitchFamily="34" charset="0"/>
              </a:rPr>
              <a:t>Step-5:</a:t>
            </a:r>
            <a:r>
              <a:rPr lang="en-US" sz="2400" dirty="0" smtClean="0">
                <a:latin typeface="Tw Cen MT" pitchFamily="34" charset="0"/>
              </a:rPr>
              <a:t> Assign the new data points to that category for which the number of the neighbor is maximum.</a:t>
            </a:r>
          </a:p>
          <a:p>
            <a:r>
              <a:rPr lang="en-US" sz="2400" b="1" dirty="0" smtClean="0">
                <a:latin typeface="Tw Cen MT" pitchFamily="34" charset="0"/>
              </a:rPr>
              <a:t>Step-6:</a:t>
            </a:r>
            <a:r>
              <a:rPr lang="en-US" sz="2400" dirty="0" smtClean="0">
                <a:latin typeface="Tw Cen MT" pitchFamily="34" charset="0"/>
              </a:rPr>
              <a:t> Our model is ready.</a:t>
            </a:r>
            <a:endParaRPr lang="en-US" sz="2400"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8" name="TextBox 7"/>
          <p:cNvSpPr txBox="1"/>
          <p:nvPr/>
        </p:nvSpPr>
        <p:spPr>
          <a:xfrm>
            <a:off x="1435100" y="5892800"/>
            <a:ext cx="4394200" cy="369332"/>
          </a:xfrm>
          <a:prstGeom prst="rect">
            <a:avLst/>
          </a:prstGeom>
          <a:noFill/>
        </p:spPr>
        <p:txBody>
          <a:bodyPr wrap="square" rtlCol="0">
            <a:spAutoFit/>
          </a:bodyPr>
          <a:lstStyle/>
          <a:p>
            <a:r>
              <a:rPr lang="en-US" dirty="0" smtClean="0">
                <a:latin typeface="Tw Cen MT" pitchFamily="34" charset="0"/>
              </a:rPr>
              <a:t>Fig 8 : F1-Score of KNN</a:t>
            </a:r>
            <a:endParaRPr lang="en-US" dirty="0">
              <a:latin typeface="Tw Cen MT" pitchFamily="34" charset="0"/>
            </a:endParaRPr>
          </a:p>
        </p:txBody>
      </p:sp>
      <p:sp>
        <p:nvSpPr>
          <p:cNvPr id="9" name="TextBox 8"/>
          <p:cNvSpPr txBox="1"/>
          <p:nvPr/>
        </p:nvSpPr>
        <p:spPr>
          <a:xfrm>
            <a:off x="6934200" y="5895475"/>
            <a:ext cx="4229100" cy="646331"/>
          </a:xfrm>
          <a:prstGeom prst="rect">
            <a:avLst/>
          </a:prstGeom>
          <a:noFill/>
        </p:spPr>
        <p:txBody>
          <a:bodyPr wrap="square" rtlCol="0">
            <a:spAutoFit/>
          </a:bodyPr>
          <a:lstStyle/>
          <a:p>
            <a:r>
              <a:rPr lang="en-US" dirty="0" smtClean="0">
                <a:latin typeface="Tw Cen MT" pitchFamily="34" charset="0"/>
              </a:rPr>
              <a:t>Fig 9 : F1-Score of KNN</a:t>
            </a:r>
          </a:p>
          <a:p>
            <a:endParaRPr lang="en-US" dirty="0">
              <a:latin typeface="Tw Cen MT" pitchFamily="34" charset="0"/>
            </a:endParaRPr>
          </a:p>
        </p:txBody>
      </p:sp>
      <p:pic>
        <p:nvPicPr>
          <p:cNvPr id="7" name="Picture 6" descr="Screenshot (351).png"/>
          <p:cNvPicPr>
            <a:picLocks noChangeAspect="1"/>
          </p:cNvPicPr>
          <p:nvPr/>
        </p:nvPicPr>
        <p:blipFill>
          <a:blip r:embed="rId2" cstate="print"/>
          <a:stretch>
            <a:fillRect/>
          </a:stretch>
        </p:blipFill>
        <p:spPr>
          <a:xfrm>
            <a:off x="1239549" y="1669859"/>
            <a:ext cx="5394733" cy="3600641"/>
          </a:xfrm>
          <a:prstGeom prst="rect">
            <a:avLst/>
          </a:prstGeom>
        </p:spPr>
      </p:pic>
      <p:pic>
        <p:nvPicPr>
          <p:cNvPr id="12" name="Picture 11" descr="Screenshot (352).png"/>
          <p:cNvPicPr>
            <a:picLocks noChangeAspect="1"/>
          </p:cNvPicPr>
          <p:nvPr/>
        </p:nvPicPr>
        <p:blipFill>
          <a:blip r:embed="rId3" cstate="print"/>
          <a:stretch>
            <a:fillRect/>
          </a:stretch>
        </p:blipFill>
        <p:spPr>
          <a:xfrm>
            <a:off x="6432330" y="1473200"/>
            <a:ext cx="4908770" cy="4154088"/>
          </a:xfrm>
          <a:prstGeom prst="rect">
            <a:avLst/>
          </a:prstGeom>
        </p:spPr>
      </p:pic>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6001643"/>
          </a:xfrm>
          <a:prstGeom prst="rect">
            <a:avLst/>
          </a:prstGeom>
          <a:noFill/>
        </p:spPr>
        <p:txBody>
          <a:bodyPr wrap="square" rtlCol="0">
            <a:spAutoFit/>
          </a:bodyPr>
          <a:lstStyle/>
          <a:p>
            <a:r>
              <a:rPr lang="en-US" sz="2400" dirty="0" smtClean="0"/>
              <a:t>Naïve </a:t>
            </a:r>
            <a:r>
              <a:rPr lang="en-US" sz="2400" dirty="0" err="1" smtClean="0"/>
              <a:t>Bayes</a:t>
            </a:r>
            <a:r>
              <a:rPr lang="en-US" sz="2400" dirty="0" smtClean="0"/>
              <a:t> algorithm is a supervised learning algorithm, which is based on </a:t>
            </a:r>
            <a:r>
              <a:rPr lang="en-US" sz="2400" b="1" dirty="0" err="1" smtClean="0"/>
              <a:t>Bayes</a:t>
            </a:r>
            <a:r>
              <a:rPr lang="en-US" sz="2400" b="1" dirty="0" smtClean="0"/>
              <a:t> theorem</a:t>
            </a:r>
            <a:r>
              <a:rPr lang="en-US" sz="2400" dirty="0" smtClean="0"/>
              <a:t> and used for solving classification problems.</a:t>
            </a:r>
          </a:p>
          <a:p>
            <a:endParaRPr lang="en-US" sz="2400" dirty="0" smtClean="0"/>
          </a:p>
          <a:p>
            <a:r>
              <a:rPr lang="en-US" sz="2400" dirty="0" smtClean="0"/>
              <a:t>It is mainly used in </a:t>
            </a:r>
            <a:r>
              <a:rPr lang="en-US" sz="2400" i="1" dirty="0" smtClean="0"/>
              <a:t>text classification</a:t>
            </a:r>
            <a:r>
              <a:rPr lang="en-US" sz="2400" dirty="0" smtClean="0"/>
              <a:t> that includes a high-dimensional training dataset.</a:t>
            </a:r>
          </a:p>
          <a:p>
            <a:r>
              <a:rPr lang="en-US" sz="2400" dirty="0" smtClean="0"/>
              <a:t>Naïve </a:t>
            </a:r>
            <a:r>
              <a:rPr lang="en-US" sz="2400" dirty="0" err="1" smtClean="0"/>
              <a:t>Bayes</a:t>
            </a:r>
            <a:r>
              <a:rPr lang="en-US" sz="2400" dirty="0" smtClean="0"/>
              <a:t> Classifier is one of the simple and most effective Classification algorithms </a:t>
            </a:r>
          </a:p>
          <a:p>
            <a:r>
              <a:rPr lang="en-US" sz="2400" dirty="0" smtClean="0"/>
              <a:t>which helps in building the fast machine learning models that can make quick predictions.</a:t>
            </a:r>
          </a:p>
          <a:p>
            <a:endParaRPr lang="en-US" sz="2400" dirty="0" smtClean="0"/>
          </a:p>
          <a:p>
            <a:r>
              <a:rPr lang="en-US" sz="2400" b="1" dirty="0" smtClean="0"/>
              <a:t>It is a probabilistic classifier, which means it predicts on the basis of the probability of an object</a:t>
            </a:r>
            <a:r>
              <a:rPr lang="en-US" sz="2400" dirty="0" smtClean="0"/>
              <a:t>.</a:t>
            </a:r>
          </a:p>
          <a:p>
            <a:endParaRPr lang="en-US" sz="2400" dirty="0" smtClean="0"/>
          </a:p>
          <a:p>
            <a:r>
              <a:rPr lang="en-US" sz="2400" dirty="0" smtClean="0"/>
              <a:t>The Naïve </a:t>
            </a:r>
            <a:r>
              <a:rPr lang="en-US" sz="2400" dirty="0" err="1" smtClean="0"/>
              <a:t>Bayes</a:t>
            </a:r>
            <a:r>
              <a:rPr lang="en-US" sz="2400" dirty="0" smtClean="0"/>
              <a:t> algorithm is comprised of two words Naïve and </a:t>
            </a:r>
            <a:r>
              <a:rPr lang="en-US" sz="2400" dirty="0" err="1" smtClean="0"/>
              <a:t>Bayes</a:t>
            </a:r>
            <a:endParaRPr lang="en-US" sz="2400" dirty="0" smtClean="0"/>
          </a:p>
          <a:p>
            <a:r>
              <a:rPr lang="en-US" sz="2400" b="1" dirty="0" smtClean="0"/>
              <a:t>Naïve: </a:t>
            </a:r>
            <a:r>
              <a:rPr lang="en-US" sz="2400" dirty="0" smtClean="0"/>
              <a:t>If the fruit is identified on the bases of color, shape, and taste, then red, spherical, and sweet fruit is recognized as an apple. Hence each feature individually contributes to identify that it is an apple without depending on each other.</a:t>
            </a:r>
          </a:p>
          <a:p>
            <a:r>
              <a:rPr lang="en-US" sz="2400" b="1" dirty="0" err="1" smtClean="0"/>
              <a:t>Bayes</a:t>
            </a:r>
            <a:r>
              <a:rPr lang="en-US" sz="2400" dirty="0" smtClean="0"/>
              <a:t>: It is called </a:t>
            </a:r>
            <a:r>
              <a:rPr lang="en-US" sz="2400" dirty="0" err="1" smtClean="0"/>
              <a:t>Bayes</a:t>
            </a:r>
            <a:r>
              <a:rPr lang="en-US" sz="2400" dirty="0" smtClean="0"/>
              <a:t> because it depends on the principle of </a:t>
            </a:r>
            <a:r>
              <a:rPr lang="en-US" sz="2400" dirty="0" err="1" smtClean="0">
                <a:hlinkClick r:id="rId2"/>
              </a:rPr>
              <a:t>Bayes</a:t>
            </a:r>
            <a:r>
              <a:rPr lang="en-US" sz="2400" dirty="0" smtClean="0">
                <a:hlinkClick r:id="rId2"/>
              </a:rPr>
              <a:t>' Theorem</a:t>
            </a:r>
            <a:r>
              <a:rPr lang="en-US" sz="2400" dirty="0" smtClean="0"/>
              <a:t>.</a:t>
            </a:r>
          </a:p>
          <a:p>
            <a:endParaRPr lang="en-US" sz="2400" dirty="0"/>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6001643"/>
          </a:xfrm>
          <a:prstGeom prst="rect">
            <a:avLst/>
          </a:prstGeom>
          <a:noFill/>
        </p:spPr>
        <p:txBody>
          <a:bodyPr wrap="square" rtlCol="0">
            <a:spAutoFit/>
          </a:bodyPr>
          <a:lstStyle/>
          <a:p>
            <a:r>
              <a:rPr lang="en-US" sz="2400" b="1" dirty="0" smtClean="0">
                <a:latin typeface="Tw Cen MT" pitchFamily="34" charset="0"/>
              </a:rPr>
              <a:t>Where,</a:t>
            </a:r>
            <a:endParaRPr lang="en-US" sz="2400" dirty="0" smtClean="0">
              <a:latin typeface="Tw Cen MT" pitchFamily="34" charset="0"/>
            </a:endParaRPr>
          </a:p>
          <a:p>
            <a:r>
              <a:rPr lang="en-US" sz="2400" b="1" dirty="0" smtClean="0">
                <a:latin typeface="Tw Cen MT" pitchFamily="34" charset="0"/>
              </a:rPr>
              <a:t>P(A|B) is Posterior probability</a:t>
            </a:r>
            <a:r>
              <a:rPr lang="en-US" sz="2400" dirty="0" smtClean="0">
                <a:latin typeface="Tw Cen MT" pitchFamily="34" charset="0"/>
              </a:rPr>
              <a:t>: Probability of hypothesis A on the observed event B.</a:t>
            </a:r>
          </a:p>
          <a:p>
            <a:r>
              <a:rPr lang="en-US" sz="2400" b="1" dirty="0" smtClean="0">
                <a:latin typeface="Tw Cen MT" pitchFamily="34" charset="0"/>
              </a:rPr>
              <a:t>P(B|A) is Likelihood probability</a:t>
            </a:r>
            <a:r>
              <a:rPr lang="en-US" sz="2400" dirty="0" smtClean="0">
                <a:latin typeface="Tw Cen MT" pitchFamily="34" charset="0"/>
              </a:rPr>
              <a:t>: Probability of the evidence given that the probability of a hypothesis is true.</a:t>
            </a:r>
          </a:p>
          <a:p>
            <a:r>
              <a:rPr lang="en-US" sz="2400" b="1" dirty="0" smtClean="0">
                <a:latin typeface="Tw Cen MT" pitchFamily="34" charset="0"/>
              </a:rPr>
              <a:t>P(A) is Prior Probability</a:t>
            </a:r>
            <a:r>
              <a:rPr lang="en-US" sz="2400" dirty="0" smtClean="0">
                <a:latin typeface="Tw Cen MT" pitchFamily="34" charset="0"/>
              </a:rPr>
              <a:t>: Probability of hypothesis before observing the evidence.</a:t>
            </a:r>
          </a:p>
          <a:p>
            <a:r>
              <a:rPr lang="en-US" sz="2400" b="1" dirty="0" smtClean="0">
                <a:latin typeface="Tw Cen MT" pitchFamily="34" charset="0"/>
              </a:rPr>
              <a:t>P(B) is Marginal Probability</a:t>
            </a:r>
            <a:r>
              <a:rPr lang="en-US" sz="2400" dirty="0" smtClean="0">
                <a:latin typeface="Tw Cen MT" pitchFamily="34" charset="0"/>
              </a:rPr>
              <a:t>: Probability of Evidence.</a:t>
            </a:r>
          </a:p>
          <a:p>
            <a:endParaRPr lang="en-IN" sz="2400" dirty="0" smtClean="0">
              <a:latin typeface="Tw Cen MT" pitchFamily="34" charset="0"/>
            </a:endParaRPr>
          </a:p>
          <a:p>
            <a:r>
              <a:rPr lang="en-US" sz="2400" dirty="0" smtClean="0">
                <a:latin typeface="Tw Cen MT" pitchFamily="34" charset="0"/>
              </a:rPr>
              <a:t>Suppose we have a dataset of </a:t>
            </a:r>
            <a:r>
              <a:rPr lang="en-US" sz="2400" b="1" dirty="0" smtClean="0">
                <a:latin typeface="Tw Cen MT" pitchFamily="34" charset="0"/>
              </a:rPr>
              <a:t>weather conditions</a:t>
            </a:r>
            <a:r>
              <a:rPr lang="en-US" sz="2400" dirty="0" smtClean="0">
                <a:latin typeface="Tw Cen MT" pitchFamily="34" charset="0"/>
              </a:rPr>
              <a:t> and corresponding target variable "</a:t>
            </a:r>
            <a:r>
              <a:rPr lang="en-US" sz="2400" b="1" dirty="0" smtClean="0">
                <a:latin typeface="Tw Cen MT" pitchFamily="34" charset="0"/>
              </a:rPr>
              <a:t>Play</a:t>
            </a:r>
            <a:r>
              <a:rPr lang="en-US" sz="2400" dirty="0" smtClean="0">
                <a:latin typeface="Tw Cen MT" pitchFamily="34" charset="0"/>
              </a:rPr>
              <a:t>". So using this dataset we need to decide that whether we should play or not on a particular day according to the weather conditions. So to solve this problem, we need to follow the below steps:</a:t>
            </a:r>
          </a:p>
          <a:p>
            <a:endParaRPr lang="en-US" sz="2400" dirty="0" smtClean="0">
              <a:latin typeface="Tw Cen MT" pitchFamily="34" charset="0"/>
            </a:endParaRPr>
          </a:p>
          <a:p>
            <a:pPr>
              <a:buFont typeface="Arial" pitchFamily="34" charset="0"/>
              <a:buChar char="•"/>
            </a:pPr>
            <a:r>
              <a:rPr lang="en-US" sz="2400" dirty="0" smtClean="0">
                <a:latin typeface="Tw Cen MT" pitchFamily="34" charset="0"/>
              </a:rPr>
              <a:t>Convert the given dataset into frequency tables.</a:t>
            </a:r>
          </a:p>
          <a:p>
            <a:pPr>
              <a:buFont typeface="Arial" pitchFamily="34" charset="0"/>
              <a:buChar char="•"/>
            </a:pPr>
            <a:r>
              <a:rPr lang="en-US" sz="2400" dirty="0" smtClean="0">
                <a:latin typeface="Tw Cen MT" pitchFamily="34" charset="0"/>
              </a:rPr>
              <a:t>Generate Likelihood table by finding the probabilities of given features.</a:t>
            </a:r>
          </a:p>
          <a:p>
            <a:pPr>
              <a:buFont typeface="Arial" pitchFamily="34" charset="0"/>
              <a:buChar char="•"/>
            </a:pPr>
            <a:r>
              <a:rPr lang="en-US" sz="2400" dirty="0" smtClean="0">
                <a:latin typeface="Tw Cen MT" pitchFamily="34" charset="0"/>
              </a:rPr>
              <a:t>Now, use </a:t>
            </a:r>
            <a:r>
              <a:rPr lang="en-US" sz="2400" dirty="0" err="1" smtClean="0">
                <a:latin typeface="Tw Cen MT" pitchFamily="34" charset="0"/>
              </a:rPr>
              <a:t>Bayes</a:t>
            </a:r>
            <a:r>
              <a:rPr lang="en-US" sz="2400" dirty="0" smtClean="0">
                <a:latin typeface="Tw Cen MT" pitchFamily="34" charset="0"/>
              </a:rPr>
              <a:t> theorem to calculate the posterior probability.</a:t>
            </a:r>
          </a:p>
          <a:p>
            <a:endParaRPr lang="en-US" sz="2400"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520701" y="1035645"/>
            <a:ext cx="11379200" cy="5018810"/>
          </a:xfrm>
          <a:prstGeom prst="rect">
            <a:avLst/>
          </a:prstGeom>
          <a:noFill/>
        </p:spPr>
        <p:txBody>
          <a:bodyPr wrap="square" rtlCol="0">
            <a:spAutoFit/>
          </a:bodyPr>
          <a:lstStyle/>
          <a:p>
            <a:pPr>
              <a:lnSpc>
                <a:spcPct val="150000"/>
              </a:lnSpc>
            </a:pPr>
            <a:r>
              <a:rPr lang="en-US" sz="2400" dirty="0" smtClean="0">
                <a:latin typeface="Tw Cen MT" pitchFamily="34" charset="0"/>
              </a:rPr>
              <a:t>There are three types of Naive </a:t>
            </a:r>
            <a:r>
              <a:rPr lang="en-US" sz="2400" dirty="0" err="1" smtClean="0">
                <a:latin typeface="Tw Cen MT" pitchFamily="34" charset="0"/>
              </a:rPr>
              <a:t>Bayes</a:t>
            </a:r>
            <a:r>
              <a:rPr lang="en-US" sz="2400" dirty="0" smtClean="0">
                <a:latin typeface="Tw Cen MT" pitchFamily="34" charset="0"/>
              </a:rPr>
              <a:t> Model</a:t>
            </a:r>
          </a:p>
          <a:p>
            <a:pPr>
              <a:lnSpc>
                <a:spcPct val="150000"/>
              </a:lnSpc>
              <a:buFont typeface="Arial" pitchFamily="34" charset="0"/>
              <a:buChar char="•"/>
            </a:pPr>
            <a:r>
              <a:rPr lang="en-US" sz="2400" b="1" dirty="0" smtClean="0">
                <a:latin typeface="Tw Cen MT" pitchFamily="34" charset="0"/>
              </a:rPr>
              <a:t>Gaussian</a:t>
            </a:r>
          </a:p>
          <a:p>
            <a:pPr>
              <a:lnSpc>
                <a:spcPct val="150000"/>
              </a:lnSpc>
              <a:buFont typeface="Arial" pitchFamily="34" charset="0"/>
              <a:buChar char="•"/>
            </a:pPr>
            <a:r>
              <a:rPr lang="en-US" sz="2400" b="1" dirty="0" smtClean="0">
                <a:latin typeface="Tw Cen MT" pitchFamily="34" charset="0"/>
              </a:rPr>
              <a:t>Multinomial</a:t>
            </a:r>
          </a:p>
          <a:p>
            <a:pPr>
              <a:lnSpc>
                <a:spcPct val="150000"/>
              </a:lnSpc>
              <a:buFont typeface="Arial" pitchFamily="34" charset="0"/>
              <a:buChar char="•"/>
            </a:pPr>
            <a:r>
              <a:rPr lang="en-US" sz="2400" b="1" dirty="0" smtClean="0">
                <a:latin typeface="Tw Cen MT" pitchFamily="34" charset="0"/>
              </a:rPr>
              <a:t>Bernoulli</a:t>
            </a:r>
          </a:p>
          <a:p>
            <a:pPr>
              <a:lnSpc>
                <a:spcPct val="150000"/>
              </a:lnSpc>
            </a:pPr>
            <a:endParaRPr lang="en-US" sz="2400" dirty="0" smtClean="0">
              <a:latin typeface="Tw Cen MT" pitchFamily="34" charset="0"/>
            </a:endParaRPr>
          </a:p>
          <a:p>
            <a:pPr>
              <a:lnSpc>
                <a:spcPct val="150000"/>
              </a:lnSpc>
            </a:pPr>
            <a:r>
              <a:rPr lang="en-US" sz="2400" b="1" dirty="0" smtClean="0">
                <a:latin typeface="Tw Cen MT" pitchFamily="34" charset="0"/>
              </a:rPr>
              <a:t>Multinomial</a:t>
            </a:r>
            <a:r>
              <a:rPr lang="en-US" sz="2400" dirty="0" smtClean="0">
                <a:latin typeface="Tw Cen MT" pitchFamily="34" charset="0"/>
              </a:rPr>
              <a:t>: The Multinomial Naïve </a:t>
            </a:r>
            <a:r>
              <a:rPr lang="en-US" sz="2400" dirty="0" err="1" smtClean="0">
                <a:latin typeface="Tw Cen MT" pitchFamily="34" charset="0"/>
              </a:rPr>
              <a:t>Bayes</a:t>
            </a:r>
            <a:r>
              <a:rPr lang="en-US" sz="2400" dirty="0" smtClean="0">
                <a:latin typeface="Tw Cen MT" pitchFamily="34" charset="0"/>
              </a:rPr>
              <a:t> classifier is used when the data is multinomial distributed. It is primarily used for document classification problems, it means a particular document belongs to which category such as Sports, Politics, education, etc.</a:t>
            </a:r>
            <a:br>
              <a:rPr lang="en-US" sz="2400" dirty="0" smtClean="0">
                <a:latin typeface="Tw Cen MT" pitchFamily="34" charset="0"/>
              </a:rPr>
            </a:br>
            <a:endParaRPr lang="en-US" sz="2400"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6">
            <a:extLst>
              <a:ext uri="{FF2B5EF4-FFF2-40B4-BE49-F238E27FC236}">
                <a16:creationId xmlns:a16="http://schemas.microsoft.com/office/drawing/2014/main" xmlns="" id="{7A2F8082-1481-7209-AE6B-45424333B09C}"/>
              </a:ext>
            </a:extLst>
          </p:cNvPr>
          <p:cNvSpPr/>
          <p:nvPr/>
        </p:nvSpPr>
        <p:spPr>
          <a:xfrm>
            <a:off x="599628" y="420654"/>
            <a:ext cx="1058034" cy="105803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Oval 6">
            <a:extLst>
              <a:ext uri="{FF2B5EF4-FFF2-40B4-BE49-F238E27FC236}">
                <a16:creationId xmlns:a16="http://schemas.microsoft.com/office/drawing/2014/main" xmlns="" id="{C3804CE1-955D-0E62-EB6E-3C96388BC314}"/>
              </a:ext>
            </a:extLst>
          </p:cNvPr>
          <p:cNvSpPr/>
          <p:nvPr/>
        </p:nvSpPr>
        <p:spPr>
          <a:xfrm>
            <a:off x="11046731" y="2280559"/>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5" name="Oval 4">
            <a:extLst>
              <a:ext uri="{FF2B5EF4-FFF2-40B4-BE49-F238E27FC236}">
                <a16:creationId xmlns:a16="http://schemas.microsoft.com/office/drawing/2014/main" xmlns="" id="{6989E966-2FB0-6C67-B3DA-AC830136244E}"/>
              </a:ext>
            </a:extLst>
          </p:cNvPr>
          <p:cNvSpPr/>
          <p:nvPr/>
        </p:nvSpPr>
        <p:spPr>
          <a:xfrm>
            <a:off x="6547436" y="6258878"/>
            <a:ext cx="2381735" cy="256449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5">
            <a:extLst>
              <a:ext uri="{FF2B5EF4-FFF2-40B4-BE49-F238E27FC236}">
                <a16:creationId xmlns:a16="http://schemas.microsoft.com/office/drawing/2014/main" xmlns="" id="{97A42D6F-2CC5-3F44-F027-7DF9CDABF193}"/>
              </a:ext>
            </a:extLst>
          </p:cNvPr>
          <p:cNvSpPr/>
          <p:nvPr/>
        </p:nvSpPr>
        <p:spPr>
          <a:xfrm>
            <a:off x="3532318" y="-2814561"/>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24" name="TextBox 2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12192" y="432281"/>
            <a:ext cx="10972800" cy="707886"/>
          </a:xfrm>
          <a:prstGeom prst="rect">
            <a:avLst/>
          </a:prstGeom>
          <a:noFill/>
        </p:spPr>
        <p:txBody>
          <a:bodyPr wrap="square" rtlCol="0">
            <a:spAutoFit/>
          </a:bodyPr>
          <a:lstStyle/>
          <a:p>
            <a:pPr algn="ctr"/>
            <a:r>
              <a:rPr lang="en-IN" sz="4000" b="1" dirty="0" smtClean="0">
                <a:solidFill>
                  <a:schemeClr val="accent1">
                    <a:lumMod val="75000"/>
                  </a:schemeClr>
                </a:solidFill>
                <a:latin typeface="Tw Cen MT" panose="020B0602020104020603" pitchFamily="34" charset="0"/>
              </a:rPr>
              <a:t>TABLE OF CONTENT</a:t>
            </a:r>
            <a:endParaRPr lang="en-US" sz="4000" b="1" dirty="0">
              <a:solidFill>
                <a:schemeClr val="accent1">
                  <a:lumMod val="75000"/>
                </a:schemeClr>
              </a:solidFill>
              <a:latin typeface="Tw Cen MT" panose="020B0602020104020603" pitchFamily="34" charset="0"/>
            </a:endParaRPr>
          </a:p>
        </p:txBody>
      </p:sp>
      <p:grpSp>
        <p:nvGrpSpPr>
          <p:cNvPr id="45" name="Group 44">
            <a:extLst>
              <a:ext uri="{FF2B5EF4-FFF2-40B4-BE49-F238E27FC236}">
                <a16:creationId xmlns:a16="http://schemas.microsoft.com/office/drawing/2014/main" xmlns="" id="{2D673F97-F961-A0A1-934C-DEFC44EAAB6D}"/>
              </a:ext>
            </a:extLst>
          </p:cNvPr>
          <p:cNvGrpSpPr/>
          <p:nvPr/>
        </p:nvGrpSpPr>
        <p:grpSpPr>
          <a:xfrm>
            <a:off x="3720738" y="1391836"/>
            <a:ext cx="4359571" cy="581791"/>
            <a:chOff x="8618220" y="2493634"/>
            <a:chExt cx="7285523" cy="1094262"/>
          </a:xfrm>
        </p:grpSpPr>
        <p:sp>
          <p:nvSpPr>
            <p:cNvPr id="46" name="Oval 45">
              <a:extLst>
                <a:ext uri="{FF2B5EF4-FFF2-40B4-BE49-F238E27FC236}">
                  <a16:creationId xmlns:a16="http://schemas.microsoft.com/office/drawing/2014/main" xmlns="" id="{7D73BBE7-0E3F-2CDE-3AB0-9B2E5074C39E}"/>
                </a:ext>
              </a:extLst>
            </p:cNvPr>
            <p:cNvSpPr/>
            <p:nvPr/>
          </p:nvSpPr>
          <p:spPr>
            <a:xfrm flipH="1">
              <a:off x="8703289" y="2569712"/>
              <a:ext cx="942107" cy="942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47" name="Rectangle: Rounded Corners 18">
              <a:extLst>
                <a:ext uri="{FF2B5EF4-FFF2-40B4-BE49-F238E27FC236}">
                  <a16:creationId xmlns:a16="http://schemas.microsoft.com/office/drawing/2014/main" xmlns="" id="{3FC476E3-E123-E543-EF59-88C6FAB64FBB}"/>
                </a:ext>
              </a:extLst>
            </p:cNvPr>
            <p:cNvSpPr/>
            <p:nvPr/>
          </p:nvSpPr>
          <p:spPr>
            <a:xfrm flipH="1">
              <a:off x="8618220" y="2493634"/>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48" name="Rectangle: Rounded Corners 4">
              <a:extLst>
                <a:ext uri="{FF2B5EF4-FFF2-40B4-BE49-F238E27FC236}">
                  <a16:creationId xmlns:a16="http://schemas.microsoft.com/office/drawing/2014/main" xmlns="" id="{50336CF8-9BF2-7678-F45D-59F43F7C97BC}"/>
                </a:ext>
              </a:extLst>
            </p:cNvPr>
            <p:cNvSpPr/>
            <p:nvPr/>
          </p:nvSpPr>
          <p:spPr>
            <a:xfrm flipH="1">
              <a:off x="8770619" y="2710824"/>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solidFill>
                    <a:schemeClr val="bg1"/>
                  </a:solidFill>
                  <a:latin typeface="Outfit Black" pitchFamily="2" charset="0"/>
                  <a:ea typeface="+mj-ea"/>
                </a:rPr>
                <a:t>01</a:t>
              </a:r>
            </a:p>
          </p:txBody>
        </p:sp>
        <p:sp>
          <p:nvSpPr>
            <p:cNvPr id="49" name="TextBox 79">
              <a:extLst>
                <a:ext uri="{FF2B5EF4-FFF2-40B4-BE49-F238E27FC236}">
                  <a16:creationId xmlns:a16="http://schemas.microsoft.com/office/drawing/2014/main" xmlns="" id="{1DBAE669-F7B3-5764-332A-462D8C5243E1}"/>
                </a:ext>
              </a:extLst>
            </p:cNvPr>
            <p:cNvSpPr txBox="1"/>
            <p:nvPr/>
          </p:nvSpPr>
          <p:spPr>
            <a:xfrm flipH="1">
              <a:off x="9737285" y="2687674"/>
              <a:ext cx="3450665" cy="723603"/>
            </a:xfrm>
            <a:prstGeom prst="rect">
              <a:avLst/>
            </a:prstGeom>
            <a:noFill/>
          </p:spPr>
          <p:txBody>
            <a:bodyPr wrap="square" rtlCol="0">
              <a:spAutoFit/>
            </a:bodyPr>
            <a:lstStyle/>
            <a:p>
              <a:r>
                <a:rPr lang="en-IN" altLang="zh-CN" sz="1900" dirty="0" smtClean="0">
                  <a:solidFill>
                    <a:schemeClr val="tx1">
                      <a:lumMod val="85000"/>
                      <a:lumOff val="15000"/>
                    </a:schemeClr>
                  </a:solidFill>
                  <a:latin typeface="Tw Cen MT" pitchFamily="34" charset="0"/>
                </a:rPr>
                <a:t>INTRODUCTION</a:t>
              </a:r>
              <a:endParaRPr lang="zh-CN" altLang="en-US" sz="1900" dirty="0" smtClean="0">
                <a:solidFill>
                  <a:schemeClr val="tx1">
                    <a:lumMod val="85000"/>
                    <a:lumOff val="15000"/>
                  </a:schemeClr>
                </a:solidFill>
                <a:latin typeface="Tw Cen MT" pitchFamily="34" charset="0"/>
              </a:endParaRPr>
            </a:p>
          </p:txBody>
        </p:sp>
      </p:grpSp>
      <p:grpSp>
        <p:nvGrpSpPr>
          <p:cNvPr id="50" name="Group 49">
            <a:extLst>
              <a:ext uri="{FF2B5EF4-FFF2-40B4-BE49-F238E27FC236}">
                <a16:creationId xmlns:a16="http://schemas.microsoft.com/office/drawing/2014/main" xmlns="" id="{B7AC4255-233C-3F4C-47A8-49A2D6AB40AC}"/>
              </a:ext>
            </a:extLst>
          </p:cNvPr>
          <p:cNvGrpSpPr/>
          <p:nvPr/>
        </p:nvGrpSpPr>
        <p:grpSpPr>
          <a:xfrm>
            <a:off x="3740193" y="2024826"/>
            <a:ext cx="4359571" cy="581791"/>
            <a:chOff x="8618220" y="3895457"/>
            <a:chExt cx="7285523" cy="1094262"/>
          </a:xfrm>
        </p:grpSpPr>
        <p:sp>
          <p:nvSpPr>
            <p:cNvPr id="51" name="Oval 50">
              <a:extLst>
                <a:ext uri="{FF2B5EF4-FFF2-40B4-BE49-F238E27FC236}">
                  <a16:creationId xmlns:a16="http://schemas.microsoft.com/office/drawing/2014/main" xmlns="" id="{E57A5B3F-B608-BD45-73D4-563E9DD792E5}"/>
                </a:ext>
              </a:extLst>
            </p:cNvPr>
            <p:cNvSpPr/>
            <p:nvPr/>
          </p:nvSpPr>
          <p:spPr>
            <a:xfrm flipH="1">
              <a:off x="8703289" y="3971534"/>
              <a:ext cx="942107" cy="9421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52" name="Rectangle: Rounded Corners 6">
              <a:extLst>
                <a:ext uri="{FF2B5EF4-FFF2-40B4-BE49-F238E27FC236}">
                  <a16:creationId xmlns:a16="http://schemas.microsoft.com/office/drawing/2014/main" xmlns="" id="{BE3D388D-30FC-BE7F-4A29-CAD119F36C1A}"/>
                </a:ext>
              </a:extLst>
            </p:cNvPr>
            <p:cNvSpPr/>
            <p:nvPr/>
          </p:nvSpPr>
          <p:spPr>
            <a:xfrm flipH="1">
              <a:off x="8618220" y="3895457"/>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53" name="Rectangle: Rounded Corners 8">
              <a:extLst>
                <a:ext uri="{FF2B5EF4-FFF2-40B4-BE49-F238E27FC236}">
                  <a16:creationId xmlns:a16="http://schemas.microsoft.com/office/drawing/2014/main" xmlns="" id="{73AF17C4-9913-09EE-DCE6-C8F933935630}"/>
                </a:ext>
              </a:extLst>
            </p:cNvPr>
            <p:cNvSpPr/>
            <p:nvPr/>
          </p:nvSpPr>
          <p:spPr>
            <a:xfrm flipH="1">
              <a:off x="8770619" y="4086084"/>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solidFill>
                    <a:schemeClr val="bg1"/>
                  </a:solidFill>
                  <a:latin typeface="Outfit Black" pitchFamily="2" charset="0"/>
                  <a:ea typeface="+mj-ea"/>
                </a:rPr>
                <a:t>02</a:t>
              </a:r>
            </a:p>
          </p:txBody>
        </p:sp>
        <p:sp>
          <p:nvSpPr>
            <p:cNvPr id="54" name="TextBox 80">
              <a:extLst>
                <a:ext uri="{FF2B5EF4-FFF2-40B4-BE49-F238E27FC236}">
                  <a16:creationId xmlns:a16="http://schemas.microsoft.com/office/drawing/2014/main" xmlns="" id="{DB5C4319-DF00-170F-2A28-390A90956738}"/>
                </a:ext>
              </a:extLst>
            </p:cNvPr>
            <p:cNvSpPr txBox="1"/>
            <p:nvPr/>
          </p:nvSpPr>
          <p:spPr>
            <a:xfrm flipH="1">
              <a:off x="9750849" y="4092482"/>
              <a:ext cx="4625146" cy="723603"/>
            </a:xfrm>
            <a:prstGeom prst="rect">
              <a:avLst/>
            </a:prstGeom>
            <a:noFill/>
          </p:spPr>
          <p:txBody>
            <a:bodyPr wrap="square" rtlCol="0">
              <a:spAutoFit/>
            </a:bodyPr>
            <a:lstStyle/>
            <a:p>
              <a:r>
                <a:rPr lang="en-IN" altLang="zh-CN" sz="1900" dirty="0" smtClean="0">
                  <a:solidFill>
                    <a:schemeClr val="tx1">
                      <a:lumMod val="85000"/>
                      <a:lumOff val="15000"/>
                    </a:schemeClr>
                  </a:solidFill>
                  <a:latin typeface="Tw Cen MT" pitchFamily="34" charset="0"/>
                </a:rPr>
                <a:t>OBJECTIVE</a:t>
              </a:r>
              <a:endParaRPr lang="zh-CN" altLang="en-US" sz="1900" dirty="0">
                <a:solidFill>
                  <a:schemeClr val="tx1">
                    <a:lumMod val="85000"/>
                    <a:lumOff val="15000"/>
                  </a:schemeClr>
                </a:solidFill>
                <a:latin typeface="Tw Cen MT" pitchFamily="34" charset="0"/>
              </a:endParaRPr>
            </a:p>
          </p:txBody>
        </p:sp>
      </p:grpSp>
      <p:grpSp>
        <p:nvGrpSpPr>
          <p:cNvPr id="55" name="Group 54">
            <a:extLst>
              <a:ext uri="{FF2B5EF4-FFF2-40B4-BE49-F238E27FC236}">
                <a16:creationId xmlns:a16="http://schemas.microsoft.com/office/drawing/2014/main" xmlns="" id="{AD4272F2-CE63-E87E-2420-40A815BB6433}"/>
              </a:ext>
            </a:extLst>
          </p:cNvPr>
          <p:cNvGrpSpPr/>
          <p:nvPr/>
        </p:nvGrpSpPr>
        <p:grpSpPr>
          <a:xfrm>
            <a:off x="3720738" y="2667546"/>
            <a:ext cx="4359571" cy="581791"/>
            <a:chOff x="8618220" y="5297280"/>
            <a:chExt cx="7285523" cy="1094262"/>
          </a:xfrm>
        </p:grpSpPr>
        <p:sp>
          <p:nvSpPr>
            <p:cNvPr id="56" name="Oval 55">
              <a:extLst>
                <a:ext uri="{FF2B5EF4-FFF2-40B4-BE49-F238E27FC236}">
                  <a16:creationId xmlns:a16="http://schemas.microsoft.com/office/drawing/2014/main" xmlns="" id="{45DE145F-05DC-6699-D977-59F4CC72DCDC}"/>
                </a:ext>
              </a:extLst>
            </p:cNvPr>
            <p:cNvSpPr/>
            <p:nvPr/>
          </p:nvSpPr>
          <p:spPr>
            <a:xfrm flipH="1">
              <a:off x="8703289" y="5373357"/>
              <a:ext cx="942107" cy="9421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57" name="Rectangle: Rounded Corners 10">
              <a:extLst>
                <a:ext uri="{FF2B5EF4-FFF2-40B4-BE49-F238E27FC236}">
                  <a16:creationId xmlns:a16="http://schemas.microsoft.com/office/drawing/2014/main" xmlns="" id="{DEA101AA-AFD7-E5ED-DF73-19D231C5EBDF}"/>
                </a:ext>
              </a:extLst>
            </p:cNvPr>
            <p:cNvSpPr/>
            <p:nvPr/>
          </p:nvSpPr>
          <p:spPr>
            <a:xfrm flipH="1">
              <a:off x="8618220" y="5297280"/>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58" name="Rectangle: Rounded Corners 12">
              <a:extLst>
                <a:ext uri="{FF2B5EF4-FFF2-40B4-BE49-F238E27FC236}">
                  <a16:creationId xmlns:a16="http://schemas.microsoft.com/office/drawing/2014/main" xmlns="" id="{7AD11B9D-22BC-A35B-A4EE-4C50B4714FF5}"/>
                </a:ext>
              </a:extLst>
            </p:cNvPr>
            <p:cNvSpPr/>
            <p:nvPr/>
          </p:nvSpPr>
          <p:spPr>
            <a:xfrm flipH="1">
              <a:off x="8770619" y="5487907"/>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solidFill>
                    <a:schemeClr val="bg1"/>
                  </a:solidFill>
                  <a:latin typeface="Outfit Black" pitchFamily="2" charset="0"/>
                  <a:ea typeface="+mj-ea"/>
                </a:rPr>
                <a:t>03</a:t>
              </a:r>
            </a:p>
          </p:txBody>
        </p:sp>
        <p:sp>
          <p:nvSpPr>
            <p:cNvPr id="59" name="TextBox 81">
              <a:extLst>
                <a:ext uri="{FF2B5EF4-FFF2-40B4-BE49-F238E27FC236}">
                  <a16:creationId xmlns:a16="http://schemas.microsoft.com/office/drawing/2014/main" xmlns="" id="{3FB64224-D39A-F4CC-944F-4F347B9B1840}"/>
                </a:ext>
              </a:extLst>
            </p:cNvPr>
            <p:cNvSpPr txBox="1"/>
            <p:nvPr/>
          </p:nvSpPr>
          <p:spPr>
            <a:xfrm flipH="1">
              <a:off x="9733242" y="5454726"/>
              <a:ext cx="5783277" cy="723603"/>
            </a:xfrm>
            <a:prstGeom prst="rect">
              <a:avLst/>
            </a:prstGeom>
            <a:noFill/>
          </p:spPr>
          <p:txBody>
            <a:bodyPr wrap="square" rtlCol="0">
              <a:spAutoFit/>
            </a:bodyPr>
            <a:lstStyle/>
            <a:p>
              <a:r>
                <a:rPr lang="en-IN" altLang="zh-CN" sz="1900" dirty="0" smtClean="0">
                  <a:solidFill>
                    <a:schemeClr val="tx1">
                      <a:lumMod val="85000"/>
                      <a:lumOff val="15000"/>
                    </a:schemeClr>
                  </a:solidFill>
                  <a:latin typeface="Tw Cen MT" pitchFamily="34" charset="0"/>
                </a:rPr>
                <a:t>MOTIVATION</a:t>
              </a:r>
              <a:endParaRPr lang="zh-CN" altLang="en-US" sz="1900" dirty="0" smtClean="0">
                <a:solidFill>
                  <a:schemeClr val="tx1">
                    <a:lumMod val="85000"/>
                    <a:lumOff val="15000"/>
                  </a:schemeClr>
                </a:solidFill>
                <a:latin typeface="Tw Cen MT" pitchFamily="34" charset="0"/>
              </a:endParaRPr>
            </a:p>
          </p:txBody>
        </p:sp>
      </p:grpSp>
      <p:grpSp>
        <p:nvGrpSpPr>
          <p:cNvPr id="60" name="Group 59">
            <a:extLst>
              <a:ext uri="{FF2B5EF4-FFF2-40B4-BE49-F238E27FC236}">
                <a16:creationId xmlns:a16="http://schemas.microsoft.com/office/drawing/2014/main" xmlns="" id="{38BCA688-07E5-2C2E-900D-ED09BD931ADB}"/>
              </a:ext>
            </a:extLst>
          </p:cNvPr>
          <p:cNvGrpSpPr/>
          <p:nvPr/>
        </p:nvGrpSpPr>
        <p:grpSpPr>
          <a:xfrm>
            <a:off x="3720738" y="3319993"/>
            <a:ext cx="4359571" cy="581791"/>
            <a:chOff x="8618220" y="6699103"/>
            <a:chExt cx="7285523" cy="1094262"/>
          </a:xfrm>
        </p:grpSpPr>
        <p:sp>
          <p:nvSpPr>
            <p:cNvPr id="61" name="Oval 60">
              <a:extLst>
                <a:ext uri="{FF2B5EF4-FFF2-40B4-BE49-F238E27FC236}">
                  <a16:creationId xmlns:a16="http://schemas.microsoft.com/office/drawing/2014/main" xmlns="" id="{EEC25C0C-20EE-281F-A43D-545003F9C5C6}"/>
                </a:ext>
              </a:extLst>
            </p:cNvPr>
            <p:cNvSpPr/>
            <p:nvPr/>
          </p:nvSpPr>
          <p:spPr>
            <a:xfrm flipH="1">
              <a:off x="8703289" y="6775181"/>
              <a:ext cx="942107" cy="9421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62" name="Rectangle: Rounded Corners 14">
              <a:extLst>
                <a:ext uri="{FF2B5EF4-FFF2-40B4-BE49-F238E27FC236}">
                  <a16:creationId xmlns:a16="http://schemas.microsoft.com/office/drawing/2014/main" xmlns="" id="{0752FB98-C175-8181-87A7-C0041AE45E82}"/>
                </a:ext>
              </a:extLst>
            </p:cNvPr>
            <p:cNvSpPr/>
            <p:nvPr/>
          </p:nvSpPr>
          <p:spPr>
            <a:xfrm flipH="1">
              <a:off x="8618220" y="6699103"/>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63" name="Rectangle: Rounded Corners 16">
              <a:extLst>
                <a:ext uri="{FF2B5EF4-FFF2-40B4-BE49-F238E27FC236}">
                  <a16:creationId xmlns:a16="http://schemas.microsoft.com/office/drawing/2014/main" xmlns="" id="{CE0EBC67-8F63-D255-2394-4FE13891FEB3}"/>
                </a:ext>
              </a:extLst>
            </p:cNvPr>
            <p:cNvSpPr/>
            <p:nvPr/>
          </p:nvSpPr>
          <p:spPr>
            <a:xfrm flipH="1">
              <a:off x="8770619" y="6889729"/>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solidFill>
                    <a:schemeClr val="bg1"/>
                  </a:solidFill>
                  <a:latin typeface="Outfit Black" pitchFamily="2" charset="0"/>
                  <a:ea typeface="+mj-ea"/>
                </a:rPr>
                <a:t>04</a:t>
              </a:r>
            </a:p>
          </p:txBody>
        </p:sp>
        <p:sp>
          <p:nvSpPr>
            <p:cNvPr id="64" name="TextBox 82">
              <a:extLst>
                <a:ext uri="{FF2B5EF4-FFF2-40B4-BE49-F238E27FC236}">
                  <a16:creationId xmlns:a16="http://schemas.microsoft.com/office/drawing/2014/main" xmlns="" id="{2AF2D6FE-1DA1-AE19-6E15-497910B7C54C}"/>
                </a:ext>
              </a:extLst>
            </p:cNvPr>
            <p:cNvSpPr txBox="1"/>
            <p:nvPr/>
          </p:nvSpPr>
          <p:spPr>
            <a:xfrm flipH="1">
              <a:off x="9813222" y="6984624"/>
              <a:ext cx="5585603" cy="723603"/>
            </a:xfrm>
            <a:prstGeom prst="rect">
              <a:avLst/>
            </a:prstGeom>
            <a:noFill/>
          </p:spPr>
          <p:txBody>
            <a:bodyPr wrap="square" rtlCol="0">
              <a:spAutoFit/>
            </a:bodyPr>
            <a:lstStyle/>
            <a:p>
              <a:r>
                <a:rPr lang="en-US" altLang="zh-CN" sz="1900" dirty="0" smtClean="0">
                  <a:solidFill>
                    <a:schemeClr val="tx1">
                      <a:lumMod val="85000"/>
                      <a:lumOff val="15000"/>
                    </a:schemeClr>
                  </a:solidFill>
                  <a:latin typeface="Tw Cen MT" pitchFamily="34" charset="0"/>
                </a:rPr>
                <a:t>LITERATURE SURVEY</a:t>
              </a:r>
              <a:endParaRPr lang="zh-CN" altLang="en-US" sz="1900" dirty="0">
                <a:solidFill>
                  <a:schemeClr val="tx1">
                    <a:lumMod val="85000"/>
                    <a:lumOff val="15000"/>
                  </a:schemeClr>
                </a:solidFill>
                <a:latin typeface="Tw Cen MT" pitchFamily="34" charset="0"/>
              </a:endParaRPr>
            </a:p>
          </p:txBody>
        </p:sp>
      </p:grpSp>
      <p:grpSp>
        <p:nvGrpSpPr>
          <p:cNvPr id="85" name="Group 84">
            <a:extLst>
              <a:ext uri="{FF2B5EF4-FFF2-40B4-BE49-F238E27FC236}">
                <a16:creationId xmlns:a16="http://schemas.microsoft.com/office/drawing/2014/main" xmlns="" id="{2D673F97-F961-A0A1-934C-DEFC44EAAB6D}"/>
              </a:ext>
            </a:extLst>
          </p:cNvPr>
          <p:cNvGrpSpPr/>
          <p:nvPr/>
        </p:nvGrpSpPr>
        <p:grpSpPr>
          <a:xfrm>
            <a:off x="3716881" y="3956593"/>
            <a:ext cx="4359571" cy="581791"/>
            <a:chOff x="8618220" y="2493634"/>
            <a:chExt cx="7285523" cy="1094262"/>
          </a:xfrm>
        </p:grpSpPr>
        <p:sp>
          <p:nvSpPr>
            <p:cNvPr id="86" name="Oval 85">
              <a:extLst>
                <a:ext uri="{FF2B5EF4-FFF2-40B4-BE49-F238E27FC236}">
                  <a16:creationId xmlns:a16="http://schemas.microsoft.com/office/drawing/2014/main" xmlns="" id="{7D73BBE7-0E3F-2CDE-3AB0-9B2E5074C39E}"/>
                </a:ext>
              </a:extLst>
            </p:cNvPr>
            <p:cNvSpPr/>
            <p:nvPr/>
          </p:nvSpPr>
          <p:spPr>
            <a:xfrm flipH="1">
              <a:off x="8703289" y="2569712"/>
              <a:ext cx="942107" cy="942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87" name="Rectangle: Rounded Corners 18">
              <a:extLst>
                <a:ext uri="{FF2B5EF4-FFF2-40B4-BE49-F238E27FC236}">
                  <a16:creationId xmlns:a16="http://schemas.microsoft.com/office/drawing/2014/main" xmlns="" id="{3FC476E3-E123-E543-EF59-88C6FAB64FBB}"/>
                </a:ext>
              </a:extLst>
            </p:cNvPr>
            <p:cNvSpPr/>
            <p:nvPr/>
          </p:nvSpPr>
          <p:spPr>
            <a:xfrm flipH="1">
              <a:off x="8618220" y="2493634"/>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88" name="Rectangle: Rounded Corners 4">
              <a:extLst>
                <a:ext uri="{FF2B5EF4-FFF2-40B4-BE49-F238E27FC236}">
                  <a16:creationId xmlns:a16="http://schemas.microsoft.com/office/drawing/2014/main" xmlns="" id="{50336CF8-9BF2-7678-F45D-59F43F7C97BC}"/>
                </a:ext>
              </a:extLst>
            </p:cNvPr>
            <p:cNvSpPr/>
            <p:nvPr/>
          </p:nvSpPr>
          <p:spPr>
            <a:xfrm flipH="1">
              <a:off x="8770619" y="2710824"/>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smtClean="0">
                  <a:solidFill>
                    <a:schemeClr val="bg1"/>
                  </a:solidFill>
                  <a:latin typeface="Outfit Black" pitchFamily="2" charset="0"/>
                  <a:ea typeface="+mj-ea"/>
                </a:rPr>
                <a:t>05</a:t>
              </a:r>
              <a:endParaRPr lang="en-GB" sz="2100" dirty="0">
                <a:solidFill>
                  <a:schemeClr val="bg1"/>
                </a:solidFill>
                <a:latin typeface="Outfit Black" pitchFamily="2" charset="0"/>
                <a:ea typeface="+mj-ea"/>
              </a:endParaRPr>
            </a:p>
          </p:txBody>
        </p:sp>
        <p:sp>
          <p:nvSpPr>
            <p:cNvPr id="89" name="TextBox 79">
              <a:extLst>
                <a:ext uri="{FF2B5EF4-FFF2-40B4-BE49-F238E27FC236}">
                  <a16:creationId xmlns:a16="http://schemas.microsoft.com/office/drawing/2014/main" xmlns="" id="{1DBAE669-F7B3-5764-332A-462D8C5243E1}"/>
                </a:ext>
              </a:extLst>
            </p:cNvPr>
            <p:cNvSpPr txBox="1"/>
            <p:nvPr/>
          </p:nvSpPr>
          <p:spPr>
            <a:xfrm flipH="1">
              <a:off x="9737283" y="2687676"/>
              <a:ext cx="4846031" cy="723603"/>
            </a:xfrm>
            <a:prstGeom prst="rect">
              <a:avLst/>
            </a:prstGeom>
            <a:noFill/>
          </p:spPr>
          <p:txBody>
            <a:bodyPr wrap="square" rtlCol="0">
              <a:spAutoFit/>
            </a:bodyPr>
            <a:lstStyle/>
            <a:p>
              <a:r>
                <a:rPr lang="en-IN" altLang="zh-CN" sz="1900" dirty="0" smtClean="0">
                  <a:solidFill>
                    <a:schemeClr val="tx1">
                      <a:lumMod val="85000"/>
                      <a:lumOff val="15000"/>
                    </a:schemeClr>
                  </a:solidFill>
                  <a:latin typeface="Tw Cen MT" pitchFamily="34" charset="0"/>
                </a:rPr>
                <a:t>EXISTING SYSTEM</a:t>
              </a:r>
              <a:endParaRPr lang="zh-CN" altLang="en-US" sz="1900" dirty="0">
                <a:solidFill>
                  <a:schemeClr val="tx1">
                    <a:lumMod val="85000"/>
                    <a:lumOff val="15000"/>
                  </a:schemeClr>
                </a:solidFill>
                <a:latin typeface="Tw Cen MT" pitchFamily="34" charset="0"/>
              </a:endParaRPr>
            </a:p>
          </p:txBody>
        </p:sp>
      </p:grpSp>
      <p:grpSp>
        <p:nvGrpSpPr>
          <p:cNvPr id="90" name="Group 89">
            <a:extLst>
              <a:ext uri="{FF2B5EF4-FFF2-40B4-BE49-F238E27FC236}">
                <a16:creationId xmlns:a16="http://schemas.microsoft.com/office/drawing/2014/main" xmlns="" id="{B7AC4255-233C-3F4C-47A8-49A2D6AB40AC}"/>
              </a:ext>
            </a:extLst>
          </p:cNvPr>
          <p:cNvGrpSpPr/>
          <p:nvPr/>
        </p:nvGrpSpPr>
        <p:grpSpPr>
          <a:xfrm>
            <a:off x="3736336" y="4589583"/>
            <a:ext cx="4359571" cy="581791"/>
            <a:chOff x="8618220" y="3895457"/>
            <a:chExt cx="7285523" cy="1094262"/>
          </a:xfrm>
        </p:grpSpPr>
        <p:sp>
          <p:nvSpPr>
            <p:cNvPr id="91" name="Oval 90">
              <a:extLst>
                <a:ext uri="{FF2B5EF4-FFF2-40B4-BE49-F238E27FC236}">
                  <a16:creationId xmlns:a16="http://schemas.microsoft.com/office/drawing/2014/main" xmlns="" id="{E57A5B3F-B608-BD45-73D4-563E9DD792E5}"/>
                </a:ext>
              </a:extLst>
            </p:cNvPr>
            <p:cNvSpPr/>
            <p:nvPr/>
          </p:nvSpPr>
          <p:spPr>
            <a:xfrm flipH="1">
              <a:off x="8703289" y="3971534"/>
              <a:ext cx="942107" cy="9421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92" name="Rectangle: Rounded Corners 6">
              <a:extLst>
                <a:ext uri="{FF2B5EF4-FFF2-40B4-BE49-F238E27FC236}">
                  <a16:creationId xmlns:a16="http://schemas.microsoft.com/office/drawing/2014/main" xmlns="" id="{BE3D388D-30FC-BE7F-4A29-CAD119F36C1A}"/>
                </a:ext>
              </a:extLst>
            </p:cNvPr>
            <p:cNvSpPr/>
            <p:nvPr/>
          </p:nvSpPr>
          <p:spPr>
            <a:xfrm flipH="1">
              <a:off x="8618220" y="3895457"/>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93" name="Rectangle: Rounded Corners 8">
              <a:extLst>
                <a:ext uri="{FF2B5EF4-FFF2-40B4-BE49-F238E27FC236}">
                  <a16:creationId xmlns:a16="http://schemas.microsoft.com/office/drawing/2014/main" xmlns="" id="{73AF17C4-9913-09EE-DCE6-C8F933935630}"/>
                </a:ext>
              </a:extLst>
            </p:cNvPr>
            <p:cNvSpPr/>
            <p:nvPr/>
          </p:nvSpPr>
          <p:spPr>
            <a:xfrm flipH="1">
              <a:off x="8770619" y="4086084"/>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smtClean="0">
                  <a:solidFill>
                    <a:schemeClr val="bg1"/>
                  </a:solidFill>
                  <a:latin typeface="Outfit Black" pitchFamily="2" charset="0"/>
                  <a:ea typeface="+mj-ea"/>
                </a:rPr>
                <a:t>06</a:t>
              </a:r>
              <a:endParaRPr lang="en-GB" sz="2100" dirty="0">
                <a:solidFill>
                  <a:schemeClr val="bg1"/>
                </a:solidFill>
                <a:latin typeface="Outfit Black" pitchFamily="2" charset="0"/>
                <a:ea typeface="+mj-ea"/>
              </a:endParaRPr>
            </a:p>
          </p:txBody>
        </p:sp>
        <p:sp>
          <p:nvSpPr>
            <p:cNvPr id="94" name="TextBox 80">
              <a:extLst>
                <a:ext uri="{FF2B5EF4-FFF2-40B4-BE49-F238E27FC236}">
                  <a16:creationId xmlns:a16="http://schemas.microsoft.com/office/drawing/2014/main" xmlns="" id="{DB5C4319-DF00-170F-2A28-390A90956738}"/>
                </a:ext>
              </a:extLst>
            </p:cNvPr>
            <p:cNvSpPr txBox="1"/>
            <p:nvPr/>
          </p:nvSpPr>
          <p:spPr>
            <a:xfrm flipH="1">
              <a:off x="9750849" y="4092482"/>
              <a:ext cx="4625146" cy="723603"/>
            </a:xfrm>
            <a:prstGeom prst="rect">
              <a:avLst/>
            </a:prstGeom>
            <a:noFill/>
          </p:spPr>
          <p:txBody>
            <a:bodyPr wrap="square" rtlCol="0">
              <a:spAutoFit/>
            </a:bodyPr>
            <a:lstStyle/>
            <a:p>
              <a:r>
                <a:rPr lang="en-US" altLang="zh-CN" sz="1900" dirty="0" smtClean="0">
                  <a:solidFill>
                    <a:schemeClr val="tx1">
                      <a:lumMod val="85000"/>
                      <a:lumOff val="15000"/>
                    </a:schemeClr>
                  </a:solidFill>
                  <a:latin typeface="Tw Cen MT" pitchFamily="34" charset="0"/>
                </a:rPr>
                <a:t>PROPOSED SYSTEM</a:t>
              </a:r>
              <a:endParaRPr lang="zh-CN" altLang="en-US" sz="1900" dirty="0">
                <a:solidFill>
                  <a:schemeClr val="tx1">
                    <a:lumMod val="85000"/>
                    <a:lumOff val="15000"/>
                  </a:schemeClr>
                </a:solidFill>
                <a:latin typeface="Tw Cen MT" pitchFamily="34" charset="0"/>
              </a:endParaRPr>
            </a:p>
          </p:txBody>
        </p:sp>
      </p:grpSp>
      <p:grpSp>
        <p:nvGrpSpPr>
          <p:cNvPr id="95" name="Group 94">
            <a:extLst>
              <a:ext uri="{FF2B5EF4-FFF2-40B4-BE49-F238E27FC236}">
                <a16:creationId xmlns:a16="http://schemas.microsoft.com/office/drawing/2014/main" xmlns="" id="{AD4272F2-CE63-E87E-2420-40A815BB6433}"/>
              </a:ext>
            </a:extLst>
          </p:cNvPr>
          <p:cNvGrpSpPr/>
          <p:nvPr/>
        </p:nvGrpSpPr>
        <p:grpSpPr>
          <a:xfrm>
            <a:off x="3716881" y="5232303"/>
            <a:ext cx="4359571" cy="581791"/>
            <a:chOff x="8618220" y="5297280"/>
            <a:chExt cx="7285523" cy="1094262"/>
          </a:xfrm>
        </p:grpSpPr>
        <p:sp>
          <p:nvSpPr>
            <p:cNvPr id="96" name="Oval 95">
              <a:extLst>
                <a:ext uri="{FF2B5EF4-FFF2-40B4-BE49-F238E27FC236}">
                  <a16:creationId xmlns:a16="http://schemas.microsoft.com/office/drawing/2014/main" xmlns="" id="{45DE145F-05DC-6699-D977-59F4CC72DCDC}"/>
                </a:ext>
              </a:extLst>
            </p:cNvPr>
            <p:cNvSpPr/>
            <p:nvPr/>
          </p:nvSpPr>
          <p:spPr>
            <a:xfrm flipH="1">
              <a:off x="8703289" y="5373357"/>
              <a:ext cx="942107" cy="9421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97" name="Rectangle: Rounded Corners 10">
              <a:extLst>
                <a:ext uri="{FF2B5EF4-FFF2-40B4-BE49-F238E27FC236}">
                  <a16:creationId xmlns:a16="http://schemas.microsoft.com/office/drawing/2014/main" xmlns="" id="{DEA101AA-AFD7-E5ED-DF73-19D231C5EBDF}"/>
                </a:ext>
              </a:extLst>
            </p:cNvPr>
            <p:cNvSpPr/>
            <p:nvPr/>
          </p:nvSpPr>
          <p:spPr>
            <a:xfrm flipH="1">
              <a:off x="8618220" y="5297280"/>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98" name="Rectangle: Rounded Corners 12">
              <a:extLst>
                <a:ext uri="{FF2B5EF4-FFF2-40B4-BE49-F238E27FC236}">
                  <a16:creationId xmlns:a16="http://schemas.microsoft.com/office/drawing/2014/main" xmlns="" id="{7AD11B9D-22BC-A35B-A4EE-4C50B4714FF5}"/>
                </a:ext>
              </a:extLst>
            </p:cNvPr>
            <p:cNvSpPr/>
            <p:nvPr/>
          </p:nvSpPr>
          <p:spPr>
            <a:xfrm flipH="1">
              <a:off x="8770619" y="5487907"/>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smtClean="0">
                  <a:solidFill>
                    <a:schemeClr val="bg1"/>
                  </a:solidFill>
                  <a:latin typeface="Outfit Black" pitchFamily="2" charset="0"/>
                  <a:ea typeface="+mj-ea"/>
                </a:rPr>
                <a:t>07</a:t>
              </a:r>
              <a:endParaRPr lang="en-GB" sz="2100" dirty="0">
                <a:solidFill>
                  <a:schemeClr val="bg1"/>
                </a:solidFill>
                <a:latin typeface="Outfit Black" pitchFamily="2" charset="0"/>
                <a:ea typeface="+mj-ea"/>
              </a:endParaRPr>
            </a:p>
          </p:txBody>
        </p:sp>
        <p:sp>
          <p:nvSpPr>
            <p:cNvPr id="99" name="TextBox 81">
              <a:extLst>
                <a:ext uri="{FF2B5EF4-FFF2-40B4-BE49-F238E27FC236}">
                  <a16:creationId xmlns:a16="http://schemas.microsoft.com/office/drawing/2014/main" xmlns="" id="{3FB64224-D39A-F4CC-944F-4F347B9B1840}"/>
                </a:ext>
              </a:extLst>
            </p:cNvPr>
            <p:cNvSpPr txBox="1"/>
            <p:nvPr/>
          </p:nvSpPr>
          <p:spPr>
            <a:xfrm flipH="1">
              <a:off x="9733244" y="5454726"/>
              <a:ext cx="4348807" cy="723603"/>
            </a:xfrm>
            <a:prstGeom prst="rect">
              <a:avLst/>
            </a:prstGeom>
            <a:noFill/>
          </p:spPr>
          <p:txBody>
            <a:bodyPr wrap="square" rtlCol="0">
              <a:spAutoFit/>
            </a:bodyPr>
            <a:lstStyle/>
            <a:p>
              <a:r>
                <a:rPr lang="en-US" altLang="zh-CN" sz="1900" smtClean="0">
                  <a:solidFill>
                    <a:schemeClr val="tx1">
                      <a:lumMod val="85000"/>
                      <a:lumOff val="15000"/>
                    </a:schemeClr>
                  </a:solidFill>
                  <a:latin typeface="Tw Cen MT" pitchFamily="34" charset="0"/>
                </a:rPr>
                <a:t> </a:t>
              </a:r>
              <a:r>
                <a:rPr lang="en-US" altLang="zh-CN" sz="1900" smtClean="0">
                  <a:solidFill>
                    <a:schemeClr val="tx1">
                      <a:lumMod val="85000"/>
                      <a:lumOff val="15000"/>
                    </a:schemeClr>
                  </a:solidFill>
                  <a:latin typeface="Tw Cen MT" pitchFamily="34" charset="0"/>
                </a:rPr>
                <a:t>ALGORITHMS USED</a:t>
              </a:r>
              <a:endParaRPr lang="zh-CN" altLang="en-US" sz="1900" dirty="0">
                <a:solidFill>
                  <a:schemeClr val="tx1">
                    <a:lumMod val="85000"/>
                    <a:lumOff val="15000"/>
                  </a:schemeClr>
                </a:solidFill>
                <a:latin typeface="Tw Cen MT" pitchFamily="34" charset="0"/>
              </a:endParaRPr>
            </a:p>
          </p:txBody>
        </p:sp>
      </p:grpSp>
      <p:grpSp>
        <p:nvGrpSpPr>
          <p:cNvPr id="100" name="Group 99">
            <a:extLst>
              <a:ext uri="{FF2B5EF4-FFF2-40B4-BE49-F238E27FC236}">
                <a16:creationId xmlns:a16="http://schemas.microsoft.com/office/drawing/2014/main" xmlns="" id="{38BCA688-07E5-2C2E-900D-ED09BD931ADB}"/>
              </a:ext>
            </a:extLst>
          </p:cNvPr>
          <p:cNvGrpSpPr/>
          <p:nvPr/>
        </p:nvGrpSpPr>
        <p:grpSpPr>
          <a:xfrm>
            <a:off x="3716881" y="5884750"/>
            <a:ext cx="4359571" cy="581791"/>
            <a:chOff x="8618220" y="6699103"/>
            <a:chExt cx="7285523" cy="1094262"/>
          </a:xfrm>
        </p:grpSpPr>
        <p:sp>
          <p:nvSpPr>
            <p:cNvPr id="101" name="Oval 100">
              <a:extLst>
                <a:ext uri="{FF2B5EF4-FFF2-40B4-BE49-F238E27FC236}">
                  <a16:creationId xmlns:a16="http://schemas.microsoft.com/office/drawing/2014/main" xmlns="" id="{EEC25C0C-20EE-281F-A43D-545003F9C5C6}"/>
                </a:ext>
              </a:extLst>
            </p:cNvPr>
            <p:cNvSpPr/>
            <p:nvPr/>
          </p:nvSpPr>
          <p:spPr>
            <a:xfrm flipH="1">
              <a:off x="8703289" y="6775181"/>
              <a:ext cx="942107" cy="9421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Outfit Black" pitchFamily="2" charset="0"/>
              </a:endParaRPr>
            </a:p>
          </p:txBody>
        </p:sp>
        <p:sp>
          <p:nvSpPr>
            <p:cNvPr id="102" name="Rectangle: Rounded Corners 14">
              <a:extLst>
                <a:ext uri="{FF2B5EF4-FFF2-40B4-BE49-F238E27FC236}">
                  <a16:creationId xmlns:a16="http://schemas.microsoft.com/office/drawing/2014/main" xmlns="" id="{0752FB98-C175-8181-87A7-C0041AE45E82}"/>
                </a:ext>
              </a:extLst>
            </p:cNvPr>
            <p:cNvSpPr/>
            <p:nvPr/>
          </p:nvSpPr>
          <p:spPr>
            <a:xfrm flipH="1">
              <a:off x="8618220" y="6699103"/>
              <a:ext cx="7285523" cy="1094262"/>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964"/>
              <a:endParaRPr lang="en-US" altLang="zh-CN" sz="2400" dirty="0">
                <a:solidFill>
                  <a:schemeClr val="accent6"/>
                </a:solidFill>
                <a:latin typeface="+mj-ea"/>
                <a:ea typeface="+mj-ea"/>
              </a:endParaRPr>
            </a:p>
          </p:txBody>
        </p:sp>
        <p:sp>
          <p:nvSpPr>
            <p:cNvPr id="103" name="Rectangle: Rounded Corners 16">
              <a:extLst>
                <a:ext uri="{FF2B5EF4-FFF2-40B4-BE49-F238E27FC236}">
                  <a16:creationId xmlns:a16="http://schemas.microsoft.com/office/drawing/2014/main" xmlns="" id="{CE0EBC67-8F63-D255-2394-4FE13891FEB3}"/>
                </a:ext>
              </a:extLst>
            </p:cNvPr>
            <p:cNvSpPr/>
            <p:nvPr/>
          </p:nvSpPr>
          <p:spPr>
            <a:xfrm flipH="1">
              <a:off x="8770619" y="6889729"/>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smtClean="0">
                  <a:solidFill>
                    <a:schemeClr val="bg1"/>
                  </a:solidFill>
                  <a:latin typeface="Outfit Black" pitchFamily="2" charset="0"/>
                  <a:ea typeface="+mj-ea"/>
                </a:rPr>
                <a:t>08</a:t>
              </a:r>
              <a:endParaRPr lang="en-GB" sz="2100" dirty="0">
                <a:solidFill>
                  <a:schemeClr val="bg1"/>
                </a:solidFill>
                <a:latin typeface="Outfit Black" pitchFamily="2" charset="0"/>
                <a:ea typeface="+mj-ea"/>
              </a:endParaRPr>
            </a:p>
          </p:txBody>
        </p:sp>
        <p:sp>
          <p:nvSpPr>
            <p:cNvPr id="104" name="TextBox 82">
              <a:extLst>
                <a:ext uri="{FF2B5EF4-FFF2-40B4-BE49-F238E27FC236}">
                  <a16:creationId xmlns:a16="http://schemas.microsoft.com/office/drawing/2014/main" xmlns="" id="{2AF2D6FE-1DA1-AE19-6E15-497910B7C54C}"/>
                </a:ext>
              </a:extLst>
            </p:cNvPr>
            <p:cNvSpPr txBox="1"/>
            <p:nvPr/>
          </p:nvSpPr>
          <p:spPr>
            <a:xfrm flipH="1">
              <a:off x="9813222" y="6839794"/>
              <a:ext cx="5585603" cy="723603"/>
            </a:xfrm>
            <a:prstGeom prst="rect">
              <a:avLst/>
            </a:prstGeom>
            <a:noFill/>
          </p:spPr>
          <p:txBody>
            <a:bodyPr wrap="square" rtlCol="0">
              <a:spAutoFit/>
            </a:bodyPr>
            <a:lstStyle/>
            <a:p>
              <a:r>
                <a:rPr lang="en-US" altLang="zh-CN" sz="1900" dirty="0" smtClean="0">
                  <a:solidFill>
                    <a:schemeClr val="tx1">
                      <a:lumMod val="85000"/>
                      <a:lumOff val="15000"/>
                    </a:schemeClr>
                  </a:solidFill>
                  <a:latin typeface="Tw Cen MT" pitchFamily="34" charset="0"/>
                </a:rPr>
                <a:t>CONCLUSION</a:t>
              </a:r>
              <a:endParaRPr lang="zh-CN" altLang="en-US" sz="1900" dirty="0">
                <a:solidFill>
                  <a:schemeClr val="tx1">
                    <a:lumMod val="85000"/>
                    <a:lumOff val="15000"/>
                  </a:schemeClr>
                </a:solidFill>
                <a:latin typeface="Tw Cen MT" pitchFamily="34" charset="0"/>
              </a:endParaRPr>
            </a:p>
          </p:txBody>
        </p:sp>
      </p:grpSp>
      <p:sp>
        <p:nvSpPr>
          <p:cNvPr id="105" name="Oval 6">
            <a:extLst>
              <a:ext uri="{FF2B5EF4-FFF2-40B4-BE49-F238E27FC236}">
                <a16:creationId xmlns:a16="http://schemas.microsoft.com/office/drawing/2014/main" xmlns="" id="{7A2F8082-1481-7209-AE6B-45424333B09C}"/>
              </a:ext>
            </a:extLst>
          </p:cNvPr>
          <p:cNvSpPr/>
          <p:nvPr/>
        </p:nvSpPr>
        <p:spPr>
          <a:xfrm>
            <a:off x="-374128" y="6194208"/>
            <a:ext cx="1058034" cy="105803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 to="" calcmode="lin" valueType="num">
                                      <p:cBhvr>
                                        <p:cTn id="7"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4"/>
                                        </p:tgtEl>
                                        <p:attrNameLst>
                                          <p:attrName>style.visibility</p:attrName>
                                        </p:attrNameLst>
                                      </p:cBhvr>
                                      <p:to>
                                        <p:strVal val="visible"/>
                                      </p:to>
                                    </p:set>
                                    <p:anim to="" calcmode="lin" valueType="num">
                                      <p:cBhvr>
                                        <p:cTn id="11"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5"/>
                                        </p:tgtEl>
                                        <p:attrNameLst>
                                          <p:attrName>style.visibility</p:attrName>
                                        </p:attrNameLst>
                                      </p:cBhvr>
                                      <p:to>
                                        <p:strVal val="visible"/>
                                      </p:to>
                                    </p:set>
                                    <p:anim to="" calcmode="lin" valueType="num">
                                      <p:cBhvr>
                                        <p:cTn id="15"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7" presetID="0" presetClass="entr" presetSubtype="0" fill="hold" grpId="0" nodeType="withEffect">
                                  <p:stCondLst>
                                    <p:cond delay="0"/>
                                  </p:stCondLst>
                                  <p:childTnLst>
                                    <p:set>
                                      <p:cBhvr>
                                        <p:cTn id="18" dur="1000" fill="hold">
                                          <p:stCondLst>
                                            <p:cond delay="0"/>
                                          </p:stCondLst>
                                        </p:cTn>
                                        <p:tgtEl>
                                          <p:spTgt spid="3"/>
                                        </p:tgtEl>
                                        <p:attrNameLst>
                                          <p:attrName>style.visibility</p:attrName>
                                        </p:attrNameLst>
                                      </p:cBhvr>
                                      <p:to>
                                        <p:strVal val="visible"/>
                                      </p:to>
                                    </p:set>
                                    <p:anim to="" calcmode="lin" valueType="num">
                                      <p:cBhvr>
                                        <p:cTn id="19" dur="1000" fill="hold">
                                          <p:stCondLst>
                                            <p:cond delay="0"/>
                                          </p:stCondLst>
                                        </p:cTn>
                                        <p:tgtEl>
                                          <p:spTgt spid="3"/>
                                        </p:tgtEl>
                                        <p:attrNameLst>
                                          <p:attrName>ppt_h</p:attrName>
                                        </p:attrNameLst>
                                      </p:cBhvr>
                                      <p:tavLst>
                                        <p:tav tm="0" fmla="#ppt_h-#ppt_h*((1.5-1.5*$)^3-(1.5-1.5*$)^2)">
                                          <p:val>
                                            <p:strVal val="0"/>
                                          </p:val>
                                        </p:tav>
                                        <p:tav tm="100000">
                                          <p:val>
                                            <p:strVal val="1"/>
                                          </p:val>
                                        </p:tav>
                                      </p:tavLst>
                                    </p:anim>
                                    <p:anim to="" calcmode="lin" valueType="num">
                                      <p:cBhvr>
                                        <p:cTn id="20" dur="1000" fill="hold">
                                          <p:stCondLst>
                                            <p:cond delay="0"/>
                                          </p:stCondLst>
                                        </p:cTn>
                                        <p:tgtEl>
                                          <p:spTgt spid="3"/>
                                        </p:tgtEl>
                                        <p:attrNameLst>
                                          <p:attrName>ppt_w</p:attrName>
                                        </p:attrNameLst>
                                      </p:cBhvr>
                                      <p:tavLst>
                                        <p:tav tm="0" fmla="#ppt_w-#ppt_w*((1.5-1.5*$)^3-(1.5-1.5*$)^2)">
                                          <p:val>
                                            <p:strVal val="0"/>
                                          </p:val>
                                        </p:tav>
                                        <p:tav tm="100000">
                                          <p:val>
                                            <p:strVal val="1"/>
                                          </p:val>
                                        </p:tav>
                                      </p:tavLst>
                                    </p:anim>
                                  </p:childTnLst>
                                </p:cTn>
                              </p:par>
                            </p:childTnLst>
                          </p:cTn>
                        </p:par>
                        <p:par>
                          <p:cTn id="21" fill="hold">
                            <p:stCondLst>
                              <p:cond delay="1000"/>
                            </p:stCondLst>
                            <p:childTnLst>
                              <p:par>
                                <p:cTn id="22" presetID="0" presetClass="entr" presetSubtype="0" fill="hold" grpId="0" nodeType="afterEffect">
                                  <p:stCondLst>
                                    <p:cond delay="0"/>
                                  </p:stCondLst>
                                  <p:childTnLst>
                                    <p:set>
                                      <p:cBhvr>
                                        <p:cTn id="23" dur="1000" fill="hold">
                                          <p:stCondLst>
                                            <p:cond delay="0"/>
                                          </p:stCondLst>
                                        </p:cTn>
                                        <p:tgtEl>
                                          <p:spTgt spid="105"/>
                                        </p:tgtEl>
                                        <p:attrNameLst>
                                          <p:attrName>style.visibility</p:attrName>
                                        </p:attrNameLst>
                                      </p:cBhvr>
                                      <p:to>
                                        <p:strVal val="visible"/>
                                      </p:to>
                                    </p:set>
                                    <p:anim to="" calcmode="lin" valueType="num">
                                      <p:cBhvr>
                                        <p:cTn id="24" dur="1000" fill="hold">
                                          <p:stCondLst>
                                            <p:cond delay="0"/>
                                          </p:stCondLst>
                                        </p:cTn>
                                        <p:tgtEl>
                                          <p:spTgt spid="105"/>
                                        </p:tgtEl>
                                        <p:attrNameLst>
                                          <p:attrName>ppt_h</p:attrName>
                                        </p:attrNameLst>
                                      </p:cBhvr>
                                      <p:tavLst>
                                        <p:tav tm="0" fmla="#ppt_h-#ppt_h*((1.5-1.5*$)^3-(1.5-1.5*$)^2)">
                                          <p:val>
                                            <p:strVal val="0"/>
                                          </p:val>
                                        </p:tav>
                                        <p:tav tm="100000">
                                          <p:val>
                                            <p:strVal val="1"/>
                                          </p:val>
                                        </p:tav>
                                      </p:tavLst>
                                    </p:anim>
                                    <p:anim to="" calcmode="lin" valueType="num">
                                      <p:cBhvr>
                                        <p:cTn id="25" dur="1000" fill="hold">
                                          <p:stCondLst>
                                            <p:cond delay="0"/>
                                          </p:stCondLst>
                                        </p:cTn>
                                        <p:tgtEl>
                                          <p:spTgt spid="105"/>
                                        </p:tgtEl>
                                        <p:attrNameLst>
                                          <p:attrName>ppt_w</p:attrName>
                                        </p:attrNameLst>
                                      </p:cBhvr>
                                      <p:tavLst>
                                        <p:tav tm="0" fmla="#ppt_w-#ppt_w*((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09600" y="2819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ALGORITHM USED</a:t>
            </a:r>
            <a:endParaRPr lang="en-US" sz="4000" b="1" dirty="0">
              <a:solidFill>
                <a:schemeClr val="accent1">
                  <a:lumMod val="75000"/>
                </a:schemeClr>
              </a:solidFill>
              <a:latin typeface="Tw Cen MT" panose="020B0602020104020603" pitchFamily="34" charset="0"/>
            </a:endParaRPr>
          </a:p>
        </p:txBody>
      </p:sp>
      <p:sp>
        <p:nvSpPr>
          <p:cNvPr id="8" name="TextBox 7"/>
          <p:cNvSpPr txBox="1"/>
          <p:nvPr/>
        </p:nvSpPr>
        <p:spPr>
          <a:xfrm>
            <a:off x="1587500" y="5816600"/>
            <a:ext cx="4394200" cy="369332"/>
          </a:xfrm>
          <a:prstGeom prst="rect">
            <a:avLst/>
          </a:prstGeom>
          <a:noFill/>
        </p:spPr>
        <p:txBody>
          <a:bodyPr wrap="square" rtlCol="0">
            <a:spAutoFit/>
          </a:bodyPr>
          <a:lstStyle/>
          <a:p>
            <a:r>
              <a:rPr lang="en-US" dirty="0" smtClean="0">
                <a:latin typeface="Tw Cen MT" pitchFamily="34" charset="0"/>
              </a:rPr>
              <a:t>Fig 8 : F1-Score of Naïve </a:t>
            </a:r>
            <a:r>
              <a:rPr lang="en-US" dirty="0" err="1" smtClean="0">
                <a:latin typeface="Tw Cen MT" pitchFamily="34" charset="0"/>
              </a:rPr>
              <a:t>Bayes</a:t>
            </a:r>
            <a:endParaRPr lang="en-US" dirty="0">
              <a:latin typeface="Tw Cen MT" pitchFamily="34" charset="0"/>
            </a:endParaRPr>
          </a:p>
        </p:txBody>
      </p:sp>
      <p:sp>
        <p:nvSpPr>
          <p:cNvPr id="9" name="TextBox 8"/>
          <p:cNvSpPr txBox="1"/>
          <p:nvPr/>
        </p:nvSpPr>
        <p:spPr>
          <a:xfrm>
            <a:off x="7188200" y="5831975"/>
            <a:ext cx="4229100" cy="646331"/>
          </a:xfrm>
          <a:prstGeom prst="rect">
            <a:avLst/>
          </a:prstGeom>
          <a:noFill/>
        </p:spPr>
        <p:txBody>
          <a:bodyPr wrap="square" rtlCol="0">
            <a:spAutoFit/>
          </a:bodyPr>
          <a:lstStyle/>
          <a:p>
            <a:r>
              <a:rPr lang="en-US" dirty="0" smtClean="0">
                <a:latin typeface="Tw Cen MT" pitchFamily="34" charset="0"/>
              </a:rPr>
              <a:t>Fig 9 : F1-Score of Naïve </a:t>
            </a:r>
            <a:r>
              <a:rPr lang="en-US" dirty="0" err="1" smtClean="0">
                <a:latin typeface="Tw Cen MT" pitchFamily="34" charset="0"/>
              </a:rPr>
              <a:t>Bayes</a:t>
            </a:r>
            <a:endParaRPr lang="en-US" dirty="0" smtClean="0">
              <a:latin typeface="Tw Cen MT" pitchFamily="34" charset="0"/>
            </a:endParaRPr>
          </a:p>
          <a:p>
            <a:endParaRPr lang="en-US" dirty="0">
              <a:latin typeface="Tw Cen MT" pitchFamily="34" charset="0"/>
            </a:endParaRPr>
          </a:p>
        </p:txBody>
      </p:sp>
      <p:pic>
        <p:nvPicPr>
          <p:cNvPr id="10" name="Picture 9" descr="Screenshot (353).png"/>
          <p:cNvPicPr>
            <a:picLocks noChangeAspect="1"/>
          </p:cNvPicPr>
          <p:nvPr/>
        </p:nvPicPr>
        <p:blipFill>
          <a:blip r:embed="rId2" cstate="print"/>
          <a:stretch>
            <a:fillRect/>
          </a:stretch>
        </p:blipFill>
        <p:spPr>
          <a:xfrm>
            <a:off x="1083997" y="1600199"/>
            <a:ext cx="4947618" cy="3732413"/>
          </a:xfrm>
          <a:prstGeom prst="rect">
            <a:avLst/>
          </a:prstGeom>
        </p:spPr>
      </p:pic>
      <p:pic>
        <p:nvPicPr>
          <p:cNvPr id="11" name="Picture 10" descr="Screenshot (354).png"/>
          <p:cNvPicPr>
            <a:picLocks noChangeAspect="1"/>
          </p:cNvPicPr>
          <p:nvPr/>
        </p:nvPicPr>
        <p:blipFill>
          <a:blip r:embed="rId3" cstate="print"/>
          <a:stretch>
            <a:fillRect/>
          </a:stretch>
        </p:blipFill>
        <p:spPr>
          <a:xfrm>
            <a:off x="6535894" y="1574800"/>
            <a:ext cx="4525806" cy="4042967"/>
          </a:xfrm>
          <a:prstGeom prst="rect">
            <a:avLst/>
          </a:prstGeom>
        </p:spPr>
      </p:pic>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66361" y="362301"/>
            <a:ext cx="10972800" cy="707886"/>
          </a:xfrm>
          <a:prstGeom prst="rect">
            <a:avLst/>
          </a:prstGeom>
          <a:noFill/>
        </p:spPr>
        <p:txBody>
          <a:bodyPr wrap="square" rtlCol="0">
            <a:spAutoFit/>
          </a:bodyPr>
          <a:lstStyle/>
          <a:p>
            <a:pPr algn="ctr"/>
            <a:r>
              <a:rPr lang="en-IN" sz="4000" b="1" dirty="0" smtClean="0">
                <a:solidFill>
                  <a:schemeClr val="accent1">
                    <a:lumMod val="75000"/>
                  </a:schemeClr>
                </a:solidFill>
                <a:latin typeface="Tw Cen MT" panose="020B0602020104020603" pitchFamily="34" charset="0"/>
              </a:rPr>
              <a:t>CONCLUSION</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626706" y="1152018"/>
            <a:ext cx="11215396" cy="3693319"/>
          </a:xfrm>
          <a:prstGeom prst="rect">
            <a:avLst/>
          </a:prstGeom>
          <a:noFill/>
        </p:spPr>
        <p:txBody>
          <a:bodyPr wrap="square" rtlCol="0">
            <a:spAutoFit/>
          </a:bodyPr>
          <a:lstStyle/>
          <a:p>
            <a:pPr algn="just">
              <a:lnSpc>
                <a:spcPct val="150000"/>
              </a:lnSpc>
            </a:pPr>
            <a:r>
              <a:rPr lang="en-US" sz="2600" dirty="0" smtClean="0">
                <a:latin typeface="Tw Cen MT" pitchFamily="34" charset="0"/>
              </a:rPr>
              <a:t>	In this research, we mainly concentrated on the comments that are common among youth’s conversation in social media platforms. We created model using different classifier. We are able to classify the comments into six different categories, Random Forest and SVM Classifier gave more accurate results. The model not only categorizes a given sentence as hate or non-hate, but also provides percentages of Obscene, Toxic, Severe Toxic, Hate, Threat, and Identity Hate. </a:t>
            </a:r>
            <a:endParaRPr lang="x-none" sz="2600" dirty="0">
              <a:latin typeface="Tw Cen MT" pitchFamily="34" charset="0"/>
              <a:cs typeface="Times New Roman" panose="02020603050405020304" pitchFamily="18"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53"/>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66361" y="362301"/>
            <a:ext cx="10972800" cy="707886"/>
          </a:xfrm>
          <a:prstGeom prst="rect">
            <a:avLst/>
          </a:prstGeom>
          <a:noFill/>
        </p:spPr>
        <p:txBody>
          <a:bodyPr wrap="square" rtlCol="0">
            <a:spAutoFit/>
          </a:bodyPr>
          <a:lstStyle/>
          <a:p>
            <a:pPr algn="ctr"/>
            <a:r>
              <a:rPr lang="en-IN" sz="4000" b="1" dirty="0" smtClean="0">
                <a:solidFill>
                  <a:schemeClr val="accent1">
                    <a:lumMod val="75000"/>
                  </a:schemeClr>
                </a:solidFill>
                <a:latin typeface="Tw Cen MT" panose="020B0602020104020603" pitchFamily="34" charset="0"/>
              </a:rPr>
              <a:t>REFERENCE</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639406" y="1304418"/>
            <a:ext cx="11215396" cy="5262979"/>
          </a:xfrm>
          <a:prstGeom prst="rect">
            <a:avLst/>
          </a:prstGeom>
          <a:noFill/>
        </p:spPr>
        <p:txBody>
          <a:bodyPr wrap="square" rtlCol="0">
            <a:spAutoFit/>
          </a:bodyPr>
          <a:lstStyle/>
          <a:p>
            <a:pPr marL="514350" lvl="0" indent="-514350">
              <a:buFont typeface="+mj-lt"/>
              <a:buAutoNum type="arabicPeriod"/>
            </a:pPr>
            <a:r>
              <a:rPr lang="en-IN" sz="2400" dirty="0" err="1" smtClean="0">
                <a:latin typeface="Tw Cen MT" pitchFamily="34" charset="0"/>
              </a:rPr>
              <a:t>Abhishek</a:t>
            </a:r>
            <a:r>
              <a:rPr lang="en-IN" sz="2400" dirty="0" smtClean="0">
                <a:latin typeface="Tw Cen MT" pitchFamily="34" charset="0"/>
              </a:rPr>
              <a:t> Velankar1, </a:t>
            </a:r>
            <a:r>
              <a:rPr lang="en-IN" sz="2400" dirty="0" err="1" smtClean="0">
                <a:latin typeface="Tw Cen MT" pitchFamily="34" charset="0"/>
              </a:rPr>
              <a:t>Hrushikesh</a:t>
            </a:r>
            <a:r>
              <a:rPr lang="en-IN" sz="2400" dirty="0" smtClean="0">
                <a:latin typeface="Tw Cen MT" pitchFamily="34" charset="0"/>
              </a:rPr>
              <a:t> Patil1, </a:t>
            </a:r>
            <a:r>
              <a:rPr lang="en-IN" sz="2400" dirty="0" err="1" smtClean="0">
                <a:latin typeface="Tw Cen MT" pitchFamily="34" charset="0"/>
              </a:rPr>
              <a:t>Amol</a:t>
            </a:r>
            <a:r>
              <a:rPr lang="en-IN" sz="2400" dirty="0" smtClean="0">
                <a:latin typeface="Tw Cen MT" pitchFamily="34" charset="0"/>
              </a:rPr>
              <a:t> Gore1, </a:t>
            </a:r>
            <a:r>
              <a:rPr lang="en-IN" sz="2400" dirty="0" err="1" smtClean="0">
                <a:latin typeface="Tw Cen MT" pitchFamily="34" charset="0"/>
              </a:rPr>
              <a:t>Shubham</a:t>
            </a:r>
            <a:r>
              <a:rPr lang="en-IN" sz="2400" dirty="0" smtClean="0">
                <a:latin typeface="Tw Cen MT" pitchFamily="34" charset="0"/>
              </a:rPr>
              <a:t> Salunke1 and </a:t>
            </a:r>
            <a:r>
              <a:rPr lang="en-IN" sz="2400" dirty="0" err="1" smtClean="0">
                <a:latin typeface="Tw Cen MT" pitchFamily="34" charset="0"/>
              </a:rPr>
              <a:t>Raviraj</a:t>
            </a:r>
            <a:r>
              <a:rPr lang="en-IN" sz="2400" dirty="0" smtClean="0">
                <a:latin typeface="Tw Cen MT" pitchFamily="34" charset="0"/>
              </a:rPr>
              <a:t> Joshi,” Hate and Offensive Speech Detection in Hindi and Marathi”, Dec 13-17, 2021, India.</a:t>
            </a:r>
            <a:endParaRPr lang="en-US" sz="2400" dirty="0" smtClean="0">
              <a:latin typeface="Tw Cen MT" pitchFamily="34" charset="0"/>
            </a:endParaRPr>
          </a:p>
          <a:p>
            <a:pPr marL="514350" lvl="0" indent="-514350">
              <a:buFont typeface="+mj-lt"/>
              <a:buAutoNum type="arabicPeriod"/>
            </a:pPr>
            <a:r>
              <a:rPr lang="en-IN" sz="2400" dirty="0" err="1" smtClean="0">
                <a:latin typeface="Tw Cen MT" pitchFamily="34" charset="0"/>
              </a:rPr>
              <a:t>Sindhu</a:t>
            </a:r>
            <a:r>
              <a:rPr lang="en-IN" sz="2400" dirty="0" smtClean="0">
                <a:latin typeface="Tw Cen MT" pitchFamily="34" charset="0"/>
              </a:rPr>
              <a:t> </a:t>
            </a:r>
            <a:r>
              <a:rPr lang="en-IN" sz="2400" dirty="0" err="1" smtClean="0">
                <a:latin typeface="Tw Cen MT" pitchFamily="34" charset="0"/>
              </a:rPr>
              <a:t>Abro</a:t>
            </a:r>
            <a:r>
              <a:rPr lang="en-IN" sz="2400" dirty="0" smtClean="0">
                <a:latin typeface="Tw Cen MT" pitchFamily="34" charset="0"/>
              </a:rPr>
              <a:t>, </a:t>
            </a:r>
            <a:r>
              <a:rPr lang="en-IN" sz="2400" dirty="0" err="1" smtClean="0">
                <a:latin typeface="Tw Cen MT" pitchFamily="34" charset="0"/>
              </a:rPr>
              <a:t>Sarang</a:t>
            </a:r>
            <a:r>
              <a:rPr lang="en-IN" sz="2400" dirty="0" smtClean="0">
                <a:latin typeface="Tw Cen MT" pitchFamily="34" charset="0"/>
              </a:rPr>
              <a:t> </a:t>
            </a:r>
            <a:r>
              <a:rPr lang="en-IN" sz="2400" dirty="0" err="1" smtClean="0">
                <a:latin typeface="Tw Cen MT" pitchFamily="34" charset="0"/>
              </a:rPr>
              <a:t>Shaikh</a:t>
            </a:r>
            <a:r>
              <a:rPr lang="en-IN" sz="2400" dirty="0" smtClean="0">
                <a:latin typeface="Tw Cen MT" pitchFamily="34" charset="0"/>
              </a:rPr>
              <a:t>, </a:t>
            </a:r>
            <a:r>
              <a:rPr lang="en-IN" sz="2400" dirty="0" err="1" smtClean="0">
                <a:latin typeface="Tw Cen MT" pitchFamily="34" charset="0"/>
              </a:rPr>
              <a:t>Zafar</a:t>
            </a:r>
            <a:r>
              <a:rPr lang="en-IN" sz="2400" dirty="0" smtClean="0">
                <a:latin typeface="Tw Cen MT" pitchFamily="34" charset="0"/>
              </a:rPr>
              <a:t> Ali, </a:t>
            </a:r>
            <a:r>
              <a:rPr lang="en-IN" sz="2400" baseline="30000" dirty="0" smtClean="0">
                <a:latin typeface="Tw Cen MT" pitchFamily="34" charset="0"/>
              </a:rPr>
              <a:t> </a:t>
            </a:r>
            <a:r>
              <a:rPr lang="en-IN" sz="2400" dirty="0" err="1" smtClean="0">
                <a:latin typeface="Tw Cen MT" pitchFamily="34" charset="0"/>
              </a:rPr>
              <a:t>Sajid</a:t>
            </a:r>
            <a:r>
              <a:rPr lang="en-IN" sz="2400" dirty="0" smtClean="0">
                <a:latin typeface="Tw Cen MT" pitchFamily="34" charset="0"/>
              </a:rPr>
              <a:t> Khan, </a:t>
            </a:r>
            <a:r>
              <a:rPr lang="en-IN" sz="2400" dirty="0" err="1" smtClean="0">
                <a:latin typeface="Tw Cen MT" pitchFamily="34" charset="0"/>
              </a:rPr>
              <a:t>Ghulam</a:t>
            </a:r>
            <a:r>
              <a:rPr lang="en-IN" sz="2400" dirty="0" smtClean="0">
                <a:latin typeface="Tw Cen MT" pitchFamily="34" charset="0"/>
              </a:rPr>
              <a:t> </a:t>
            </a:r>
            <a:r>
              <a:rPr lang="en-IN" sz="2400" dirty="0" err="1" smtClean="0">
                <a:latin typeface="Tw Cen MT" pitchFamily="34" charset="0"/>
              </a:rPr>
              <a:t>Mujtaba</a:t>
            </a:r>
            <a:r>
              <a:rPr lang="en-IN" sz="2400" dirty="0" smtClean="0">
                <a:latin typeface="Tw Cen MT" pitchFamily="34" charset="0"/>
              </a:rPr>
              <a:t>, “Automatic Hate Speech Detection using Machine Learning: A Comparative Study”, 8, 2020.</a:t>
            </a:r>
            <a:endParaRPr lang="en-US" sz="2400" dirty="0" smtClean="0">
              <a:latin typeface="Tw Cen MT" pitchFamily="34" charset="0"/>
            </a:endParaRPr>
          </a:p>
          <a:p>
            <a:pPr marL="514350" lvl="0" indent="-514350">
              <a:buFont typeface="+mj-lt"/>
              <a:buAutoNum type="arabicPeriod"/>
            </a:pPr>
            <a:r>
              <a:rPr lang="en-IN" sz="2400" dirty="0" smtClean="0">
                <a:latin typeface="Tw Cen MT" pitchFamily="34" charset="0"/>
              </a:rPr>
              <a:t>KR </a:t>
            </a:r>
            <a:r>
              <a:rPr lang="en-IN" sz="2400" dirty="0" err="1" smtClean="0">
                <a:latin typeface="Tw Cen MT" pitchFamily="34" charset="0"/>
              </a:rPr>
              <a:t>Hingurage</a:t>
            </a:r>
            <a:r>
              <a:rPr lang="en-IN" sz="2400" dirty="0" smtClean="0">
                <a:latin typeface="Tw Cen MT" pitchFamily="34" charset="0"/>
              </a:rPr>
              <a:t># and DS </a:t>
            </a:r>
            <a:r>
              <a:rPr lang="en-IN" sz="2400" dirty="0" err="1" smtClean="0">
                <a:latin typeface="Tw Cen MT" pitchFamily="34" charset="0"/>
              </a:rPr>
              <a:t>Vithanage</a:t>
            </a:r>
            <a:r>
              <a:rPr lang="en-IN" sz="2400" dirty="0" smtClean="0">
                <a:latin typeface="Tw Cen MT" pitchFamily="34" charset="0"/>
              </a:rPr>
              <a:t>, “Hatred Comments Detection in Twitter using Deep Learning”.</a:t>
            </a:r>
            <a:endParaRPr lang="en-US" sz="2400" dirty="0" smtClean="0">
              <a:latin typeface="Tw Cen MT" pitchFamily="34" charset="0"/>
            </a:endParaRPr>
          </a:p>
          <a:p>
            <a:pPr marL="514350" lvl="0" indent="-514350">
              <a:buFont typeface="+mj-lt"/>
              <a:buAutoNum type="arabicPeriod"/>
            </a:pPr>
            <a:r>
              <a:rPr lang="en-IN" sz="2400" dirty="0" smtClean="0">
                <a:latin typeface="Tw Cen MT" pitchFamily="34" charset="0"/>
              </a:rPr>
              <a:t>Anita </a:t>
            </a:r>
            <a:r>
              <a:rPr lang="en-IN" sz="2400" dirty="0" err="1" smtClean="0">
                <a:latin typeface="Tw Cen MT" pitchFamily="34" charset="0"/>
              </a:rPr>
              <a:t>Saroj</a:t>
            </a:r>
            <a:r>
              <a:rPr lang="en-IN" sz="2400" dirty="0" smtClean="0">
                <a:latin typeface="Tw Cen MT" pitchFamily="34" charset="0"/>
              </a:rPr>
              <a:t>, </a:t>
            </a:r>
            <a:r>
              <a:rPr lang="en-IN" sz="2400" dirty="0" err="1" smtClean="0">
                <a:latin typeface="Tw Cen MT" pitchFamily="34" charset="0"/>
              </a:rPr>
              <a:t>Sukomal</a:t>
            </a:r>
            <a:r>
              <a:rPr lang="en-IN" sz="2400" dirty="0" smtClean="0">
                <a:latin typeface="Tw Cen MT" pitchFamily="34" charset="0"/>
              </a:rPr>
              <a:t> Pal, “An Indian Language Social Media Collection for Hate and Offensive Speech”, PEI data-2019 Speech.</a:t>
            </a:r>
            <a:endParaRPr lang="en-US" sz="2400" dirty="0" smtClean="0">
              <a:latin typeface="Tw Cen MT" pitchFamily="34" charset="0"/>
            </a:endParaRPr>
          </a:p>
          <a:p>
            <a:pPr marL="514350" lvl="0" indent="-514350">
              <a:buFont typeface="+mj-lt"/>
              <a:buAutoNum type="arabicPeriod"/>
            </a:pPr>
            <a:r>
              <a:rPr lang="en-IN" sz="2400" dirty="0" err="1" smtClean="0">
                <a:latin typeface="Tw Cen MT" pitchFamily="34" charset="0"/>
              </a:rPr>
              <a:t>Kanwal</a:t>
            </a:r>
            <a:r>
              <a:rPr lang="en-IN" sz="2400" dirty="0" smtClean="0">
                <a:latin typeface="Tw Cen MT" pitchFamily="34" charset="0"/>
              </a:rPr>
              <a:t> </a:t>
            </a:r>
            <a:r>
              <a:rPr lang="en-IN" sz="2400" dirty="0" err="1" smtClean="0">
                <a:latin typeface="Tw Cen MT" pitchFamily="34" charset="0"/>
              </a:rPr>
              <a:t>Yousaf</a:t>
            </a:r>
            <a:r>
              <a:rPr lang="en-IN" sz="2400" dirty="0" smtClean="0">
                <a:latin typeface="Tw Cen MT" pitchFamily="34" charset="0"/>
              </a:rPr>
              <a:t> And </a:t>
            </a:r>
            <a:r>
              <a:rPr lang="en-IN" sz="2400" dirty="0" err="1" smtClean="0">
                <a:latin typeface="Tw Cen MT" pitchFamily="34" charset="0"/>
              </a:rPr>
              <a:t>Tabassam</a:t>
            </a:r>
            <a:r>
              <a:rPr lang="en-IN" sz="2400" dirty="0" smtClean="0">
                <a:latin typeface="Tw Cen MT" pitchFamily="34" charset="0"/>
              </a:rPr>
              <a:t> </a:t>
            </a:r>
            <a:r>
              <a:rPr lang="en-IN" sz="2400" dirty="0" err="1" smtClean="0">
                <a:latin typeface="Tw Cen MT" pitchFamily="34" charset="0"/>
              </a:rPr>
              <a:t>Nawaz</a:t>
            </a:r>
            <a:r>
              <a:rPr lang="en-IN" sz="2400" dirty="0" smtClean="0">
                <a:latin typeface="Tw Cen MT" pitchFamily="34" charset="0"/>
              </a:rPr>
              <a:t>, “An Indian Language Social Media Collection for Hate and Offensive Speech”, 2017.</a:t>
            </a:r>
            <a:endParaRPr lang="en-US" sz="2400" dirty="0" smtClean="0">
              <a:latin typeface="Tw Cen MT" pitchFamily="34" charset="0"/>
            </a:endParaRPr>
          </a:p>
          <a:p>
            <a:pPr marL="514350" lvl="0" indent="-514350">
              <a:buFont typeface="+mj-lt"/>
              <a:buAutoNum type="arabicPeriod"/>
            </a:pPr>
            <a:r>
              <a:rPr lang="en-IN" sz="2400" dirty="0" smtClean="0">
                <a:latin typeface="Tw Cen MT" pitchFamily="34" charset="0"/>
              </a:rPr>
              <a:t>Pedro V. A. de Freitas1, Antonio J. G. Busson1, </a:t>
            </a:r>
            <a:r>
              <a:rPr lang="en-IN" sz="2400" dirty="0" err="1" smtClean="0">
                <a:latin typeface="Tw Cen MT" pitchFamily="34" charset="0"/>
              </a:rPr>
              <a:t>Álan</a:t>
            </a:r>
            <a:r>
              <a:rPr lang="en-IN" sz="2400" dirty="0" smtClean="0">
                <a:latin typeface="Tw Cen MT" pitchFamily="34" charset="0"/>
              </a:rPr>
              <a:t> L. V. Guedes1, </a:t>
            </a:r>
            <a:r>
              <a:rPr lang="en-IN" sz="2400" dirty="0" err="1" smtClean="0">
                <a:latin typeface="Tw Cen MT" pitchFamily="34" charset="0"/>
              </a:rPr>
              <a:t>Sérgio</a:t>
            </a:r>
            <a:r>
              <a:rPr lang="en-IN" sz="2400" dirty="0" smtClean="0">
                <a:latin typeface="Tw Cen MT" pitchFamily="34" charset="0"/>
              </a:rPr>
              <a:t> Colcher1, “A Deep Learning Approach to Detect Pornography Videos in Educational Repositories”, 2020.</a:t>
            </a:r>
            <a:endParaRPr lang="en-US" sz="2400" dirty="0">
              <a:latin typeface="Tw Cen MT" pitchFamily="34"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3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05E9610-264D-4451-A712-C7C2E83D9C85}"/>
              </a:ext>
            </a:extLst>
          </p:cNvPr>
          <p:cNvSpPr txBox="1"/>
          <p:nvPr/>
        </p:nvSpPr>
        <p:spPr>
          <a:xfrm>
            <a:off x="5778292" y="2516108"/>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Thanks for </a:t>
            </a:r>
            <a:r>
              <a:rPr lang="en-US" sz="4000" b="1" dirty="0">
                <a:solidFill>
                  <a:schemeClr val="accent1"/>
                </a:solidFill>
                <a:latin typeface="Tw Cen MT" panose="020B0602020104020603" pitchFamily="34" charset="0"/>
              </a:rPr>
              <a:t>Listening</a:t>
            </a:r>
            <a:r>
              <a:rPr lang="en-US" sz="4000" b="1" dirty="0">
                <a:solidFill>
                  <a:srgbClr val="FF5969"/>
                </a:solidFill>
                <a:latin typeface="Tw Cen MT" panose="020B0602020104020603" pitchFamily="34" charset="0"/>
              </a:rPr>
              <a:t> </a:t>
            </a:r>
            <a:r>
              <a:rPr lang="en-US" sz="4000" b="1" dirty="0">
                <a:solidFill>
                  <a:schemeClr val="tx1">
                    <a:lumMod val="65000"/>
                    <a:lumOff val="35000"/>
                  </a:schemeClr>
                </a:solidFill>
                <a:latin typeface="Tw Cen MT" panose="020B0602020104020603" pitchFamily="34" charset="0"/>
              </a:rPr>
              <a:t>with great patience</a:t>
            </a:r>
          </a:p>
        </p:txBody>
      </p:sp>
      <p:sp>
        <p:nvSpPr>
          <p:cNvPr id="5" name="Oval 4">
            <a:extLst>
              <a:ext uri="{FF2B5EF4-FFF2-40B4-BE49-F238E27FC236}">
                <a16:creationId xmlns:a16="http://schemas.microsoft.com/office/drawing/2014/main" xmlns="" id="{E7D60E91-209D-4CBF-8DF6-B3DF8FCDF71C}"/>
              </a:ext>
            </a:extLst>
          </p:cNvPr>
          <p:cNvSpPr/>
          <p:nvPr/>
        </p:nvSpPr>
        <p:spPr>
          <a:xfrm>
            <a:off x="2351556"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4D40EED6-8763-41F4-BE96-42FF881BFC09}"/>
              </a:ext>
            </a:extLst>
          </p:cNvPr>
          <p:cNvSpPr/>
          <p:nvPr/>
        </p:nvSpPr>
        <p:spPr>
          <a:xfrm>
            <a:off x="2690517" y="2193545"/>
            <a:ext cx="2439954" cy="243995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7" name="Oval 6">
            <a:extLst>
              <a:ext uri="{FF2B5EF4-FFF2-40B4-BE49-F238E27FC236}">
                <a16:creationId xmlns:a16="http://schemas.microsoft.com/office/drawing/2014/main" xmlns="" id="{72D71FFA-1603-40C8-A30C-B1D85CA8BC6C}"/>
              </a:ext>
            </a:extLst>
          </p:cNvPr>
          <p:cNvSpPr/>
          <p:nvPr/>
        </p:nvSpPr>
        <p:spPr>
          <a:xfrm>
            <a:off x="2906682"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9024FB86-6B1E-463D-B166-E89774306D61}"/>
              </a:ext>
            </a:extLst>
          </p:cNvPr>
          <p:cNvGrpSpPr/>
          <p:nvPr/>
        </p:nvGrpSpPr>
        <p:grpSpPr>
          <a:xfrm>
            <a:off x="3257009" y="2760036"/>
            <a:ext cx="1306970" cy="1306970"/>
            <a:chOff x="4995674" y="4044712"/>
            <a:chExt cx="848364" cy="848364"/>
          </a:xfrm>
          <a:solidFill>
            <a:schemeClr val="accent1">
              <a:lumMod val="75000"/>
            </a:schemeClr>
          </a:solidFill>
        </p:grpSpPr>
        <p:grpSp>
          <p:nvGrpSpPr>
            <p:cNvPr id="9" name="Group 8">
              <a:extLst>
                <a:ext uri="{FF2B5EF4-FFF2-40B4-BE49-F238E27FC236}">
                  <a16:creationId xmlns:a16="http://schemas.microsoft.com/office/drawing/2014/main" xmlns="" id="{6E9B77B7-3F5E-484A-A697-8F531BDD20A1}"/>
                </a:ext>
              </a:extLst>
            </p:cNvPr>
            <p:cNvGrpSpPr/>
            <p:nvPr/>
          </p:nvGrpSpPr>
          <p:grpSpPr>
            <a:xfrm>
              <a:off x="5011823" y="4060861"/>
              <a:ext cx="816066" cy="816066"/>
              <a:chOff x="3205163" y="1762126"/>
              <a:chExt cx="601662" cy="601662"/>
            </a:xfrm>
            <a:grpFill/>
          </p:grpSpPr>
          <p:sp>
            <p:nvSpPr>
              <p:cNvPr id="14" name="Freeform 176">
                <a:extLst>
                  <a:ext uri="{FF2B5EF4-FFF2-40B4-BE49-F238E27FC236}">
                    <a16:creationId xmlns:a16="http://schemas.microsoft.com/office/drawing/2014/main" xmlns="" id="{7C7BEFD9-73F0-4B38-9BF6-48651AF557CA}"/>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7">
                <a:extLst>
                  <a:ext uri="{FF2B5EF4-FFF2-40B4-BE49-F238E27FC236}">
                    <a16:creationId xmlns:a16="http://schemas.microsoft.com/office/drawing/2014/main" xmlns="" id="{30414753-D679-4727-A2BD-899E4A2543B2}"/>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8">
                <a:extLst>
                  <a:ext uri="{FF2B5EF4-FFF2-40B4-BE49-F238E27FC236}">
                    <a16:creationId xmlns:a16="http://schemas.microsoft.com/office/drawing/2014/main" xmlns="" id="{6C1D87C7-737B-4EA5-B411-A1A1D9F4282C}"/>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9">
                <a:extLst>
                  <a:ext uri="{FF2B5EF4-FFF2-40B4-BE49-F238E27FC236}">
                    <a16:creationId xmlns:a16="http://schemas.microsoft.com/office/drawing/2014/main" xmlns="" id="{E0301570-1380-4656-BAF8-2DDCE254E2E6}"/>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0">
                <a:extLst>
                  <a:ext uri="{FF2B5EF4-FFF2-40B4-BE49-F238E27FC236}">
                    <a16:creationId xmlns:a16="http://schemas.microsoft.com/office/drawing/2014/main" xmlns="" id="{89E702EA-9772-4331-BDFC-BB4EA5E42DC8}"/>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xmlns="" id="{7754D6B6-3A8A-4867-B93C-DBCF8532B833}"/>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2">
                <a:extLst>
                  <a:ext uri="{FF2B5EF4-FFF2-40B4-BE49-F238E27FC236}">
                    <a16:creationId xmlns:a16="http://schemas.microsoft.com/office/drawing/2014/main" xmlns="" id="{034EB82A-5905-4EBF-995E-0B1E73E19BE5}"/>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3">
                <a:extLst>
                  <a:ext uri="{FF2B5EF4-FFF2-40B4-BE49-F238E27FC236}">
                    <a16:creationId xmlns:a16="http://schemas.microsoft.com/office/drawing/2014/main" xmlns="" id="{EE052770-E1B2-4D52-AA16-5E85BB97E145}"/>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4">
                <a:extLst>
                  <a:ext uri="{FF2B5EF4-FFF2-40B4-BE49-F238E27FC236}">
                    <a16:creationId xmlns:a16="http://schemas.microsoft.com/office/drawing/2014/main" xmlns="" id="{05223539-5AF5-442F-97FC-3F27E41D6C60}"/>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
                <a:extLst>
                  <a:ext uri="{FF2B5EF4-FFF2-40B4-BE49-F238E27FC236}">
                    <a16:creationId xmlns:a16="http://schemas.microsoft.com/office/drawing/2014/main" xmlns="" id="{D3EAC41E-59F0-446A-8706-3E938FEE48DC}"/>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6">
                <a:extLst>
                  <a:ext uri="{FF2B5EF4-FFF2-40B4-BE49-F238E27FC236}">
                    <a16:creationId xmlns:a16="http://schemas.microsoft.com/office/drawing/2014/main" xmlns="" id="{61D8F673-2194-4498-BA6D-50F7CCED85BC}"/>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7">
                <a:extLst>
                  <a:ext uri="{FF2B5EF4-FFF2-40B4-BE49-F238E27FC236}">
                    <a16:creationId xmlns:a16="http://schemas.microsoft.com/office/drawing/2014/main" xmlns="" id="{B37DB4C1-D3CD-405D-9ACD-46321D4B0FBC}"/>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solidFill>
                  <a:schemeClr val="accent1">
                    <a:lumMod val="5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Circle: Hollow 9">
              <a:extLst>
                <a:ext uri="{FF2B5EF4-FFF2-40B4-BE49-F238E27FC236}">
                  <a16:creationId xmlns:a16="http://schemas.microsoft.com/office/drawing/2014/main" xmlns="" id="{79C764B2-3377-4639-A7EB-005C69D9BB5F}"/>
                </a:ext>
              </a:extLst>
            </p:cNvPr>
            <p:cNvSpPr/>
            <p:nvPr/>
          </p:nvSpPr>
          <p:spPr>
            <a:xfrm>
              <a:off x="4995674" y="4044712"/>
              <a:ext cx="848364" cy="848364"/>
            </a:xfrm>
            <a:prstGeom prst="donut">
              <a:avLst>
                <a:gd name="adj" fmla="val 3945"/>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xmlns="" id="{5A46154B-9A3A-4F83-A8CA-33A5DE09885C}"/>
                </a:ext>
              </a:extLst>
            </p:cNvPr>
            <p:cNvSpPr/>
            <p:nvPr/>
          </p:nvSpPr>
          <p:spPr>
            <a:xfrm>
              <a:off x="5348489" y="4397528"/>
              <a:ext cx="142736" cy="142734"/>
            </a:xfrm>
            <a:prstGeom prst="donut">
              <a:avLst>
                <a:gd name="adj" fmla="val 22633"/>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Top Corners Rounded 11">
              <a:extLst>
                <a:ext uri="{FF2B5EF4-FFF2-40B4-BE49-F238E27FC236}">
                  <a16:creationId xmlns:a16="http://schemas.microsoft.com/office/drawing/2014/main" xmlns="" id="{F9FD4C3E-8B5F-4896-BA7A-E3A4F195054C}"/>
                </a:ext>
              </a:extLst>
            </p:cNvPr>
            <p:cNvSpPr/>
            <p:nvPr/>
          </p:nvSpPr>
          <p:spPr>
            <a:xfrm rot="14339270">
              <a:off x="5285405" y="4456369"/>
              <a:ext cx="36576" cy="173654"/>
            </a:xfrm>
            <a:prstGeom prst="round2SameRect">
              <a:avLst>
                <a:gd name="adj1" fmla="val 50000"/>
                <a:gd name="adj2" fmla="val 0"/>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xmlns="" id="{12A8577C-9ADA-4735-849A-F5C9660CB24C}"/>
                </a:ext>
              </a:extLst>
            </p:cNvPr>
            <p:cNvSpPr/>
            <p:nvPr/>
          </p:nvSpPr>
          <p:spPr>
            <a:xfrm>
              <a:off x="5400584" y="4207394"/>
              <a:ext cx="36576" cy="204418"/>
            </a:xfrm>
            <a:prstGeom prst="round2SameRect">
              <a:avLst>
                <a:gd name="adj1" fmla="val 50000"/>
                <a:gd name="adj2" fmla="val 0"/>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6388739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75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673100" y="3454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ABSTRACT</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410546" y="1231643"/>
            <a:ext cx="11413153" cy="5170646"/>
          </a:xfrm>
          <a:prstGeom prst="rect">
            <a:avLst/>
          </a:prstGeom>
          <a:noFill/>
        </p:spPr>
        <p:txBody>
          <a:bodyPr wrap="square" rtlCol="0">
            <a:spAutoFit/>
          </a:bodyPr>
          <a:lstStyle/>
          <a:p>
            <a:pPr algn="just">
              <a:lnSpc>
                <a:spcPct val="150000"/>
              </a:lnSpc>
            </a:pPr>
            <a:r>
              <a:rPr lang="en-US" sz="2200" dirty="0" smtClean="0">
                <a:solidFill>
                  <a:schemeClr val="tx2">
                    <a:lumMod val="75000"/>
                  </a:schemeClr>
                </a:solidFill>
                <a:latin typeface="Tw Cen MT" pitchFamily="34" charset="0"/>
                <a:cs typeface="Times New Roman" panose="02020603050405020304" pitchFamily="18" charset="0"/>
              </a:rPr>
              <a:t>	Currently, active users on social media are growing rapidly and used to express opinions and feelings, social media and other online communication methods have begun to play a greater role in hate crimes. Such messages often hurt people, causing at times immense psychological distress and mental trauma to users. Instead of bringing people together, it causes digital divide and social alienation to many. It has now become a daunting task to manually moderate the comments and posts of users containing hate speech and explicit contents, so accurate and timely detection of abusive content on social media platforms is therefore very important for facilitating safe interactions between users. Due to the huge amount of data posted every day. Automatic method is essential for identifying this type of contents. The goal of our project is to identify hate speech in real time.</a:t>
            </a:r>
            <a:endParaRPr lang="x-none" sz="2200" dirty="0">
              <a:solidFill>
                <a:schemeClr val="tx2">
                  <a:lumMod val="75000"/>
                </a:schemeClr>
              </a:solidFill>
              <a:latin typeface="Tw Cen MT" pitchFamily="34" charset="0"/>
              <a:cs typeface="Times New Roman" panose="02020603050405020304" pitchFamily="18"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08"/>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584200" y="1803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INTRODUCTION</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397847" y="1010245"/>
            <a:ext cx="11308702" cy="5170646"/>
          </a:xfrm>
          <a:prstGeom prst="rect">
            <a:avLst/>
          </a:prstGeom>
          <a:noFill/>
        </p:spPr>
        <p:txBody>
          <a:bodyPr wrap="square" rtlCol="0">
            <a:spAutoFit/>
          </a:bodyPr>
          <a:lstStyle/>
          <a:p>
            <a:pPr marL="285750" indent="-285750" algn="just">
              <a:buFont typeface="Wingdings" pitchFamily="2" charset="2"/>
              <a:buChar char="§"/>
            </a:pPr>
            <a:r>
              <a:rPr lang="en-IN" sz="2200" dirty="0" smtClean="0">
                <a:latin typeface="Tw Cen MT" pitchFamily="34" charset="0"/>
                <a:cs typeface="Times New Roman" panose="02020603050405020304" pitchFamily="18" charset="0"/>
              </a:rPr>
              <a:t>The emergence of social media platforms has significantly altered how our world communicates in recent years, and one result of those changes is an increase in inappropriate behaviours like the use of aggressive and hateful languages. </a:t>
            </a:r>
          </a:p>
          <a:p>
            <a:pPr marL="285750" indent="-285750" algn="just">
              <a:buFont typeface="Wingdings" pitchFamily="2" charset="2"/>
              <a:buChar char="§"/>
            </a:pPr>
            <a:endParaRPr lang="en-IN" sz="2200" dirty="0" smtClean="0">
              <a:latin typeface="Tw Cen MT" pitchFamily="34" charset="0"/>
              <a:cs typeface="Times New Roman" panose="02020603050405020304" pitchFamily="18" charset="0"/>
            </a:endParaRPr>
          </a:p>
          <a:p>
            <a:pPr marL="285750" indent="-285750" algn="just">
              <a:buFont typeface="Wingdings" pitchFamily="2" charset="2"/>
              <a:buChar char="§"/>
            </a:pPr>
            <a:r>
              <a:rPr lang="en-IN" sz="2200" dirty="0" smtClean="0">
                <a:latin typeface="Tw Cen MT" pitchFamily="34" charset="0"/>
                <a:cs typeface="Times New Roman" panose="02020603050405020304" pitchFamily="18" charset="0"/>
              </a:rPr>
              <a:t>The term ‘hate speech’ was formally defined as any communication that disparages a person or a group on the basis of some characteristics such as race, colour, ethnicity, gender, sexual orientation, nationality, religion, or other characteristics. </a:t>
            </a:r>
          </a:p>
          <a:p>
            <a:pPr marL="285750" indent="-285750" algn="just"/>
            <a:endParaRPr lang="en-US" sz="2200" dirty="0" smtClean="0">
              <a:latin typeface="Tw Cen MT" pitchFamily="34" charset="0"/>
              <a:cs typeface="Times New Roman" panose="02020603050405020304" pitchFamily="18" charset="0"/>
            </a:endParaRPr>
          </a:p>
          <a:p>
            <a:pPr marL="285750" indent="-285750" algn="just">
              <a:buFont typeface="Wingdings" pitchFamily="2" charset="2"/>
              <a:buChar char="§"/>
            </a:pPr>
            <a:r>
              <a:rPr lang="en-IN" sz="2200" dirty="0" smtClean="0">
                <a:latin typeface="Tw Cen MT" pitchFamily="34" charset="0"/>
                <a:cs typeface="Times New Roman" panose="02020603050405020304" pitchFamily="18" charset="0"/>
              </a:rPr>
              <a:t>For years, social media companies such as Twitter, </a:t>
            </a:r>
            <a:r>
              <a:rPr lang="en-IN" sz="2200" dirty="0" err="1" smtClean="0">
                <a:latin typeface="Tw Cen MT" pitchFamily="34" charset="0"/>
                <a:cs typeface="Times New Roman" panose="02020603050405020304" pitchFamily="18" charset="0"/>
              </a:rPr>
              <a:t>Facebook</a:t>
            </a:r>
            <a:r>
              <a:rPr lang="en-IN" sz="2200" dirty="0" smtClean="0">
                <a:latin typeface="Tw Cen MT" pitchFamily="34" charset="0"/>
                <a:cs typeface="Times New Roman" panose="02020603050405020304" pitchFamily="18" charset="0"/>
              </a:rPr>
              <a:t>, and YouTube have been investing hundreds of millions of Euros every year on this task, but are still being criticized for not doing enough.</a:t>
            </a:r>
          </a:p>
          <a:p>
            <a:pPr marL="285750" indent="-285750" algn="just">
              <a:buFont typeface="Wingdings" pitchFamily="2" charset="2"/>
              <a:buChar char="§"/>
            </a:pPr>
            <a:endParaRPr lang="en-IN" sz="2200" dirty="0" smtClean="0">
              <a:latin typeface="Tw Cen MT" pitchFamily="34" charset="0"/>
              <a:cs typeface="Times New Roman" panose="02020603050405020304" pitchFamily="18" charset="0"/>
            </a:endParaRPr>
          </a:p>
          <a:p>
            <a:pPr marL="285750" indent="-285750" algn="just">
              <a:buFont typeface="Wingdings" pitchFamily="2" charset="2"/>
              <a:buChar char="§"/>
            </a:pPr>
            <a:r>
              <a:rPr lang="en-US" sz="2200" dirty="0" smtClean="0">
                <a:latin typeface="Tw Cen MT" pitchFamily="34" charset="0"/>
                <a:cs typeface="Times New Roman" panose="02020603050405020304" pitchFamily="18" charset="0"/>
              </a:rPr>
              <a:t>Our project's goal is to identify hate speech in time with high accuracy than previous models using a variety of algorithms based on machine learning, including Random Forest (RF), Naive </a:t>
            </a:r>
            <a:r>
              <a:rPr lang="en-US" sz="2200" dirty="0" err="1" smtClean="0">
                <a:latin typeface="Tw Cen MT" pitchFamily="34" charset="0"/>
                <a:cs typeface="Times New Roman" panose="02020603050405020304" pitchFamily="18" charset="0"/>
              </a:rPr>
              <a:t>Bayes</a:t>
            </a:r>
            <a:r>
              <a:rPr lang="en-US" sz="2200" dirty="0" smtClean="0">
                <a:latin typeface="Tw Cen MT" pitchFamily="34" charset="0"/>
                <a:cs typeface="Times New Roman" panose="02020603050405020304" pitchFamily="18" charset="0"/>
              </a:rPr>
              <a:t> (NB), Support Vector Machine (SVM), and K-Nearest </a:t>
            </a:r>
            <a:r>
              <a:rPr lang="en-US" sz="2200" dirty="0" err="1" smtClean="0">
                <a:latin typeface="Tw Cen MT" pitchFamily="34" charset="0"/>
                <a:cs typeface="Times New Roman" panose="02020603050405020304" pitchFamily="18" charset="0"/>
              </a:rPr>
              <a:t>Neighbour</a:t>
            </a:r>
            <a:r>
              <a:rPr lang="en-US" sz="2200" dirty="0" smtClean="0">
                <a:latin typeface="Tw Cen MT" pitchFamily="34" charset="0"/>
                <a:cs typeface="Times New Roman" panose="02020603050405020304" pitchFamily="18" charset="0"/>
              </a:rPr>
              <a:t> (KNN).</a:t>
            </a:r>
            <a:endParaRPr lang="en-IN" sz="2200" dirty="0">
              <a:latin typeface="Tw Cen MT" pitchFamily="34" charset="0"/>
              <a:cs typeface="Times New Roman" panose="02020603050405020304" pitchFamily="18"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98"/>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ABA8E4BF-993D-4416-848D-3EAE960916E7}"/>
              </a:ext>
            </a:extLst>
          </p:cNvPr>
          <p:cNvPicPr>
            <a:picLocks noChangeAspect="1"/>
          </p:cNvPicPr>
          <p:nvPr/>
        </p:nvPicPr>
        <p:blipFill>
          <a:blip r:embed="rId3" cstate="print"/>
          <a:stretch>
            <a:fillRect/>
          </a:stretch>
        </p:blipFill>
        <p:spPr>
          <a:xfrm>
            <a:off x="949390" y="831007"/>
            <a:ext cx="4552167" cy="4840386"/>
          </a:xfrm>
          <a:prstGeom prst="rect">
            <a:avLst/>
          </a:prstGeom>
        </p:spPr>
      </p:pic>
      <p:pic>
        <p:nvPicPr>
          <p:cNvPr id="11" name="Picture 10">
            <a:extLst>
              <a:ext uri="{FF2B5EF4-FFF2-40B4-BE49-F238E27FC236}">
                <a16:creationId xmlns:a16="http://schemas.microsoft.com/office/drawing/2014/main" xmlns="" id="{6263433A-7B48-4DF8-9B1A-08A3FD201341}"/>
              </a:ext>
            </a:extLst>
          </p:cNvPr>
          <p:cNvPicPr>
            <a:picLocks noChangeAspect="1"/>
          </p:cNvPicPr>
          <p:nvPr/>
        </p:nvPicPr>
        <p:blipFill>
          <a:blip r:embed="rId4" cstate="print"/>
          <a:stretch>
            <a:fillRect/>
          </a:stretch>
        </p:blipFill>
        <p:spPr>
          <a:xfrm>
            <a:off x="6412080" y="929435"/>
            <a:ext cx="4380973" cy="4821329"/>
          </a:xfrm>
          <a:prstGeom prst="rect">
            <a:avLst/>
          </a:prstGeom>
        </p:spPr>
      </p:pic>
      <p:sp>
        <p:nvSpPr>
          <p:cNvPr id="25" name="TextBox 24"/>
          <p:cNvSpPr txBox="1"/>
          <p:nvPr/>
        </p:nvSpPr>
        <p:spPr>
          <a:xfrm>
            <a:off x="1409700" y="6096000"/>
            <a:ext cx="3581400" cy="369332"/>
          </a:xfrm>
          <a:prstGeom prst="rect">
            <a:avLst/>
          </a:prstGeom>
          <a:noFill/>
        </p:spPr>
        <p:txBody>
          <a:bodyPr wrap="square" rtlCol="0">
            <a:spAutoFit/>
          </a:bodyPr>
          <a:lstStyle/>
          <a:p>
            <a:r>
              <a:rPr lang="en-US" dirty="0" smtClean="0">
                <a:latin typeface="Tw Cen MT" pitchFamily="34" charset="0"/>
              </a:rPr>
              <a:t>Fig 1 : Cases Filed Under Sec 153A</a:t>
            </a:r>
            <a:endParaRPr lang="en-US" dirty="0">
              <a:latin typeface="Tw Cen MT" pitchFamily="34" charset="0"/>
            </a:endParaRPr>
          </a:p>
        </p:txBody>
      </p:sp>
      <p:sp>
        <p:nvSpPr>
          <p:cNvPr id="27" name="TextBox 26"/>
          <p:cNvSpPr txBox="1"/>
          <p:nvPr/>
        </p:nvSpPr>
        <p:spPr>
          <a:xfrm>
            <a:off x="7696200" y="6057900"/>
            <a:ext cx="2590800" cy="369332"/>
          </a:xfrm>
          <a:prstGeom prst="rect">
            <a:avLst/>
          </a:prstGeom>
          <a:noFill/>
        </p:spPr>
        <p:txBody>
          <a:bodyPr wrap="square" rtlCol="0">
            <a:spAutoFit/>
          </a:bodyPr>
          <a:lstStyle/>
          <a:p>
            <a:r>
              <a:rPr lang="en-US" dirty="0" smtClean="0">
                <a:latin typeface="Tw Cen MT" pitchFamily="34" charset="0"/>
              </a:rPr>
              <a:t>Fig 2 : Types of Speech</a:t>
            </a:r>
            <a:endParaRPr lang="en-US" dirty="0">
              <a:latin typeface="Tw Cen MT" pitchFamily="34" charset="0"/>
            </a:endParaRPr>
          </a:p>
        </p:txBody>
      </p:sp>
    </p:spTree>
    <p:extLst>
      <p:ext uri="{BB962C8B-B14F-4D97-AF65-F5344CB8AC3E}">
        <p14:creationId xmlns:p14="http://schemas.microsoft.com/office/powerpoint/2010/main" xmlns="" val="1992062453"/>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linds(horizontal)">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584200" y="1803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INTRODUCTION</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397847" y="1010245"/>
            <a:ext cx="11308702" cy="6085640"/>
          </a:xfrm>
          <a:prstGeom prst="rect">
            <a:avLst/>
          </a:prstGeom>
          <a:noFill/>
        </p:spPr>
        <p:txBody>
          <a:bodyPr wrap="square" rtlCol="0">
            <a:spAutoFit/>
          </a:bodyPr>
          <a:lstStyle/>
          <a:p>
            <a:pPr algn="just">
              <a:lnSpc>
                <a:spcPct val="150000"/>
              </a:lnSpc>
            </a:pPr>
            <a:r>
              <a:rPr lang="en-US" sz="2400" b="1" dirty="0" smtClean="0">
                <a:latin typeface="Tw Cen MT" pitchFamily="34" charset="0"/>
              </a:rPr>
              <a:t>In 2018/19, there were 103,379 hate crimes recorded by the police in England and Wales, an increase of 10% compared with 2017/18 (94,121 offences).</a:t>
            </a:r>
          </a:p>
          <a:p>
            <a:pPr algn="just">
              <a:lnSpc>
                <a:spcPct val="150000"/>
              </a:lnSpc>
            </a:pPr>
            <a:endParaRPr lang="en-US" sz="2400" dirty="0" smtClean="0">
              <a:latin typeface="Tw Cen MT" pitchFamily="34" charset="0"/>
            </a:endParaRPr>
          </a:p>
          <a:p>
            <a:pPr algn="just">
              <a:lnSpc>
                <a:spcPct val="150000"/>
              </a:lnSpc>
              <a:buFont typeface="Arial" pitchFamily="34" charset="0"/>
              <a:buChar char="•"/>
            </a:pPr>
            <a:r>
              <a:rPr lang="en-US" sz="2400" dirty="0" smtClean="0">
                <a:latin typeface="Tw Cen MT" pitchFamily="34" charset="0"/>
              </a:rPr>
              <a:t> The majority of hate crimes were race hate crimes, accounting for around three-quarters of offences (76%; 78,991 offences). These increased by 11% between 2017/18 and 2018/19.</a:t>
            </a:r>
          </a:p>
          <a:p>
            <a:pPr algn="just">
              <a:lnSpc>
                <a:spcPct val="150000"/>
              </a:lnSpc>
              <a:buFont typeface="Arial" pitchFamily="34" charset="0"/>
              <a:buChar char="•"/>
            </a:pPr>
            <a:r>
              <a:rPr lang="en-US" sz="2400" b="1" dirty="0" smtClean="0">
                <a:latin typeface="Tw Cen MT" pitchFamily="34" charset="0"/>
              </a:rPr>
              <a:t> Sexual orientation </a:t>
            </a:r>
            <a:r>
              <a:rPr lang="en-US" sz="2400" dirty="0" smtClean="0">
                <a:latin typeface="Tw Cen MT" pitchFamily="34" charset="0"/>
              </a:rPr>
              <a:t>hate crimes increased by 25 % (to 14,491 offences).</a:t>
            </a:r>
          </a:p>
          <a:p>
            <a:pPr algn="just">
              <a:lnSpc>
                <a:spcPct val="150000"/>
              </a:lnSpc>
              <a:buFont typeface="Arial" pitchFamily="34" charset="0"/>
              <a:buChar char="•"/>
            </a:pPr>
            <a:r>
              <a:rPr lang="en-US" sz="2400" b="1" dirty="0" smtClean="0">
                <a:latin typeface="Tw Cen MT" pitchFamily="34" charset="0"/>
              </a:rPr>
              <a:t> Religious hate </a:t>
            </a:r>
            <a:r>
              <a:rPr lang="en-US" sz="2400" dirty="0" smtClean="0">
                <a:latin typeface="Tw Cen MT" pitchFamily="34" charset="0"/>
              </a:rPr>
              <a:t>crimes increased by 3% (to 8,566 offences).</a:t>
            </a:r>
          </a:p>
          <a:p>
            <a:pPr algn="just">
              <a:lnSpc>
                <a:spcPct val="150000"/>
              </a:lnSpc>
              <a:buFont typeface="Arial" pitchFamily="34" charset="0"/>
              <a:buChar char="•"/>
            </a:pPr>
            <a:r>
              <a:rPr lang="en-US" sz="2400" b="1" dirty="0" smtClean="0">
                <a:latin typeface="Tw Cen MT" pitchFamily="34" charset="0"/>
              </a:rPr>
              <a:t> Disability </a:t>
            </a:r>
            <a:r>
              <a:rPr lang="en-US" sz="2400" dirty="0" smtClean="0">
                <a:latin typeface="Tw Cen MT" pitchFamily="34" charset="0"/>
              </a:rPr>
              <a:t>hate crimes increased by 14 % (to 8,256 offences).</a:t>
            </a:r>
          </a:p>
          <a:p>
            <a:pPr algn="just">
              <a:lnSpc>
                <a:spcPct val="150000"/>
              </a:lnSpc>
              <a:buFont typeface="Arial" pitchFamily="34" charset="0"/>
              <a:buChar char="•"/>
            </a:pPr>
            <a:r>
              <a:rPr lang="en-US" sz="2400" dirty="0" smtClean="0">
                <a:latin typeface="Tw Cen MT" pitchFamily="34" charset="0"/>
              </a:rPr>
              <a:t> Finally, </a:t>
            </a:r>
            <a:r>
              <a:rPr lang="en-US" sz="2400" b="1" dirty="0" smtClean="0">
                <a:latin typeface="Tw Cen MT" pitchFamily="34" charset="0"/>
              </a:rPr>
              <a:t>transgender</a:t>
            </a:r>
            <a:r>
              <a:rPr lang="en-US" sz="2400" dirty="0" smtClean="0">
                <a:latin typeface="Tw Cen MT" pitchFamily="34" charset="0"/>
              </a:rPr>
              <a:t> identity hate crimes increased by 37% (to 2,333 offences).</a:t>
            </a:r>
          </a:p>
          <a:p>
            <a:pPr marL="285750" indent="-285750" algn="just">
              <a:lnSpc>
                <a:spcPct val="150000"/>
              </a:lnSpc>
              <a:buFont typeface="Wingdings" pitchFamily="2" charset="2"/>
              <a:buChar char="§"/>
            </a:pPr>
            <a:endParaRPr lang="en-IN" sz="2200" dirty="0">
              <a:latin typeface="Tw Cen MT" pitchFamily="34" charset="0"/>
              <a:cs typeface="Times New Roman" panose="02020603050405020304" pitchFamily="18"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98"/>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584200" y="3708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OBJECTIVES</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372447" y="1315045"/>
            <a:ext cx="11308702" cy="5262979"/>
          </a:xfrm>
          <a:prstGeom prst="rect">
            <a:avLst/>
          </a:prstGeom>
          <a:noFill/>
        </p:spPr>
        <p:txBody>
          <a:bodyPr wrap="square" rtlCol="0">
            <a:spAutoFit/>
          </a:bodyPr>
          <a:lstStyle/>
          <a:p>
            <a:pPr marL="285750" lvl="0" indent="-285750" algn="just">
              <a:buFont typeface="Wingdings" pitchFamily="2" charset="2"/>
              <a:buChar char="§"/>
            </a:pPr>
            <a:r>
              <a:rPr lang="en-IN" sz="2400" dirty="0" smtClean="0">
                <a:latin typeface="Tw Cen MT" pitchFamily="34" charset="0"/>
                <a:cs typeface="Times New Roman" panose="02020603050405020304" pitchFamily="18" charset="0"/>
              </a:rPr>
              <a:t>The main goal of this project is to use a variety of machine learning techniques to build a classifier that can categories posts.</a:t>
            </a:r>
          </a:p>
          <a:p>
            <a:pPr lvl="0" algn="just">
              <a:buFont typeface="Wingdings" pitchFamily="2" charset="2"/>
              <a:buChar char="§"/>
            </a:pPr>
            <a:endParaRPr lang="x-none" sz="2400" smtClean="0">
              <a:latin typeface="Tw Cen MT" pitchFamily="34" charset="0"/>
              <a:cs typeface="Times New Roman" panose="02020603050405020304" pitchFamily="18" charset="0"/>
            </a:endParaRPr>
          </a:p>
          <a:p>
            <a:pPr marL="285750" lvl="0" indent="-285750" algn="just">
              <a:buFont typeface="Wingdings" pitchFamily="2" charset="2"/>
              <a:buChar char="§"/>
            </a:pPr>
            <a:r>
              <a:rPr lang="en-IN" sz="2400" dirty="0" smtClean="0">
                <a:latin typeface="Tw Cen MT" pitchFamily="34" charset="0"/>
                <a:cs typeface="Times New Roman" panose="02020603050405020304" pitchFamily="18" charset="0"/>
              </a:rPr>
              <a:t>Nowadays, Teenagers use social media as well, and some social media platforms that contain offensive language or toxic content can have an impact on kids' minds. To counter this, we use hate speech detection.</a:t>
            </a:r>
          </a:p>
          <a:p>
            <a:pPr lvl="0" algn="just">
              <a:buFont typeface="Wingdings" pitchFamily="2" charset="2"/>
              <a:buChar char="§"/>
            </a:pPr>
            <a:endParaRPr lang="x-none" sz="2400" smtClean="0">
              <a:latin typeface="Tw Cen MT" pitchFamily="34" charset="0"/>
              <a:cs typeface="Times New Roman" panose="02020603050405020304" pitchFamily="18" charset="0"/>
            </a:endParaRPr>
          </a:p>
          <a:p>
            <a:pPr marL="285750" lvl="0" indent="-285750" algn="just">
              <a:buFont typeface="Wingdings" pitchFamily="2" charset="2"/>
              <a:buChar char="§"/>
            </a:pPr>
            <a:r>
              <a:rPr lang="en-IN" sz="2400" dirty="0" smtClean="0">
                <a:latin typeface="Tw Cen MT" pitchFamily="34" charset="0"/>
                <a:cs typeface="Times New Roman" panose="02020603050405020304" pitchFamily="18" charset="0"/>
              </a:rPr>
              <a:t>In election time creating negative posts about politicians and some people's posts about race and religion during election season to catch that content.</a:t>
            </a:r>
          </a:p>
          <a:p>
            <a:pPr lvl="0" algn="just">
              <a:buFont typeface="Wingdings" pitchFamily="2" charset="2"/>
              <a:buChar char="§"/>
            </a:pPr>
            <a:endParaRPr lang="x-none" sz="2400" smtClean="0">
              <a:latin typeface="Tw Cen MT" pitchFamily="34" charset="0"/>
              <a:cs typeface="Times New Roman" panose="02020603050405020304" pitchFamily="18" charset="0"/>
            </a:endParaRPr>
          </a:p>
          <a:p>
            <a:pPr marL="285750" lvl="0" indent="-285750" algn="just">
              <a:buFont typeface="Wingdings" pitchFamily="2" charset="2"/>
              <a:buChar char="§"/>
            </a:pPr>
            <a:r>
              <a:rPr lang="en-IN" sz="2400" dirty="0" smtClean="0">
                <a:latin typeface="Tw Cen MT" pitchFamily="34" charset="0"/>
                <a:cs typeface="Times New Roman" panose="02020603050405020304" pitchFamily="18" charset="0"/>
              </a:rPr>
              <a:t>Since there are many different traditions and religious groups in India, it's crucial to identify hate speech and explicit content as soon as possible in order to prevent violence against a particular religion.</a:t>
            </a:r>
            <a:endParaRPr lang="x-none" sz="2400" smtClean="0">
              <a:latin typeface="Tw Cen MT" pitchFamily="34" charset="0"/>
              <a:cs typeface="Times New Roman" panose="02020603050405020304" pitchFamily="18" charset="0"/>
            </a:endParaRPr>
          </a:p>
          <a:p>
            <a:pPr algn="just">
              <a:buFont typeface="Wingdings" pitchFamily="2" charset="2"/>
              <a:buChar char="§"/>
            </a:pPr>
            <a:endParaRPr lang="x-none" sz="2400" dirty="0">
              <a:latin typeface="Tw Cen MT" pitchFamily="34" charset="0"/>
              <a:cs typeface="Times New Roman" panose="02020603050405020304" pitchFamily="18"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53"/>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xmlns="" id="{89E4B3F8-7444-5C38-95DC-A3F8D8BA7B20}"/>
              </a:ext>
            </a:extLst>
          </p:cNvPr>
          <p:cNvSpPr txBox="1"/>
          <p:nvPr/>
        </p:nvSpPr>
        <p:spPr>
          <a:xfrm flipH="1">
            <a:off x="584200" y="497854"/>
            <a:ext cx="10972800" cy="707886"/>
          </a:xfrm>
          <a:prstGeom prst="rect">
            <a:avLst/>
          </a:prstGeom>
          <a:noFill/>
        </p:spPr>
        <p:txBody>
          <a:bodyPr wrap="square" rtlCol="0">
            <a:spAutoFit/>
          </a:bodyPr>
          <a:lstStyle/>
          <a:p>
            <a:pPr algn="ctr"/>
            <a:r>
              <a:rPr lang="en-US" sz="4000" b="1" dirty="0" smtClean="0">
                <a:solidFill>
                  <a:schemeClr val="accent1">
                    <a:lumMod val="75000"/>
                  </a:schemeClr>
                </a:solidFill>
                <a:latin typeface="Tw Cen MT" panose="020B0602020104020603" pitchFamily="34" charset="0"/>
              </a:rPr>
              <a:t>MOTIVATION</a:t>
            </a:r>
            <a:endParaRPr lang="en-US" sz="4000" b="1" dirty="0">
              <a:solidFill>
                <a:schemeClr val="accent1">
                  <a:lumMod val="7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xmlns="" id="{B2645E52-EBB5-0662-DC15-D7A5114847F8}"/>
              </a:ext>
            </a:extLst>
          </p:cNvPr>
          <p:cNvSpPr txBox="1"/>
          <p:nvPr/>
        </p:nvSpPr>
        <p:spPr>
          <a:xfrm>
            <a:off x="609599" y="1505545"/>
            <a:ext cx="11061701" cy="4493538"/>
          </a:xfrm>
          <a:prstGeom prst="rect">
            <a:avLst/>
          </a:prstGeom>
          <a:noFill/>
        </p:spPr>
        <p:txBody>
          <a:bodyPr wrap="square" rtlCol="0">
            <a:spAutoFit/>
          </a:bodyPr>
          <a:lstStyle/>
          <a:p>
            <a:pPr marL="285750" lvl="0" indent="-285750" algn="just">
              <a:buFont typeface="Wingdings" pitchFamily="2" charset="2"/>
              <a:buChar char="§"/>
            </a:pPr>
            <a:r>
              <a:rPr lang="en-US" sz="2600" dirty="0" smtClean="0">
                <a:latin typeface="Tw Cen MT" pitchFamily="34" charset="0"/>
                <a:cs typeface="Times New Roman" panose="02020603050405020304" pitchFamily="18" charset="0"/>
              </a:rPr>
              <a:t>Nowadays everyone is expressing their feelings and sharing thoughts on social. Sometimes these posts </a:t>
            </a:r>
            <a:r>
              <a:rPr lang="x-none" sz="2600" smtClean="0">
                <a:latin typeface="Tw Cen MT" pitchFamily="34" charset="0"/>
                <a:cs typeface="Times New Roman" panose="02020603050405020304" pitchFamily="18" charset="0"/>
              </a:rPr>
              <a:t>disparage a person or a group on the basis of some characteristics such as race, colour, ethnicity, gender, sexual orientation, nationality, religion, or other characteristics</a:t>
            </a:r>
            <a:r>
              <a:rPr lang="en-US" sz="2600" dirty="0" smtClean="0">
                <a:latin typeface="Tw Cen MT" pitchFamily="34" charset="0"/>
                <a:cs typeface="Times New Roman" panose="02020603050405020304" pitchFamily="18" charset="0"/>
              </a:rPr>
              <a:t>. </a:t>
            </a:r>
          </a:p>
          <a:p>
            <a:pPr lvl="0" algn="just"/>
            <a:endParaRPr lang="x-none" sz="2600" smtClean="0">
              <a:latin typeface="Tw Cen MT" pitchFamily="34" charset="0"/>
              <a:cs typeface="Times New Roman" panose="02020603050405020304" pitchFamily="18" charset="0"/>
            </a:endParaRPr>
          </a:p>
          <a:p>
            <a:pPr marL="285750" lvl="0" indent="-285750" algn="just">
              <a:buFont typeface="Wingdings" pitchFamily="2" charset="2"/>
              <a:buChar char="§"/>
            </a:pPr>
            <a:r>
              <a:rPr lang="en-US" sz="2600" dirty="0" smtClean="0">
                <a:latin typeface="Tw Cen MT" pitchFamily="34" charset="0"/>
                <a:cs typeface="Times New Roman" panose="02020603050405020304" pitchFamily="18" charset="0"/>
              </a:rPr>
              <a:t>Students and teenagers are drawn to this type of content in today's world when the educational system is moving online.</a:t>
            </a:r>
          </a:p>
          <a:p>
            <a:pPr marL="285750" lvl="0" indent="-285750" algn="just">
              <a:buFont typeface="Wingdings" pitchFamily="2" charset="2"/>
              <a:buChar char="§"/>
            </a:pPr>
            <a:endParaRPr lang="en-US" sz="2600" dirty="0" smtClean="0">
              <a:latin typeface="Tw Cen MT" pitchFamily="34" charset="0"/>
              <a:cs typeface="Times New Roman" panose="02020603050405020304" pitchFamily="18" charset="0"/>
            </a:endParaRPr>
          </a:p>
          <a:p>
            <a:pPr marL="285750" lvl="0" indent="-285750" algn="just">
              <a:buFont typeface="Wingdings" pitchFamily="2" charset="2"/>
              <a:buChar char="§"/>
            </a:pPr>
            <a:r>
              <a:rPr lang="en-US" sz="2600" dirty="0" smtClean="0">
                <a:latin typeface="Tw Cen MT" pitchFamily="34" charset="0"/>
                <a:cs typeface="Times New Roman" panose="02020603050405020304" pitchFamily="18" charset="0"/>
              </a:rPr>
              <a:t>These issues have been experienced by many famous persons, like the MS </a:t>
            </a:r>
            <a:r>
              <a:rPr lang="en-US" sz="2600" dirty="0" err="1" smtClean="0">
                <a:latin typeface="Tw Cen MT" pitchFamily="34" charset="0"/>
                <a:cs typeface="Times New Roman" panose="02020603050405020304" pitchFamily="18" charset="0"/>
              </a:rPr>
              <a:t>Dhoni</a:t>
            </a:r>
            <a:r>
              <a:rPr lang="en-US" sz="2600" dirty="0" smtClean="0">
                <a:latin typeface="Tw Cen MT" pitchFamily="34" charset="0"/>
                <a:cs typeface="Times New Roman" panose="02020603050405020304" pitchFamily="18" charset="0"/>
              </a:rPr>
              <a:t>                            incident and Common people have also encountered these issues.</a:t>
            </a:r>
            <a:endParaRPr lang="x-none" sz="2600" smtClean="0">
              <a:latin typeface="Tw Cen MT" pitchFamily="34" charset="0"/>
              <a:cs typeface="Times New Roman" panose="02020603050405020304" pitchFamily="18" charset="0"/>
            </a:endParaRPr>
          </a:p>
          <a:p>
            <a:pPr algn="just">
              <a:buFont typeface="Wingdings" pitchFamily="2" charset="2"/>
              <a:buChar char="§"/>
            </a:pPr>
            <a:endParaRPr lang="x-none" sz="2600" dirty="0">
              <a:latin typeface="Tw Cen MT" pitchFamily="34" charset="0"/>
              <a:cs typeface="Times New Roman" panose="02020603050405020304" pitchFamily="18" charset="0"/>
            </a:endParaRPr>
          </a:p>
        </p:txBody>
      </p:sp>
    </p:spTree>
    <p:extLst>
      <p:ext uri="{BB962C8B-B14F-4D97-AF65-F5344CB8AC3E}">
        <p14:creationId xmlns:p14="http://schemas.microsoft.com/office/powerpoint/2010/main" xmlns="" val="724737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53"/>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3370</TotalTime>
  <Words>2338</Words>
  <Application>Microsoft Office PowerPoint</Application>
  <PresentationFormat>Custom</PresentationFormat>
  <Paragraphs>257</Paragraphs>
  <Slides>33</Slides>
  <Notes>1</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Harish</cp:lastModifiedBy>
  <cp:revision>564</cp:revision>
  <dcterms:created xsi:type="dcterms:W3CDTF">2020-09-29T11:03:18Z</dcterms:created>
  <dcterms:modified xsi:type="dcterms:W3CDTF">2023-05-22T18:10:37Z</dcterms:modified>
</cp:coreProperties>
</file>