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57" r:id="rId3"/>
    <p:sldId id="283" r:id="rId4"/>
    <p:sldId id="258" r:id="rId5"/>
    <p:sldId id="259" r:id="rId6"/>
    <p:sldId id="282" r:id="rId7"/>
    <p:sldId id="260" r:id="rId8"/>
    <p:sldId id="270" r:id="rId9"/>
    <p:sldId id="261" r:id="rId10"/>
    <p:sldId id="273" r:id="rId11"/>
    <p:sldId id="275" r:id="rId12"/>
    <p:sldId id="276" r:id="rId13"/>
    <p:sldId id="277"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67"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F0884-CC57-4C50-9BC0-27F3E9A6B1B6}"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A6F7D-8870-43E2-9755-A2484350FDE9}" type="slidenum">
              <a:rPr lang="en-IN" smtClean="0"/>
              <a:t>‹#›</a:t>
            </a:fld>
            <a:endParaRPr lang="en-IN"/>
          </a:p>
        </p:txBody>
      </p:sp>
    </p:spTree>
    <p:extLst>
      <p:ext uri="{BB962C8B-B14F-4D97-AF65-F5344CB8AC3E}">
        <p14:creationId xmlns:p14="http://schemas.microsoft.com/office/powerpoint/2010/main" val="420424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B4E4-768D-B37B-27BC-073EB3DF2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FCF77A-8508-3636-7FE9-FF913C495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DA017E-8CF9-FFC1-65AD-0E6F4B343290}"/>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5" name="Footer Placeholder 4">
            <a:extLst>
              <a:ext uri="{FF2B5EF4-FFF2-40B4-BE49-F238E27FC236}">
                <a16:creationId xmlns:a16="http://schemas.microsoft.com/office/drawing/2014/main" id="{8F4E0D35-4765-5546-1574-99CA5DDA9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CA33C-71E4-AC96-C1B0-6A98F59A88E9}"/>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129687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428E-A2F3-BC6D-0A42-21069FB5F1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7E3B24-EFC9-C633-1D3F-B24C5698A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BB545-63E4-1440-B222-D9432045E8CC}"/>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5" name="Footer Placeholder 4">
            <a:extLst>
              <a:ext uri="{FF2B5EF4-FFF2-40B4-BE49-F238E27FC236}">
                <a16:creationId xmlns:a16="http://schemas.microsoft.com/office/drawing/2014/main" id="{E56483D8-560F-22B6-1F0A-6F3BE8B15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55F96-4BC8-B124-30E5-96EFA57488D8}"/>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78036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1983B-54FC-2253-804C-41283AEB5A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B8DE72-EE56-D7B6-2B0B-05A9878FE6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64A0D-151B-A60A-E137-7714B960CC8D}"/>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5" name="Footer Placeholder 4">
            <a:extLst>
              <a:ext uri="{FF2B5EF4-FFF2-40B4-BE49-F238E27FC236}">
                <a16:creationId xmlns:a16="http://schemas.microsoft.com/office/drawing/2014/main" id="{A7243907-8347-0B5B-FDB4-2B16A68A0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A896F-99D7-5446-A976-C42665C7F199}"/>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130270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B23A-81DA-B120-7EA3-0DAC3CBCEC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7C20B0-B1CA-05BE-CB67-72340ACD31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67DC8-032D-D0CD-DB9D-317BE685E55A}"/>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5" name="Footer Placeholder 4">
            <a:extLst>
              <a:ext uri="{FF2B5EF4-FFF2-40B4-BE49-F238E27FC236}">
                <a16:creationId xmlns:a16="http://schemas.microsoft.com/office/drawing/2014/main" id="{9BF80818-F198-726E-8D32-7ECB8CCDE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1EBAF8-9B3B-9DF6-578E-4FE65C846796}"/>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8408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1D88-EA42-06E4-FA97-604EF79A9F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565C96-F94D-4CCF-7A07-23563D61E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2CA5D-6E48-6001-2687-7641E3E9F4E5}"/>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5" name="Footer Placeholder 4">
            <a:extLst>
              <a:ext uri="{FF2B5EF4-FFF2-40B4-BE49-F238E27FC236}">
                <a16:creationId xmlns:a16="http://schemas.microsoft.com/office/drawing/2014/main" id="{2D6F16DE-84B1-E04D-13F6-623AD2CFF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9D904-6133-7AEA-4B4D-23D877B4F882}"/>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310293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9602-B82E-6C7F-7C3A-5232314AF5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173A9-FFAA-00FE-190E-555133B87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4233DC-0A74-9D23-98DF-A3E41E6BF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E2548E-12C0-E8A2-8D64-D2C596A5DBE9}"/>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6" name="Footer Placeholder 5">
            <a:extLst>
              <a:ext uri="{FF2B5EF4-FFF2-40B4-BE49-F238E27FC236}">
                <a16:creationId xmlns:a16="http://schemas.microsoft.com/office/drawing/2014/main" id="{8E96A50C-6531-EA02-7AE5-5BF589EBB1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3FAF69-E642-3BBE-601A-AB0D08AD1DDF}"/>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399972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5F82-9358-84EB-61F6-4CEE4FB1E0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79FA6A-B4C1-96E9-1180-4DE7C46281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E1C37-5B2A-A279-7082-661BEDC25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EC818-30D9-3769-D715-4672B1BF15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8E0702-FD26-CD24-4487-3FA49F1543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56713B-8964-DF8D-C8F2-C08FE12CC6D9}"/>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8" name="Footer Placeholder 7">
            <a:extLst>
              <a:ext uri="{FF2B5EF4-FFF2-40B4-BE49-F238E27FC236}">
                <a16:creationId xmlns:a16="http://schemas.microsoft.com/office/drawing/2014/main" id="{5E2615C4-A361-4AF0-FC02-5FD1481632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841C55-EFB5-5314-E29D-49EAB8F9081F}"/>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30705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40DE-9AFB-2253-AD08-7D284DBE17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6DE025-4341-6790-6104-6DFA91F2B571}"/>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4" name="Footer Placeholder 3">
            <a:extLst>
              <a:ext uri="{FF2B5EF4-FFF2-40B4-BE49-F238E27FC236}">
                <a16:creationId xmlns:a16="http://schemas.microsoft.com/office/drawing/2014/main" id="{904FEBC5-8AA7-E129-3B4F-2F94AE7268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8C6631-FFC7-331A-DD8E-2624E238D574}"/>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64681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EE110-9067-C614-BB1B-2C644453EAB7}"/>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3" name="Footer Placeholder 2">
            <a:extLst>
              <a:ext uri="{FF2B5EF4-FFF2-40B4-BE49-F238E27FC236}">
                <a16:creationId xmlns:a16="http://schemas.microsoft.com/office/drawing/2014/main" id="{EA374EE3-4B10-D892-A901-192665BE4E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6D9138-73BC-178E-CDB4-DE5FE088156E}"/>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3828397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3F70-A1C9-2223-F135-8E1859946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36F415-A261-151C-6745-5521B1D08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A26C9D-8D72-8712-1835-AE598E924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DE6EB-00BA-8C88-8199-F9DC37D02769}"/>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6" name="Footer Placeholder 5">
            <a:extLst>
              <a:ext uri="{FF2B5EF4-FFF2-40B4-BE49-F238E27FC236}">
                <a16:creationId xmlns:a16="http://schemas.microsoft.com/office/drawing/2014/main" id="{F1CE290C-CEC8-D0FD-6CA1-181AFF0E26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BBB1B-9A0C-2145-CCC0-06B63AB6F09B}"/>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366212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D584-64C9-44F4-1B90-AD9156881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731921-B328-1B44-711D-56B7B633C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38547F-D6B6-59B4-C16E-0869231A2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74077-CE67-C76A-C96A-D9B09AA6E213}"/>
              </a:ext>
            </a:extLst>
          </p:cNvPr>
          <p:cNvSpPr>
            <a:spLocks noGrp="1"/>
          </p:cNvSpPr>
          <p:nvPr>
            <p:ph type="dt" sz="half" idx="10"/>
          </p:nvPr>
        </p:nvSpPr>
        <p:spPr/>
        <p:txBody>
          <a:bodyPr/>
          <a:lstStyle/>
          <a:p>
            <a:fld id="{681E9C82-19BF-41F0-A29C-21BF9BCE00E2}" type="datetimeFigureOut">
              <a:rPr lang="en-IN" smtClean="0"/>
              <a:t>12-06-2024</a:t>
            </a:fld>
            <a:endParaRPr lang="en-IN"/>
          </a:p>
        </p:txBody>
      </p:sp>
      <p:sp>
        <p:nvSpPr>
          <p:cNvPr id="6" name="Footer Placeholder 5">
            <a:extLst>
              <a:ext uri="{FF2B5EF4-FFF2-40B4-BE49-F238E27FC236}">
                <a16:creationId xmlns:a16="http://schemas.microsoft.com/office/drawing/2014/main" id="{3C9D0852-CB1A-69CC-C39C-147D1BA019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9ED39-915F-1D13-EACB-38383F0D83F0}"/>
              </a:ext>
            </a:extLst>
          </p:cNvPr>
          <p:cNvSpPr>
            <a:spLocks noGrp="1"/>
          </p:cNvSpPr>
          <p:nvPr>
            <p:ph type="sldNum" sz="quarter" idx="12"/>
          </p:nvPr>
        </p:nvSpPr>
        <p:spPr/>
        <p:txBody>
          <a:bodyPr/>
          <a:lstStyle/>
          <a:p>
            <a:fld id="{19E13863-7771-499B-A865-594CDEE68F23}" type="slidenum">
              <a:rPr lang="en-IN" smtClean="0"/>
              <a:t>‹#›</a:t>
            </a:fld>
            <a:endParaRPr lang="en-IN"/>
          </a:p>
        </p:txBody>
      </p:sp>
    </p:spTree>
    <p:extLst>
      <p:ext uri="{BB962C8B-B14F-4D97-AF65-F5344CB8AC3E}">
        <p14:creationId xmlns:p14="http://schemas.microsoft.com/office/powerpoint/2010/main" val="165943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61C95-E0E5-F0E3-33F7-11286423D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B0F001-8F25-EC5B-FD8D-A6180879B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5F3DD-FB5D-66E7-37C7-2DCCBE262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E9C82-19BF-41F0-A29C-21BF9BCE00E2}" type="datetimeFigureOut">
              <a:rPr lang="en-IN" smtClean="0"/>
              <a:t>12-06-2024</a:t>
            </a:fld>
            <a:endParaRPr lang="en-IN"/>
          </a:p>
        </p:txBody>
      </p:sp>
      <p:sp>
        <p:nvSpPr>
          <p:cNvPr id="5" name="Footer Placeholder 4">
            <a:extLst>
              <a:ext uri="{FF2B5EF4-FFF2-40B4-BE49-F238E27FC236}">
                <a16:creationId xmlns:a16="http://schemas.microsoft.com/office/drawing/2014/main" id="{3F34B2FF-A74D-DC45-A23C-C22D8841E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F494AC-252C-078C-EA17-D4A195BD8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13863-7771-499B-A865-594CDEE68F23}" type="slidenum">
              <a:rPr lang="en-IN" smtClean="0"/>
              <a:t>‹#›</a:t>
            </a:fld>
            <a:endParaRPr lang="en-IN"/>
          </a:p>
        </p:txBody>
      </p:sp>
    </p:spTree>
    <p:extLst>
      <p:ext uri="{BB962C8B-B14F-4D97-AF65-F5344CB8AC3E}">
        <p14:creationId xmlns:p14="http://schemas.microsoft.com/office/powerpoint/2010/main" val="3412085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519967" y="1362003"/>
            <a:ext cx="10512686" cy="4351338"/>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1" name="Picture 10"/>
          <p:cNvPicPr>
            <a:picLocks noChangeAspect="1"/>
          </p:cNvPicPr>
          <p:nvPr/>
        </p:nvPicPr>
        <p:blipFill>
          <a:blip r:embed="rId4"/>
          <a:stretch>
            <a:fillRect/>
          </a:stretch>
        </p:blipFill>
        <p:spPr>
          <a:xfrm>
            <a:off x="1219200" y="228909"/>
            <a:ext cx="9753600" cy="1066800"/>
          </a:xfrm>
          <a:prstGeom prst="rect">
            <a:avLst/>
          </a:prstGeom>
        </p:spPr>
      </p:pic>
      <p:sp>
        <p:nvSpPr>
          <p:cNvPr id="12" name="TextBox 11"/>
          <p:cNvSpPr txBox="1"/>
          <p:nvPr/>
        </p:nvSpPr>
        <p:spPr>
          <a:xfrm>
            <a:off x="888528" y="2023212"/>
            <a:ext cx="1014412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 Cruise Controller using PID Controller</a:t>
            </a:r>
          </a:p>
        </p:txBody>
      </p:sp>
      <p:sp>
        <p:nvSpPr>
          <p:cNvPr id="16" name="Slide Number Placeholder 15"/>
          <p:cNvSpPr>
            <a:spLocks noGrp="1"/>
          </p:cNvSpPr>
          <p:nvPr>
            <p:ph type="sldNum" sz="quarter" idx="12"/>
          </p:nvPr>
        </p:nvSpPr>
        <p:spPr/>
        <p:txBody>
          <a:bodyPr/>
          <a:lstStyle/>
          <a:p>
            <a:fld id="{14664CE2-A199-492D-95BF-8BD1FF457610}" type="slidenum">
              <a:rPr lang="en-US" smtClean="0"/>
              <a:t>1</a:t>
            </a:fld>
            <a:endParaRPr lang="en-US"/>
          </a:p>
        </p:txBody>
      </p:sp>
      <p:sp>
        <p:nvSpPr>
          <p:cNvPr id="3" name="TextBox 2"/>
          <p:cNvSpPr txBox="1"/>
          <p:nvPr/>
        </p:nvSpPr>
        <p:spPr>
          <a:xfrm>
            <a:off x="2143542" y="1438437"/>
            <a:ext cx="763409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Automotive Electronics Course Project</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3345840"/>
              </p:ext>
            </p:extLst>
          </p:nvPr>
        </p:nvGraphicFramePr>
        <p:xfrm>
          <a:off x="1896590" y="3226773"/>
          <a:ext cx="8128000" cy="1854200"/>
        </p:xfrm>
        <a:graphic>
          <a:graphicData uri="http://schemas.openxmlformats.org/drawingml/2006/table">
            <a:tbl>
              <a:tblPr firstRow="1" bandRow="1">
                <a:tableStyleId>{D7AC3CCA-C797-4891-BE02-D94E43425B78}</a:tableStyleId>
              </a:tblPr>
              <a:tblGrid>
                <a:gridCol w="935318">
                  <a:extLst>
                    <a:ext uri="{9D8B030D-6E8A-4147-A177-3AD203B41FA5}">
                      <a16:colId xmlns:a16="http://schemas.microsoft.com/office/drawing/2014/main" val="20000"/>
                    </a:ext>
                  </a:extLst>
                </a:gridCol>
                <a:gridCol w="3128682">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             NAME</a:t>
                      </a:r>
                    </a:p>
                  </a:txBody>
                  <a:tcPr/>
                </a:tc>
                <a:tc>
                  <a:txBody>
                    <a:bodyPr/>
                    <a:lstStyle/>
                    <a:p>
                      <a:r>
                        <a:rPr lang="en-IN" dirty="0">
                          <a:latin typeface="Times New Roman" panose="02020603050405020304" pitchFamily="18" charset="0"/>
                          <a:cs typeface="Times New Roman" panose="02020603050405020304" pitchFamily="18" charset="0"/>
                        </a:rPr>
                        <a:t>USN</a:t>
                      </a:r>
                    </a:p>
                  </a:txBody>
                  <a:tcPr/>
                </a:tc>
                <a:tc>
                  <a:txBody>
                    <a:bodyPr/>
                    <a:lstStyle/>
                    <a:p>
                      <a:r>
                        <a:rPr lang="en-IN" dirty="0">
                          <a:latin typeface="Times New Roman" panose="02020603050405020304" pitchFamily="18" charset="0"/>
                          <a:cs typeface="Times New Roman" panose="02020603050405020304" pitchFamily="18" charset="0"/>
                        </a:rPr>
                        <a:t>ROLL NO.</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01</a:t>
                      </a:r>
                    </a:p>
                  </a:txBody>
                  <a:tcPr/>
                </a:tc>
                <a:tc>
                  <a:txBody>
                    <a:bodyPr/>
                    <a:lstStyle/>
                    <a:p>
                      <a:r>
                        <a:rPr lang="en-US" dirty="0">
                          <a:latin typeface="Times New Roman" panose="02020603050405020304" pitchFamily="18" charset="0"/>
                          <a:cs typeface="Times New Roman" panose="02020603050405020304" pitchFamily="18" charset="0"/>
                        </a:rPr>
                        <a:t>      P</a:t>
                      </a:r>
                      <a:r>
                        <a:rPr lang="en-IN" dirty="0" err="1">
                          <a:latin typeface="Times New Roman" panose="02020603050405020304" pitchFamily="18" charset="0"/>
                          <a:cs typeface="Times New Roman" panose="02020603050405020304" pitchFamily="18" charset="0"/>
                        </a:rPr>
                        <a:t>raveen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Magadum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02FE21BEC064</a:t>
                      </a:r>
                    </a:p>
                  </a:txBody>
                  <a:tcPr/>
                </a:tc>
                <a:tc>
                  <a:txBody>
                    <a:bodyPr/>
                    <a:lstStyle/>
                    <a:p>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59</a:t>
                      </a:r>
                    </a:p>
                  </a:txBody>
                  <a:tcPr/>
                </a:tc>
                <a:extLst>
                  <a:ext uri="{0D108BD9-81ED-4DB2-BD59-A6C34878D82A}">
                    <a16:rowId xmlns:a16="http://schemas.microsoft.com/office/drawing/2014/main" val="10001"/>
                  </a:ext>
                </a:extLst>
              </a:tr>
              <a:tr h="370840">
                <a:tc>
                  <a:txBody>
                    <a:bodyPr/>
                    <a:lstStyle/>
                    <a:p>
                      <a:r>
                        <a:rPr lang="en-IN" dirty="0">
                          <a:latin typeface="Times New Roman" panose="02020603050405020304" pitchFamily="18" charset="0"/>
                          <a:cs typeface="Times New Roman" panose="02020603050405020304" pitchFamily="18" charset="0"/>
                        </a:rPr>
                        <a:t>02</a:t>
                      </a:r>
                    </a:p>
                  </a:txBody>
                  <a:tcPr/>
                </a:tc>
                <a:tc>
                  <a:txBody>
                    <a:bodyPr/>
                    <a:lstStyle/>
                    <a:p>
                      <a:r>
                        <a:rPr lang="en-US" dirty="0">
                          <a:latin typeface="Times New Roman" panose="02020603050405020304" pitchFamily="18" charset="0"/>
                          <a:cs typeface="Times New Roman" panose="02020603050405020304" pitchFamily="18" charset="0"/>
                        </a:rPr>
                        <a:t>      Komal </a:t>
                      </a:r>
                      <a:r>
                        <a:rPr lang="en-US" dirty="0" err="1">
                          <a:latin typeface="Times New Roman" panose="02020603050405020304" pitchFamily="18" charset="0"/>
                          <a:cs typeface="Times New Roman" panose="02020603050405020304" pitchFamily="18" charset="0"/>
                        </a:rPr>
                        <a:t>Melavanki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02FE21BEC042</a:t>
                      </a:r>
                    </a:p>
                  </a:txBody>
                  <a:tcPr/>
                </a:tc>
                <a:tc>
                  <a:txBody>
                    <a:bodyPr/>
                    <a:lstStyle/>
                    <a:p>
                      <a:r>
                        <a:rPr lang="en-US" dirty="0">
                          <a:latin typeface="Times New Roman" panose="02020603050405020304" pitchFamily="18" charset="0"/>
                          <a:cs typeface="Times New Roman" panose="02020603050405020304" pitchFamily="18" charset="0"/>
                        </a:rPr>
                        <a:t>        38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Bhuvan </a:t>
                      </a:r>
                      <a:r>
                        <a:rPr lang="en-US" dirty="0" err="1">
                          <a:latin typeface="Times New Roman" panose="02020603050405020304" pitchFamily="18" charset="0"/>
                          <a:cs typeface="Times New Roman" panose="02020603050405020304" pitchFamily="18" charset="0"/>
                        </a:rPr>
                        <a:t>Budavi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02FE21BEC021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18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3338214"/>
                  </a:ext>
                </a:extLst>
              </a:tr>
              <a:tr h="370840">
                <a:tc>
                  <a:txBody>
                    <a:bodyPr/>
                    <a:lstStyle/>
                    <a:p>
                      <a:r>
                        <a:rPr lang="en-IN" dirty="0">
                          <a:latin typeface="Times New Roman" panose="02020603050405020304" pitchFamily="18" charset="0"/>
                          <a:cs typeface="Times New Roman" panose="02020603050405020304" pitchFamily="18" charset="0"/>
                        </a:rPr>
                        <a:t>04</a:t>
                      </a:r>
                    </a:p>
                  </a:txBody>
                  <a:tcPr/>
                </a:tc>
                <a:tc>
                  <a:txBody>
                    <a:bodyPr/>
                    <a:lstStyle/>
                    <a:p>
                      <a:r>
                        <a:rPr lang="en-US" dirty="0">
                          <a:latin typeface="Times New Roman" panose="02020603050405020304" pitchFamily="18" charset="0"/>
                          <a:cs typeface="Times New Roman" panose="02020603050405020304" pitchFamily="18" charset="0"/>
                        </a:rPr>
                        <a:t>      Bhakti </a:t>
                      </a:r>
                      <a:r>
                        <a:rPr lang="en-US" dirty="0" err="1">
                          <a:latin typeface="Times New Roman" panose="02020603050405020304" pitchFamily="18" charset="0"/>
                          <a:cs typeface="Times New Roman" panose="02020603050405020304" pitchFamily="18" charset="0"/>
                        </a:rPr>
                        <a:t>Betageri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02FE21BEC019</a:t>
                      </a:r>
                    </a:p>
                  </a:txBody>
                  <a:tcPr/>
                </a:tc>
                <a:tc>
                  <a:txBody>
                    <a:bodyPr/>
                    <a:lstStyle/>
                    <a:p>
                      <a:r>
                        <a:rPr lang="en-US" dirty="0">
                          <a:latin typeface="Times New Roman" panose="02020603050405020304" pitchFamily="18" charset="0"/>
                          <a:cs typeface="Times New Roman" panose="02020603050405020304" pitchFamily="18" charset="0"/>
                        </a:rPr>
                        <a:t>        16</a:t>
                      </a:r>
                      <a:r>
                        <a:rPr lang="en-IN"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0003"/>
                  </a:ext>
                </a:extLst>
              </a:tr>
            </a:tbl>
          </a:graphicData>
        </a:graphic>
      </p:graphicFrame>
      <p:sp>
        <p:nvSpPr>
          <p:cNvPr id="2" name="Google Shape;130;p25"/>
          <p:cNvSpPr/>
          <p:nvPr/>
        </p:nvSpPr>
        <p:spPr>
          <a:xfrm>
            <a:off x="0" y="5737564"/>
            <a:ext cx="12192000" cy="11432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panose="020B0604020202020204"/>
              <a:buNone/>
            </a:pPr>
            <a:r>
              <a:rPr lang="en-GB"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Department of Electronics and Communication  Engineering, </a:t>
            </a:r>
            <a:endParaRPr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ctr" rtl="0">
              <a:spcBef>
                <a:spcPts val="0"/>
              </a:spcBef>
              <a:spcAft>
                <a:spcPts val="0"/>
              </a:spcAft>
              <a:buClr>
                <a:schemeClr val="dk1"/>
              </a:buClr>
              <a:buFont typeface="Arial" panose="020B0604020202020204"/>
              <a:buNone/>
            </a:pPr>
            <a:r>
              <a:rPr lang="en-GB"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rPr>
              <a:t>KLE Technological University’s Dr. M. S. Sheshgiri College of Engineering and Technology, Belagavi</a:t>
            </a:r>
            <a:endParaRPr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endParaRPr b="1" dirty="0">
              <a:solidFill>
                <a:schemeClr val="lt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 name="TextBox 12">
            <a:extLst>
              <a:ext uri="{FF2B5EF4-FFF2-40B4-BE49-F238E27FC236}">
                <a16:creationId xmlns:a16="http://schemas.microsoft.com/office/drawing/2014/main" id="{6F4CDCA6-A4C4-2CD2-7867-2E4661AE1C3D}"/>
              </a:ext>
            </a:extLst>
          </p:cNvPr>
          <p:cNvSpPr txBox="1"/>
          <p:nvPr/>
        </p:nvSpPr>
        <p:spPr>
          <a:xfrm>
            <a:off x="2585282" y="2732714"/>
            <a:ext cx="6101080"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Team-08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488E-59C5-19E0-7F0A-2F8E7E56C8E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Simulink Model Overview</a:t>
            </a:r>
            <a:endParaRPr lang="en-IN" dirty="0"/>
          </a:p>
        </p:txBody>
      </p:sp>
      <p:sp>
        <p:nvSpPr>
          <p:cNvPr id="7" name="Content Placeholder 6">
            <a:extLst>
              <a:ext uri="{FF2B5EF4-FFF2-40B4-BE49-F238E27FC236}">
                <a16:creationId xmlns:a16="http://schemas.microsoft.com/office/drawing/2014/main" id="{29135C57-1D05-A592-5B31-EE6D8811D6D6}"/>
              </a:ext>
            </a:extLst>
          </p:cNvPr>
          <p:cNvSpPr>
            <a:spLocks noGrp="1"/>
          </p:cNvSpPr>
          <p:nvPr>
            <p:ph sz="half" idx="1"/>
          </p:nvPr>
        </p:nvSpPr>
        <p:spPr>
          <a:xfrm>
            <a:off x="942371" y="1918223"/>
            <a:ext cx="10701759" cy="4351338"/>
          </a:xfrm>
        </p:spPr>
        <p:txBody>
          <a:bodyPr>
            <a:normAutofit lnSpcReduction="10000"/>
          </a:bodyPr>
          <a:lstStyle/>
          <a:p>
            <a:pPr marL="514350" indent="-514350">
              <a:buFont typeface="+mj-lt"/>
              <a:buAutoNum type="arabicPeriod"/>
            </a:pPr>
            <a:r>
              <a:rPr lang="en-US" sz="2000" b="1" dirty="0">
                <a:latin typeface="Times New Roman" panose="02020603050405020304" pitchFamily="18" charset="0"/>
                <a:cs typeface="Times New Roman" panose="02020603050405020304" pitchFamily="18" charset="0"/>
              </a:rPr>
              <a:t>Set Value : </a:t>
            </a:r>
            <a:r>
              <a:rPr lang="en-US" sz="2000" dirty="0">
                <a:latin typeface="Times New Roman" panose="02020603050405020304" pitchFamily="18" charset="0"/>
                <a:cs typeface="Times New Roman" panose="02020603050405020304" pitchFamily="18" charset="0"/>
              </a:rPr>
              <a:t>This block defines the desired speed of the vehicle. It’s the reference input for the system, typically provided as a step input to represent a change in the desired speed.</a:t>
            </a:r>
          </a:p>
          <a:p>
            <a:pPr marL="514350" indent="-514350">
              <a:buFont typeface="+mj-lt"/>
              <a:buAutoNum type="arabicPeriod"/>
            </a:pPr>
            <a:r>
              <a:rPr lang="en-US" sz="2000" b="1" dirty="0">
                <a:latin typeface="Times New Roman" panose="02020603050405020304" pitchFamily="18" charset="0"/>
                <a:cs typeface="Times New Roman" panose="02020603050405020304" pitchFamily="18" charset="0"/>
              </a:rPr>
              <a:t>Summation Block : </a:t>
            </a:r>
            <a:r>
              <a:rPr lang="en-US" sz="2000" dirty="0">
                <a:latin typeface="Times New Roman" panose="02020603050405020304" pitchFamily="18" charset="0"/>
                <a:cs typeface="Times New Roman" panose="02020603050405020304" pitchFamily="18" charset="0"/>
              </a:rPr>
              <a:t>This block calculates the error by subtracting the actual speed (feedback) from the set value (reference input). The output is the error signal, which is fed into the PID controller.</a:t>
            </a:r>
          </a:p>
          <a:p>
            <a:pPr marL="514350" indent="-514350">
              <a:buFont typeface="+mj-lt"/>
              <a:buAutoNum type="arabicPeriod"/>
            </a:pPr>
            <a:r>
              <a:rPr lang="en-US" sz="2000" b="1" dirty="0">
                <a:latin typeface="Times New Roman" panose="02020603050405020304" pitchFamily="18" charset="0"/>
                <a:cs typeface="Times New Roman" panose="02020603050405020304" pitchFamily="18" charset="0"/>
              </a:rPr>
              <a:t>PID Controller (PID(z)):</a:t>
            </a:r>
            <a:r>
              <a:rPr lang="en-US" sz="2000" dirty="0">
                <a:latin typeface="Times New Roman" panose="02020603050405020304" pitchFamily="18" charset="0"/>
                <a:cs typeface="Times New Roman" panose="02020603050405020304" pitchFamily="18" charset="0"/>
              </a:rPr>
              <a:t>This block represents a discrete PID controller. It processes the error signal to produce a control signal aimed at reducing the error over time. The discrete PID controller uses Proportional, Integral, and Derivative terms to adjust the control effort dynamically.</a:t>
            </a:r>
          </a:p>
          <a:p>
            <a:pPr marL="514350" indent="-514350">
              <a:buFont typeface="+mj-lt"/>
              <a:buAutoNum type="arabicPeriod"/>
            </a:pPr>
            <a:r>
              <a:rPr lang="en-US" sz="2000" b="1" dirty="0">
                <a:latin typeface="Times New Roman" panose="02020603050405020304" pitchFamily="18" charset="0"/>
                <a:cs typeface="Times New Roman" panose="02020603050405020304" pitchFamily="18" charset="0"/>
              </a:rPr>
              <a:t>Actuator : </a:t>
            </a:r>
            <a:r>
              <a:rPr lang="en-US" sz="2000" dirty="0">
                <a:latin typeface="Times New Roman" panose="02020603050405020304" pitchFamily="18" charset="0"/>
                <a:cs typeface="Times New Roman" panose="02020603050405020304" pitchFamily="18" charset="0"/>
              </a:rPr>
              <a:t>This block models the actuator dynamics. The gain block (labeled with -K) adjusts the magnitude of the control signal before it is applied to the system.</a:t>
            </a:r>
          </a:p>
          <a:p>
            <a:pPr marL="514350" indent="-514350">
              <a:buFont typeface="+mj-lt"/>
              <a:buAutoNum type="arabicPeriod"/>
            </a:pPr>
            <a:r>
              <a:rPr lang="en-US" sz="2000" b="1" dirty="0">
                <a:latin typeface="Times New Roman" panose="02020603050405020304" pitchFamily="18" charset="0"/>
                <a:cs typeface="Times New Roman" panose="02020603050405020304" pitchFamily="18" charset="0"/>
              </a:rPr>
              <a:t>Disturbance (Gradient):</a:t>
            </a:r>
            <a:r>
              <a:rPr lang="en-US" sz="2000" dirty="0">
                <a:latin typeface="Times New Roman" panose="02020603050405020304" pitchFamily="18" charset="0"/>
                <a:cs typeface="Times New Roman" panose="02020603050405020304" pitchFamily="18" charset="0"/>
              </a:rPr>
              <a:t>This block simulates external disturbances, such as changes in terrain gradient, affecting the vehicle’s speed. It adds these disturbances to the control signal to account for real-world scenarios.</a:t>
            </a: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F440B1-349F-B063-D8D0-F078C3ED8005}"/>
              </a:ext>
            </a:extLst>
          </p:cNvPr>
          <p:cNvPicPr>
            <a:picLocks noChangeAspect="1"/>
          </p:cNvPicPr>
          <p:nvPr/>
        </p:nvPicPr>
        <p:blipFill>
          <a:blip r:embed="rId2"/>
          <a:stretch>
            <a:fillRect/>
          </a:stretch>
        </p:blipFill>
        <p:spPr>
          <a:xfrm>
            <a:off x="838200" y="365125"/>
            <a:ext cx="9753600" cy="1066800"/>
          </a:xfrm>
          <a:prstGeom prst="rect">
            <a:avLst/>
          </a:prstGeom>
        </p:spPr>
      </p:pic>
    </p:spTree>
    <p:extLst>
      <p:ext uri="{BB962C8B-B14F-4D97-AF65-F5344CB8AC3E}">
        <p14:creationId xmlns:p14="http://schemas.microsoft.com/office/powerpoint/2010/main" val="142384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488E-59C5-19E0-7F0A-2F8E7E56C8E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Simulink Model Overview</a:t>
            </a:r>
            <a:endParaRPr lang="en-IN" dirty="0"/>
          </a:p>
        </p:txBody>
      </p:sp>
      <p:pic>
        <p:nvPicPr>
          <p:cNvPr id="4" name="Picture 3">
            <a:extLst>
              <a:ext uri="{FF2B5EF4-FFF2-40B4-BE49-F238E27FC236}">
                <a16:creationId xmlns:a16="http://schemas.microsoft.com/office/drawing/2014/main" id="{B8F440B1-349F-B063-D8D0-F078C3ED8005}"/>
              </a:ext>
            </a:extLst>
          </p:cNvPr>
          <p:cNvPicPr>
            <a:picLocks noChangeAspect="1"/>
          </p:cNvPicPr>
          <p:nvPr/>
        </p:nvPicPr>
        <p:blipFill>
          <a:blip r:embed="rId2"/>
          <a:stretch>
            <a:fillRect/>
          </a:stretch>
        </p:blipFill>
        <p:spPr>
          <a:xfrm>
            <a:off x="838200" y="365125"/>
            <a:ext cx="9753600" cy="1066800"/>
          </a:xfrm>
          <a:prstGeom prst="rect">
            <a:avLst/>
          </a:prstGeom>
        </p:spPr>
      </p:pic>
      <p:sp>
        <p:nvSpPr>
          <p:cNvPr id="9" name="Rectangle 3">
            <a:extLst>
              <a:ext uri="{FF2B5EF4-FFF2-40B4-BE49-F238E27FC236}">
                <a16:creationId xmlns:a16="http://schemas.microsoft.com/office/drawing/2014/main" id="{57AD106B-E1B9-9402-43C0-FA8FF9CDA379}"/>
              </a:ext>
            </a:extLst>
          </p:cNvPr>
          <p:cNvSpPr>
            <a:spLocks noChangeArrowheads="1"/>
          </p:cNvSpPr>
          <p:nvPr/>
        </p:nvSpPr>
        <p:spPr bwMode="auto">
          <a:xfrm>
            <a:off x="691662" y="1346566"/>
            <a:ext cx="1119553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Discrete Transfer Function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block represents the discrete-time transfer function of the vehicle dynamics. The transfer function 0.0009153z−0.9844\frac{0.0009153}{z - 0.9844}z−0.98440.0009153​ models the relationship between the control input and the vehicle speed.</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Sensor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block represents the speed sensor. It measures the actual speed of the vehicle. The sensor signal is fed back to the summation block to form a closed-loop system.</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Noise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block simulates sensor noise, adding randomness to the measured speed to represent real-world sensor inaccuracies.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Measurements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subsystem converts the vehicle speed from meters per second (m/s) to kilometers per hour (km/h) using a gain block (multiplying by 3.6). It includes a scope for visualizing the speed signal in km/h.</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Speedometer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visual component displays the vehicle speed in real-time in km/h, providing an intuitive interface for observing the speed.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8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D8C4A96-BAD3-FCDB-3E67-A3C7F471CCE1}"/>
              </a:ext>
            </a:extLst>
          </p:cNvPr>
          <p:cNvSpPr>
            <a:spLocks noGrp="1"/>
          </p:cNvSpPr>
          <p:nvPr>
            <p:ph type="body" sz="half" idx="2"/>
          </p:nvPr>
        </p:nvSpPr>
        <p:spPr>
          <a:xfrm>
            <a:off x="7396825" y="2821149"/>
            <a:ext cx="4228015" cy="4192586"/>
          </a:xfrm>
        </p:spPr>
        <p:txBody>
          <a:bodyPr>
            <a:normAutofit/>
          </a:bodyPr>
          <a:lstStyle/>
          <a:p>
            <a:pPr algn="just"/>
            <a:r>
              <a:rPr lang="en-US" sz="2400" dirty="0">
                <a:latin typeface="Times New Roman" panose="02020603050405020304" pitchFamily="18" charset="0"/>
                <a:cs typeface="Times New Roman" panose="02020603050405020304" pitchFamily="18" charset="0"/>
              </a:rPr>
              <a:t>By comparing these waveforms, We can clearly see the advantage of using a closed-loop control system for maintaining the desired speed accurately and quickly, which is essential in applications like cruise control in vehicles.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F440B1-349F-B063-D8D0-F078C3ED8005}"/>
              </a:ext>
            </a:extLst>
          </p:cNvPr>
          <p:cNvPicPr>
            <a:picLocks noChangeAspect="1"/>
          </p:cNvPicPr>
          <p:nvPr/>
        </p:nvPicPr>
        <p:blipFill>
          <a:blip r:embed="rId2"/>
          <a:stretch>
            <a:fillRect/>
          </a:stretch>
        </p:blipFill>
        <p:spPr>
          <a:xfrm>
            <a:off x="838200" y="365125"/>
            <a:ext cx="9753600" cy="1066800"/>
          </a:xfrm>
          <a:prstGeom prst="rect">
            <a:avLst/>
          </a:prstGeom>
        </p:spPr>
      </p:pic>
      <p:sp>
        <p:nvSpPr>
          <p:cNvPr id="9" name="Rectangle 3">
            <a:extLst>
              <a:ext uri="{FF2B5EF4-FFF2-40B4-BE49-F238E27FC236}">
                <a16:creationId xmlns:a16="http://schemas.microsoft.com/office/drawing/2014/main" id="{57AD106B-E1B9-9402-43C0-FA8FF9CDA379}"/>
              </a:ext>
            </a:extLst>
          </p:cNvPr>
          <p:cNvSpPr>
            <a:spLocks noChangeArrowheads="1"/>
          </p:cNvSpPr>
          <p:nvPr/>
        </p:nvSpPr>
        <p:spPr bwMode="auto">
          <a:xfrm>
            <a:off x="4696503" y="1527682"/>
            <a:ext cx="11195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a:t>
            </a:r>
          </a:p>
        </p:txBody>
      </p:sp>
      <p:pic>
        <p:nvPicPr>
          <p:cNvPr id="8" name="Picture Placeholder 7">
            <a:extLst>
              <a:ext uri="{FF2B5EF4-FFF2-40B4-BE49-F238E27FC236}">
                <a16:creationId xmlns:a16="http://schemas.microsoft.com/office/drawing/2014/main" id="{B8495125-AD9D-CE9E-78F7-0C2AB6282BF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6642" r="6642"/>
          <a:stretch>
            <a:fillRect/>
          </a:stretch>
        </p:blipFill>
        <p:spPr>
          <a:xfrm>
            <a:off x="818306" y="2208214"/>
            <a:ext cx="5602147" cy="4423505"/>
          </a:xfrm>
          <a:prstGeom prst="rect">
            <a:avLst/>
          </a:prstGeom>
        </p:spPr>
      </p:pic>
    </p:spTree>
    <p:extLst>
      <p:ext uri="{BB962C8B-B14F-4D97-AF65-F5344CB8AC3E}">
        <p14:creationId xmlns:p14="http://schemas.microsoft.com/office/powerpoint/2010/main" val="159700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D8C4A96-BAD3-FCDB-3E67-A3C7F471CCE1}"/>
              </a:ext>
            </a:extLst>
          </p:cNvPr>
          <p:cNvSpPr>
            <a:spLocks noGrp="1"/>
          </p:cNvSpPr>
          <p:nvPr>
            <p:ph type="body" sz="half" idx="2"/>
          </p:nvPr>
        </p:nvSpPr>
        <p:spPr>
          <a:xfrm>
            <a:off x="6910688" y="2554931"/>
            <a:ext cx="4795175" cy="4192586"/>
          </a:xfrm>
        </p:spPr>
        <p:txBody>
          <a:bodyPr>
            <a:normAutofit/>
          </a:bodyPr>
          <a:lstStyle/>
          <a:p>
            <a:pPr algn="just"/>
            <a:r>
              <a:rPr lang="en-US" sz="2400" dirty="0">
                <a:latin typeface="Times New Roman" panose="02020603050405020304" pitchFamily="18" charset="0"/>
                <a:cs typeface="Times New Roman" panose="02020603050405020304" pitchFamily="18" charset="0"/>
              </a:rPr>
              <a:t>The waveform demonstrates the resilience and accuracy of a closed-loop control system in maintaining the desired speed even when external disturbances are introduced. The controller effectively mitigates the impact of disturbances, ensuring the system's performance remains within acceptable limits.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F440B1-349F-B063-D8D0-F078C3ED8005}"/>
              </a:ext>
            </a:extLst>
          </p:cNvPr>
          <p:cNvPicPr>
            <a:picLocks noChangeAspect="1"/>
          </p:cNvPicPr>
          <p:nvPr/>
        </p:nvPicPr>
        <p:blipFill>
          <a:blip r:embed="rId2"/>
          <a:stretch>
            <a:fillRect/>
          </a:stretch>
        </p:blipFill>
        <p:spPr>
          <a:xfrm>
            <a:off x="838200" y="365125"/>
            <a:ext cx="9753600" cy="1066800"/>
          </a:xfrm>
          <a:prstGeom prst="rect">
            <a:avLst/>
          </a:prstGeom>
        </p:spPr>
      </p:pic>
      <p:sp>
        <p:nvSpPr>
          <p:cNvPr id="9" name="Rectangle 3">
            <a:extLst>
              <a:ext uri="{FF2B5EF4-FFF2-40B4-BE49-F238E27FC236}">
                <a16:creationId xmlns:a16="http://schemas.microsoft.com/office/drawing/2014/main" id="{57AD106B-E1B9-9402-43C0-FA8FF9CDA379}"/>
              </a:ext>
            </a:extLst>
          </p:cNvPr>
          <p:cNvSpPr>
            <a:spLocks noChangeArrowheads="1"/>
          </p:cNvSpPr>
          <p:nvPr/>
        </p:nvSpPr>
        <p:spPr bwMode="auto">
          <a:xfrm>
            <a:off x="4696503" y="1527682"/>
            <a:ext cx="11195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a:t>
            </a:r>
          </a:p>
        </p:txBody>
      </p:sp>
      <p:pic>
        <p:nvPicPr>
          <p:cNvPr id="6" name="Picture Placeholder 5">
            <a:extLst>
              <a:ext uri="{FF2B5EF4-FFF2-40B4-BE49-F238E27FC236}">
                <a16:creationId xmlns:a16="http://schemas.microsoft.com/office/drawing/2014/main" id="{0BFF1A01-9EC3-E601-85B5-3557A028635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6642" r="6642"/>
          <a:stretch>
            <a:fillRect/>
          </a:stretch>
        </p:blipFill>
        <p:spPr>
          <a:xfrm>
            <a:off x="838200" y="2208214"/>
            <a:ext cx="5493152" cy="4337443"/>
          </a:xfrm>
        </p:spPr>
      </p:pic>
    </p:spTree>
    <p:extLst>
      <p:ext uri="{BB962C8B-B14F-4D97-AF65-F5344CB8AC3E}">
        <p14:creationId xmlns:p14="http://schemas.microsoft.com/office/powerpoint/2010/main" val="124794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F440B1-349F-B063-D8D0-F078C3ED8005}"/>
              </a:ext>
            </a:extLst>
          </p:cNvPr>
          <p:cNvPicPr>
            <a:picLocks noChangeAspect="1"/>
          </p:cNvPicPr>
          <p:nvPr/>
        </p:nvPicPr>
        <p:blipFill>
          <a:blip r:embed="rId2"/>
          <a:stretch>
            <a:fillRect/>
          </a:stretch>
        </p:blipFill>
        <p:spPr>
          <a:xfrm>
            <a:off x="838200" y="365125"/>
            <a:ext cx="9753600" cy="1066800"/>
          </a:xfrm>
          <a:prstGeom prst="rect">
            <a:avLst/>
          </a:prstGeom>
        </p:spPr>
      </p:pic>
      <p:sp>
        <p:nvSpPr>
          <p:cNvPr id="9" name="Rectangle 3">
            <a:extLst>
              <a:ext uri="{FF2B5EF4-FFF2-40B4-BE49-F238E27FC236}">
                <a16:creationId xmlns:a16="http://schemas.microsoft.com/office/drawing/2014/main" id="{57AD106B-E1B9-9402-43C0-FA8FF9CDA379}"/>
              </a:ext>
            </a:extLst>
          </p:cNvPr>
          <p:cNvSpPr>
            <a:spLocks noChangeArrowheads="1"/>
          </p:cNvSpPr>
          <p:nvPr/>
        </p:nvSpPr>
        <p:spPr bwMode="auto">
          <a:xfrm>
            <a:off x="4244558" y="1685337"/>
            <a:ext cx="111955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128D3D56-6DB5-1A45-A947-D21C46E666A7}"/>
              </a:ext>
            </a:extLst>
          </p:cNvPr>
          <p:cNvSpPr txBox="1"/>
          <p:nvPr/>
        </p:nvSpPr>
        <p:spPr>
          <a:xfrm>
            <a:off x="1681655" y="2554464"/>
            <a:ext cx="9898117"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We demonstrated the design and implementation of a PID-controlled cruise control system using MATLAB Simulink. The closed-loop system provided superior performance in maintaining the desired speed, effectively handling disturbances and noise. These results reinforce the advantages of closed-loop control systems in automotive applications and provide a strong basis for further research and development in this field.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55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BCF0-AA75-F3E4-14D5-2830D34349CF}"/>
              </a:ext>
            </a:extLst>
          </p:cNvPr>
          <p:cNvSpPr>
            <a:spLocks noGrp="1"/>
          </p:cNvSpPr>
          <p:nvPr>
            <p:ph type="title"/>
          </p:nvPr>
        </p:nvSpPr>
        <p:spPr>
          <a:xfrm>
            <a:off x="3749566" y="1825529"/>
            <a:ext cx="10515600" cy="1325563"/>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829FD-F6A5-521A-45E8-BF38B2D0F2FE}"/>
              </a:ext>
            </a:extLst>
          </p:cNvPr>
          <p:cNvSpPr>
            <a:spLocks noGrp="1"/>
          </p:cNvSpPr>
          <p:nvPr>
            <p:ph idx="1"/>
          </p:nvPr>
        </p:nvSpPr>
        <p:spPr>
          <a:xfrm>
            <a:off x="1111470" y="3323979"/>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Design and Implement a Cruise control system using PID Controller.</a:t>
            </a:r>
          </a:p>
        </p:txBody>
      </p:sp>
      <p:pic>
        <p:nvPicPr>
          <p:cNvPr id="4" name="Picture 3">
            <a:extLst>
              <a:ext uri="{FF2B5EF4-FFF2-40B4-BE49-F238E27FC236}">
                <a16:creationId xmlns:a16="http://schemas.microsoft.com/office/drawing/2014/main" id="{68E258FA-A465-E808-299B-705939C99908}"/>
              </a:ext>
            </a:extLst>
          </p:cNvPr>
          <p:cNvPicPr>
            <a:picLocks noChangeAspect="1"/>
          </p:cNvPicPr>
          <p:nvPr/>
        </p:nvPicPr>
        <p:blipFill>
          <a:blip r:embed="rId2"/>
          <a:stretch>
            <a:fillRect/>
          </a:stretch>
        </p:blipFill>
        <p:spPr>
          <a:xfrm>
            <a:off x="1111470" y="291552"/>
            <a:ext cx="9753600" cy="1066800"/>
          </a:xfrm>
          <a:prstGeom prst="rect">
            <a:avLst/>
          </a:prstGeom>
        </p:spPr>
      </p:pic>
    </p:spTree>
    <p:extLst>
      <p:ext uri="{BB962C8B-B14F-4D97-AF65-F5344CB8AC3E}">
        <p14:creationId xmlns:p14="http://schemas.microsoft.com/office/powerpoint/2010/main" val="1367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BCF0-AA75-F3E4-14D5-2830D34349CF}"/>
              </a:ext>
            </a:extLst>
          </p:cNvPr>
          <p:cNvSpPr>
            <a:spLocks noGrp="1"/>
          </p:cNvSpPr>
          <p:nvPr>
            <p:ph type="title"/>
          </p:nvPr>
        </p:nvSpPr>
        <p:spPr>
          <a:xfrm>
            <a:off x="838200" y="1358352"/>
            <a:ext cx="10515600" cy="1325563"/>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9829FD-F6A5-521A-45E8-BF38B2D0F2FE}"/>
              </a:ext>
            </a:extLst>
          </p:cNvPr>
          <p:cNvSpPr>
            <a:spLocks noGrp="1"/>
          </p:cNvSpPr>
          <p:nvPr>
            <p:ph idx="1"/>
          </p:nvPr>
        </p:nvSpPr>
        <p:spPr>
          <a:xfrm>
            <a:off x="838200" y="2683915"/>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The cruise control system interacts with the driver, the speed control device (throttle) and the external environment despite various interfaces in order to keep the speed of the car as desired by the driver.</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It serves as a cornerstone for efficiency optimization. By orchestrating precise adjustments to engine output, cruise control systems optimize fuel consumption, promoting eco-friendly driving practices and reducing carbon footprint.</a:t>
            </a:r>
          </a:p>
          <a:p>
            <a:r>
              <a:rPr lang="en-US" sz="2000" dirty="0">
                <a:latin typeface="Times New Roman" panose="02020603050405020304" pitchFamily="18" charset="0"/>
                <a:cs typeface="Times New Roman" panose="02020603050405020304" pitchFamily="18" charset="0"/>
              </a:rPr>
              <a:t>The user requests activation of the cruise control. The cruise control system accepts inputs from the sensor and gives a signal to the throttle mechanism for adjustment in the desired position.</a:t>
            </a:r>
          </a:p>
          <a:p>
            <a:r>
              <a:rPr lang="en-US" sz="2000" dirty="0">
                <a:latin typeface="Times New Roman" panose="02020603050405020304" pitchFamily="18" charset="0"/>
                <a:cs typeface="Times New Roman" panose="02020603050405020304" pitchFamily="18" charset="0"/>
              </a:rPr>
              <a:t>After the throttle is set, the cruise control system gives the user a feedback that it is now active and set.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E258FA-A465-E808-299B-705939C99908}"/>
              </a:ext>
            </a:extLst>
          </p:cNvPr>
          <p:cNvPicPr>
            <a:picLocks noChangeAspect="1"/>
          </p:cNvPicPr>
          <p:nvPr/>
        </p:nvPicPr>
        <p:blipFill>
          <a:blip r:embed="rId2"/>
          <a:stretch>
            <a:fillRect/>
          </a:stretch>
        </p:blipFill>
        <p:spPr>
          <a:xfrm>
            <a:off x="1111470" y="291552"/>
            <a:ext cx="9753600" cy="1066800"/>
          </a:xfrm>
          <a:prstGeom prst="rect">
            <a:avLst/>
          </a:prstGeom>
        </p:spPr>
      </p:pic>
    </p:spTree>
    <p:extLst>
      <p:ext uri="{BB962C8B-B14F-4D97-AF65-F5344CB8AC3E}">
        <p14:creationId xmlns:p14="http://schemas.microsoft.com/office/powerpoint/2010/main" val="37471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BCCB-21CE-D8A3-3507-6C958EAFDDE3}"/>
              </a:ext>
            </a:extLst>
          </p:cNvPr>
          <p:cNvSpPr>
            <a:spLocks noGrp="1"/>
          </p:cNvSpPr>
          <p:nvPr>
            <p:ph type="title"/>
          </p:nvPr>
        </p:nvSpPr>
        <p:spPr>
          <a:xfrm>
            <a:off x="838200" y="1868104"/>
            <a:ext cx="10515600" cy="1325563"/>
          </a:xfrm>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2F6DF2-EC79-DEF6-617F-7CF098A60E93}"/>
              </a:ext>
            </a:extLst>
          </p:cNvPr>
          <p:cNvSpPr>
            <a:spLocks noGrp="1"/>
          </p:cNvSpPr>
          <p:nvPr>
            <p:ph idx="1"/>
          </p:nvPr>
        </p:nvSpPr>
        <p:spPr>
          <a:xfrm>
            <a:off x="838200" y="3193667"/>
            <a:ext cx="10515600" cy="4351338"/>
          </a:xfrm>
        </p:spPr>
        <p:txBody>
          <a:bodyPr/>
          <a:lstStyle/>
          <a:p>
            <a:r>
              <a:rPr lang="en-US" dirty="0">
                <a:latin typeface="Times New Roman" panose="02020603050405020304" pitchFamily="18" charset="0"/>
                <a:cs typeface="Times New Roman" panose="02020603050405020304" pitchFamily="18" charset="0"/>
              </a:rPr>
              <a:t>Maintain Constant Speed</a:t>
            </a:r>
          </a:p>
          <a:p>
            <a:r>
              <a:rPr lang="en-US" dirty="0">
                <a:latin typeface="Times New Roman" panose="02020603050405020304" pitchFamily="18" charset="0"/>
                <a:cs typeface="Times New Roman" panose="02020603050405020304" pitchFamily="18" charset="0"/>
              </a:rPr>
              <a:t>Enhance Fuel Efficiency</a:t>
            </a:r>
          </a:p>
          <a:p>
            <a:r>
              <a:rPr lang="en-US" dirty="0">
                <a:latin typeface="Times New Roman" panose="02020603050405020304" pitchFamily="18" charset="0"/>
                <a:cs typeface="Times New Roman" panose="02020603050405020304" pitchFamily="18" charset="0"/>
              </a:rPr>
              <a:t>Increase Driver Comfort and Convenience</a:t>
            </a:r>
          </a:p>
          <a:p>
            <a:r>
              <a:rPr lang="en-US" dirty="0">
                <a:latin typeface="Times New Roman" panose="02020603050405020304" pitchFamily="18" charset="0"/>
                <a:cs typeface="Times New Roman" panose="02020603050405020304" pitchFamily="18" charset="0"/>
              </a:rPr>
              <a:t>Improve Safety</a:t>
            </a:r>
          </a:p>
          <a:p>
            <a:r>
              <a:rPr lang="en-US" dirty="0">
                <a:latin typeface="Times New Roman" panose="02020603050405020304" pitchFamily="18" charset="0"/>
                <a:cs typeface="Times New Roman" panose="02020603050405020304" pitchFamily="18" charset="0"/>
              </a:rPr>
              <a:t>Support Adaptive Cruise Control (ACC)</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CAEB99-6454-2B5C-D5A1-02EEAB60D4A9}"/>
              </a:ext>
            </a:extLst>
          </p:cNvPr>
          <p:cNvPicPr>
            <a:picLocks noChangeAspect="1"/>
          </p:cNvPicPr>
          <p:nvPr/>
        </p:nvPicPr>
        <p:blipFill>
          <a:blip r:embed="rId2"/>
          <a:stretch>
            <a:fillRect/>
          </a:stretch>
        </p:blipFill>
        <p:spPr>
          <a:xfrm>
            <a:off x="838200" y="365125"/>
            <a:ext cx="9753600" cy="1066800"/>
          </a:xfrm>
          <a:prstGeom prst="rect">
            <a:avLst/>
          </a:prstGeom>
        </p:spPr>
      </p:pic>
    </p:spTree>
    <p:extLst>
      <p:ext uri="{BB962C8B-B14F-4D97-AF65-F5344CB8AC3E}">
        <p14:creationId xmlns:p14="http://schemas.microsoft.com/office/powerpoint/2010/main" val="364509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64AC-5845-6436-2CC2-1844469EE3A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Description</a:t>
            </a:r>
            <a:endParaRPr lang="en-IN" dirty="0"/>
          </a:p>
        </p:txBody>
      </p:sp>
      <p:sp>
        <p:nvSpPr>
          <p:cNvPr id="3" name="Content Placeholder 2">
            <a:extLst>
              <a:ext uri="{FF2B5EF4-FFF2-40B4-BE49-F238E27FC236}">
                <a16:creationId xmlns:a16="http://schemas.microsoft.com/office/drawing/2014/main" id="{FC9DD875-4400-0DA3-CCE4-4A06DE432548}"/>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Components of Cruise Control System</a:t>
            </a:r>
          </a:p>
          <a:p>
            <a:r>
              <a:rPr lang="en-IN" sz="1800" dirty="0">
                <a:latin typeface="Times New Roman" panose="02020603050405020304" pitchFamily="18" charset="0"/>
                <a:cs typeface="Times New Roman" panose="02020603050405020304" pitchFamily="18" charset="0"/>
              </a:rPr>
              <a:t>Control Module (ECU)</a:t>
            </a:r>
            <a:endParaRPr lang="en-US"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Speed Sensor</a:t>
            </a:r>
            <a:endParaRPr lang="en-US"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Throttle Actuator</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Basic Functionality</a:t>
            </a:r>
            <a:endParaRPr lang="en-US"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Activating Cruise Control</a:t>
            </a:r>
          </a:p>
          <a:p>
            <a:r>
              <a:rPr lang="en-IN" sz="1800" dirty="0">
                <a:latin typeface="Times New Roman" panose="02020603050405020304" pitchFamily="18" charset="0"/>
                <a:cs typeface="Times New Roman" panose="02020603050405020304" pitchFamily="18" charset="0"/>
              </a:rPr>
              <a:t>Maintaining Speed</a:t>
            </a:r>
          </a:p>
          <a:p>
            <a:r>
              <a:rPr lang="en-IN" sz="1800" dirty="0">
                <a:latin typeface="Times New Roman" panose="02020603050405020304" pitchFamily="18" charset="0"/>
                <a:cs typeface="Times New Roman" panose="02020603050405020304" pitchFamily="18" charset="0"/>
              </a:rPr>
              <a:t>Deactivating Cruise Control</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Advanced Features (Adaptive Cruise Control - ACC)</a:t>
            </a:r>
          </a:p>
          <a:p>
            <a:r>
              <a:rPr lang="en-IN" sz="1800" dirty="0">
                <a:latin typeface="Times New Roman" panose="02020603050405020304" pitchFamily="18" charset="0"/>
                <a:cs typeface="Times New Roman" panose="02020603050405020304" pitchFamily="18" charset="0"/>
              </a:rPr>
              <a:t>Radar and Camera Sensors</a:t>
            </a:r>
          </a:p>
          <a:p>
            <a:r>
              <a:rPr lang="en-IN" sz="1800" dirty="0">
                <a:latin typeface="Times New Roman" panose="02020603050405020304" pitchFamily="18" charset="0"/>
                <a:cs typeface="Times New Roman" panose="02020603050405020304" pitchFamily="18" charset="0"/>
              </a:rPr>
              <a:t>Automatic Speed Adjustment</a:t>
            </a:r>
          </a:p>
          <a:p>
            <a:r>
              <a:rPr lang="en-IN" sz="1800" dirty="0">
                <a:latin typeface="Times New Roman" panose="02020603050405020304" pitchFamily="18" charset="0"/>
                <a:cs typeface="Times New Roman" panose="02020603050405020304" pitchFamily="18" charset="0"/>
              </a:rPr>
              <a:t>Collision Avoidance</a:t>
            </a:r>
            <a:endParaRPr lang="en-US" dirty="0">
              <a:latin typeface="Times New Roman" panose="02020603050405020304" pitchFamily="18" charset="0"/>
              <a:cs typeface="Times New Roman" panose="02020603050405020304" pitchFamily="18" charset="0"/>
            </a:endParaRPr>
          </a:p>
          <a:p>
            <a:endParaRPr lang="en-IN" sz="3600" dirty="0"/>
          </a:p>
        </p:txBody>
      </p:sp>
      <p:pic>
        <p:nvPicPr>
          <p:cNvPr id="4" name="Picture 3">
            <a:extLst>
              <a:ext uri="{FF2B5EF4-FFF2-40B4-BE49-F238E27FC236}">
                <a16:creationId xmlns:a16="http://schemas.microsoft.com/office/drawing/2014/main" id="{7B7940C4-C1FB-393A-8F10-87853E234033}"/>
              </a:ext>
            </a:extLst>
          </p:cNvPr>
          <p:cNvPicPr>
            <a:picLocks noChangeAspect="1"/>
          </p:cNvPicPr>
          <p:nvPr/>
        </p:nvPicPr>
        <p:blipFill>
          <a:blip r:embed="rId2"/>
          <a:stretch>
            <a:fillRect/>
          </a:stretch>
        </p:blipFill>
        <p:spPr>
          <a:xfrm>
            <a:off x="838200" y="365125"/>
            <a:ext cx="9753600" cy="1066800"/>
          </a:xfrm>
          <a:prstGeom prst="rect">
            <a:avLst/>
          </a:prstGeom>
        </p:spPr>
      </p:pic>
    </p:spTree>
    <p:extLst>
      <p:ext uri="{BB962C8B-B14F-4D97-AF65-F5344CB8AC3E}">
        <p14:creationId xmlns:p14="http://schemas.microsoft.com/office/powerpoint/2010/main" val="323257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64AC-5845-6436-2CC2-1844469EE3A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System Description</a:t>
            </a:r>
            <a:endParaRPr lang="en-IN" dirty="0"/>
          </a:p>
        </p:txBody>
      </p:sp>
      <p:sp>
        <p:nvSpPr>
          <p:cNvPr id="3" name="Content Placeholder 2">
            <a:extLst>
              <a:ext uri="{FF2B5EF4-FFF2-40B4-BE49-F238E27FC236}">
                <a16:creationId xmlns:a16="http://schemas.microsoft.com/office/drawing/2014/main" id="{FC9DD875-4400-0DA3-CCE4-4A06DE432548}"/>
              </a:ext>
            </a:extLst>
          </p:cNvPr>
          <p:cNvSpPr>
            <a:spLocks noGrp="1"/>
          </p:cNvSpPr>
          <p:nvPr>
            <p:ph idx="1"/>
          </p:nvPr>
        </p:nvSpPr>
        <p:spPr/>
        <p:txBody>
          <a:bodyPr>
            <a:normAutofit/>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BLOCK DIAGRAM</a:t>
            </a:r>
            <a:endParaRPr lang="en-IN" sz="3600" dirty="0"/>
          </a:p>
        </p:txBody>
      </p:sp>
      <p:pic>
        <p:nvPicPr>
          <p:cNvPr id="4" name="Picture 3">
            <a:extLst>
              <a:ext uri="{FF2B5EF4-FFF2-40B4-BE49-F238E27FC236}">
                <a16:creationId xmlns:a16="http://schemas.microsoft.com/office/drawing/2014/main" id="{7B7940C4-C1FB-393A-8F10-87853E234033}"/>
              </a:ext>
            </a:extLst>
          </p:cNvPr>
          <p:cNvPicPr>
            <a:picLocks noChangeAspect="1"/>
          </p:cNvPicPr>
          <p:nvPr/>
        </p:nvPicPr>
        <p:blipFill>
          <a:blip r:embed="rId2"/>
          <a:stretch>
            <a:fillRect/>
          </a:stretch>
        </p:blipFill>
        <p:spPr>
          <a:xfrm>
            <a:off x="838200" y="365125"/>
            <a:ext cx="9753600" cy="1066800"/>
          </a:xfrm>
          <a:prstGeom prst="rect">
            <a:avLst/>
          </a:prstGeom>
        </p:spPr>
      </p:pic>
      <p:pic>
        <p:nvPicPr>
          <p:cNvPr id="6" name="Picture 5">
            <a:extLst>
              <a:ext uri="{FF2B5EF4-FFF2-40B4-BE49-F238E27FC236}">
                <a16:creationId xmlns:a16="http://schemas.microsoft.com/office/drawing/2014/main" id="{D243FB18-C81F-2B1B-8DE9-9ED5EB14D1F1}"/>
              </a:ext>
            </a:extLst>
          </p:cNvPr>
          <p:cNvPicPr>
            <a:picLocks noChangeAspect="1"/>
          </p:cNvPicPr>
          <p:nvPr/>
        </p:nvPicPr>
        <p:blipFill rotWithShape="1">
          <a:blip r:embed="rId3"/>
          <a:srcRect l="327" t="3260" r="297" b="2069"/>
          <a:stretch/>
        </p:blipFill>
        <p:spPr>
          <a:xfrm>
            <a:off x="1152143" y="2680137"/>
            <a:ext cx="10576333" cy="3731173"/>
          </a:xfrm>
          <a:prstGeom prst="rect">
            <a:avLst/>
          </a:prstGeom>
        </p:spPr>
      </p:pic>
    </p:spTree>
    <p:extLst>
      <p:ext uri="{BB962C8B-B14F-4D97-AF65-F5344CB8AC3E}">
        <p14:creationId xmlns:p14="http://schemas.microsoft.com/office/powerpoint/2010/main" val="179752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0536-4F17-555F-3C08-7341D2FB7173}"/>
              </a:ext>
            </a:extLst>
          </p:cNvPr>
          <p:cNvSpPr>
            <a:spLocks noGrp="1"/>
          </p:cNvSpPr>
          <p:nvPr>
            <p:ph type="title"/>
          </p:nvPr>
        </p:nvSpPr>
        <p:spPr>
          <a:xfrm>
            <a:off x="1016875" y="1538808"/>
            <a:ext cx="9574925" cy="510710"/>
          </a:xfrm>
        </p:spPr>
        <p:txBody>
          <a:bodyPr>
            <a:normAutofit fontScale="90000"/>
          </a:bodyPr>
          <a:lstStyle/>
          <a:p>
            <a:r>
              <a:rPr lang="en-US" b="1" dirty="0">
                <a:latin typeface="Times New Roman" panose="02020603050405020304" pitchFamily="18" charset="0"/>
                <a:cs typeface="Times New Roman" panose="02020603050405020304" pitchFamily="18" charset="0"/>
              </a:rPr>
              <a:t>Cruise control Design:</a:t>
            </a:r>
            <a:endParaRPr lang="en-IN" dirty="0"/>
          </a:p>
        </p:txBody>
      </p:sp>
      <p:sp>
        <p:nvSpPr>
          <p:cNvPr id="3" name="Content Placeholder 2">
            <a:extLst>
              <a:ext uri="{FF2B5EF4-FFF2-40B4-BE49-F238E27FC236}">
                <a16:creationId xmlns:a16="http://schemas.microsoft.com/office/drawing/2014/main" id="{D0DDD44B-E5EF-BC47-CBB7-C8358CB50F99}"/>
              </a:ext>
            </a:extLst>
          </p:cNvPr>
          <p:cNvSpPr>
            <a:spLocks noGrp="1"/>
          </p:cNvSpPr>
          <p:nvPr>
            <p:ph idx="1"/>
          </p:nvPr>
        </p:nvSpPr>
        <p:spPr>
          <a:xfrm>
            <a:off x="1132489" y="2320212"/>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A simple cruise control system with PID controller,  design done in Simulink.</a:t>
            </a:r>
          </a:p>
          <a:p>
            <a:pPr algn="just"/>
            <a:r>
              <a:rPr lang="en-US" sz="2000" dirty="0">
                <a:latin typeface="Times New Roman" panose="02020603050405020304" pitchFamily="18" charset="0"/>
                <a:cs typeface="Times New Roman" panose="02020603050405020304" pitchFamily="18" charset="0"/>
              </a:rPr>
              <a:t>The cruise control system design is for a Compact Sedan (system parameters for modelling such as weight of the car, dimensions, drag coefficient, rolling resistance, max torque and so on has been for a Honda City 1.5L)</a:t>
            </a:r>
          </a:p>
          <a:p>
            <a:pPr algn="just"/>
            <a:r>
              <a:rPr lang="en-US" sz="2000" dirty="0">
                <a:latin typeface="Times New Roman" panose="02020603050405020304" pitchFamily="18" charset="0"/>
                <a:cs typeface="Times New Roman" panose="02020603050405020304" pitchFamily="18" charset="0"/>
              </a:rPr>
              <a:t>System is first-order mass damper model, the modeling has been done in </a:t>
            </a:r>
            <a:r>
              <a:rPr lang="en-US" sz="2000" dirty="0" err="1">
                <a:latin typeface="Times New Roman" panose="02020603050405020304" pitchFamily="18" charset="0"/>
                <a:cs typeface="Times New Roman" panose="02020603050405020304" pitchFamily="18" charset="0"/>
              </a:rPr>
              <a:t>simulink</a:t>
            </a:r>
            <a:r>
              <a:rPr lang="en-US" sz="2000" dirty="0">
                <a:latin typeface="Times New Roman" panose="02020603050405020304" pitchFamily="18" charset="0"/>
                <a:cs typeface="Times New Roman" panose="02020603050405020304" pitchFamily="18" charset="0"/>
              </a:rPr>
              <a:t> in both discrete and continuous modes, with and without a PID controller. The tuning of the PID parameters has been done using the </a:t>
            </a:r>
            <a:r>
              <a:rPr lang="en-US" sz="2000" dirty="0" err="1">
                <a:latin typeface="Times New Roman" panose="02020603050405020304" pitchFamily="18" charset="0"/>
                <a:cs typeface="Times New Roman" panose="02020603050405020304" pitchFamily="18" charset="0"/>
              </a:rPr>
              <a:t>matlab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pid</a:t>
            </a:r>
            <a:r>
              <a:rPr lang="en-US" sz="2000" dirty="0">
                <a:latin typeface="Times New Roman" panose="02020603050405020304" pitchFamily="18" charset="0"/>
                <a:cs typeface="Times New Roman" panose="02020603050405020304" pitchFamily="18" charset="0"/>
              </a:rPr>
              <a:t> tuner tool. The system objective was to maintain the speed of the car at 100 km/h (27.78 m/s). System stability was checked by applying disturbance similar to that of a car running from a plain road to an inclined terrain. Rise time is designed to be less than 12 seconds, as the car in modelling (</a:t>
            </a:r>
            <a:r>
              <a:rPr lang="en-US" sz="2000" dirty="0" err="1">
                <a:latin typeface="Times New Roman" panose="02020603050405020304" pitchFamily="18" charset="0"/>
                <a:cs typeface="Times New Roman" panose="02020603050405020304" pitchFamily="18" charset="0"/>
              </a:rPr>
              <a:t>honda</a:t>
            </a:r>
            <a:r>
              <a:rPr lang="en-US" sz="2000" dirty="0">
                <a:latin typeface="Times New Roman" panose="02020603050405020304" pitchFamily="18" charset="0"/>
                <a:cs typeface="Times New Roman" panose="02020603050405020304" pitchFamily="18" charset="0"/>
              </a:rPr>
              <a:t> city 1.5l) can do 0-100km/h in 10.8 seconds.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15A635-C53C-5F77-BE44-696E05B28D9D}"/>
              </a:ext>
            </a:extLst>
          </p:cNvPr>
          <p:cNvPicPr>
            <a:picLocks noChangeAspect="1"/>
          </p:cNvPicPr>
          <p:nvPr/>
        </p:nvPicPr>
        <p:blipFill>
          <a:blip r:embed="rId2"/>
          <a:stretch>
            <a:fillRect/>
          </a:stretch>
        </p:blipFill>
        <p:spPr>
          <a:xfrm>
            <a:off x="838200" y="365125"/>
            <a:ext cx="9753600" cy="1066800"/>
          </a:xfrm>
          <a:prstGeom prst="rect">
            <a:avLst/>
          </a:prstGeom>
        </p:spPr>
      </p:pic>
    </p:spTree>
    <p:extLst>
      <p:ext uri="{BB962C8B-B14F-4D97-AF65-F5344CB8AC3E}">
        <p14:creationId xmlns:p14="http://schemas.microsoft.com/office/powerpoint/2010/main" val="310459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0536-4F17-555F-3C08-7341D2FB7173}"/>
              </a:ext>
            </a:extLst>
          </p:cNvPr>
          <p:cNvSpPr>
            <a:spLocks noGrp="1"/>
          </p:cNvSpPr>
          <p:nvPr>
            <p:ph type="title"/>
          </p:nvPr>
        </p:nvSpPr>
        <p:spPr>
          <a:xfrm>
            <a:off x="3788230" y="666703"/>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Working Principle</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15A635-C53C-5F77-BE44-696E05B28D9D}"/>
              </a:ext>
            </a:extLst>
          </p:cNvPr>
          <p:cNvPicPr>
            <a:picLocks noChangeAspect="1"/>
          </p:cNvPicPr>
          <p:nvPr/>
        </p:nvPicPr>
        <p:blipFill>
          <a:blip r:embed="rId2"/>
          <a:stretch>
            <a:fillRect/>
          </a:stretch>
        </p:blipFill>
        <p:spPr>
          <a:xfrm>
            <a:off x="902208" y="27140"/>
            <a:ext cx="9753600" cy="1066800"/>
          </a:xfrm>
          <a:prstGeom prst="rect">
            <a:avLst/>
          </a:prstGeom>
        </p:spPr>
      </p:pic>
      <p:sp>
        <p:nvSpPr>
          <p:cNvPr id="9" name="Rectangle 8">
            <a:extLst>
              <a:ext uri="{FF2B5EF4-FFF2-40B4-BE49-F238E27FC236}">
                <a16:creationId xmlns:a16="http://schemas.microsoft.com/office/drawing/2014/main" id="{AD97229C-6CC3-E361-3CAD-F4A10DC2BB89}"/>
              </a:ext>
            </a:extLst>
          </p:cNvPr>
          <p:cNvSpPr/>
          <p:nvPr/>
        </p:nvSpPr>
        <p:spPr>
          <a:xfrm>
            <a:off x="1012273" y="1893408"/>
            <a:ext cx="3246384" cy="7222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Setting the desired speed</a:t>
            </a:r>
            <a:endParaRPr lang="en-IN"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281E4D5-4955-EDE1-B603-6B63602C73F9}"/>
              </a:ext>
            </a:extLst>
          </p:cNvPr>
          <p:cNvSpPr/>
          <p:nvPr/>
        </p:nvSpPr>
        <p:spPr>
          <a:xfrm>
            <a:off x="161596" y="3158369"/>
            <a:ext cx="5285389" cy="671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a:latin typeface="Times New Roman" panose="02020603050405020304" pitchFamily="18" charset="0"/>
                <a:cs typeface="Times New Roman" panose="02020603050405020304" pitchFamily="18" charset="0"/>
              </a:rPr>
              <a:t>Error Calculation - The system calculates the error by comparing the actual speed with the desired speed.</a:t>
            </a:r>
            <a:endParaRPr lang="en-IN" sz="16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DD10E00-42CD-9FD9-8942-248F845F0294}"/>
              </a:ext>
            </a:extLst>
          </p:cNvPr>
          <p:cNvSpPr/>
          <p:nvPr/>
        </p:nvSpPr>
        <p:spPr>
          <a:xfrm>
            <a:off x="147143" y="4327190"/>
            <a:ext cx="5328749" cy="760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dirty="0">
                <a:latin typeface="Times New Roman" panose="02020603050405020304" pitchFamily="18" charset="0"/>
                <a:cs typeface="Times New Roman" panose="02020603050405020304" pitchFamily="18" charset="0"/>
              </a:rPr>
              <a:t>PID CONTROL - The PID controller processes the error to determine the appropriate control action (throttle adjustment) to minimize the error.</a:t>
            </a:r>
            <a:endParaRPr lang="en-IN" sz="16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281E4D5-4955-EDE1-B603-6B63602C73F9}"/>
              </a:ext>
            </a:extLst>
          </p:cNvPr>
          <p:cNvSpPr/>
          <p:nvPr/>
        </p:nvSpPr>
        <p:spPr>
          <a:xfrm>
            <a:off x="6745017" y="5630583"/>
            <a:ext cx="4792716" cy="8474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Vehicle Dynamics - </a:t>
            </a:r>
            <a:r>
              <a:rPr lang="en-US" sz="1600" dirty="0">
                <a:latin typeface="Times New Roman" panose="02020603050405020304" pitchFamily="18" charset="0"/>
                <a:cs typeface="Times New Roman" panose="02020603050405020304" pitchFamily="18" charset="0"/>
              </a:rPr>
              <a:t>The adjusted control signal is applied to the vehicle model (Plant), resulting in a change in vehicle speed.</a:t>
            </a:r>
            <a:endParaRPr lang="en-IN" sz="16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DD10E00-42CD-9FD9-8942-248F845F0294}"/>
              </a:ext>
            </a:extLst>
          </p:cNvPr>
          <p:cNvSpPr/>
          <p:nvPr/>
        </p:nvSpPr>
        <p:spPr>
          <a:xfrm>
            <a:off x="6745017" y="3926372"/>
            <a:ext cx="4792716" cy="103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Speed Measurement - The actual speed of the vehicle is measured, converted to different units, and displayed on the speedometer.</a:t>
            </a:r>
            <a:endParaRPr lang="en-IN" sz="16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6D2F4E9-142F-50B7-EDC1-EE0DB004EDB6}"/>
              </a:ext>
            </a:extLst>
          </p:cNvPr>
          <p:cNvSpPr/>
          <p:nvPr/>
        </p:nvSpPr>
        <p:spPr>
          <a:xfrm>
            <a:off x="161596" y="5599587"/>
            <a:ext cx="5328749" cy="893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Actuation - The control signal is adjusted by the actuator and any external disturbances are accounted for.</a:t>
            </a:r>
            <a:endParaRPr lang="en-IN" sz="16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2415E91D-2C7E-D4B8-8676-C40A2239EBD8}"/>
              </a:ext>
            </a:extLst>
          </p:cNvPr>
          <p:cNvSpPr/>
          <p:nvPr/>
        </p:nvSpPr>
        <p:spPr>
          <a:xfrm>
            <a:off x="6730564" y="2319022"/>
            <a:ext cx="4792716" cy="1034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Feedback Loop- The measured speed is fed back to the summation block to continuously update the error and refine the control signal.</a:t>
            </a:r>
            <a:endParaRPr lang="en-IN" sz="1600" dirty="0">
              <a:latin typeface="Times New Roman" panose="02020603050405020304" pitchFamily="18" charset="0"/>
              <a:cs typeface="Times New Roman" panose="02020603050405020304" pitchFamily="18" charset="0"/>
            </a:endParaRPr>
          </a:p>
        </p:txBody>
      </p:sp>
      <p:sp>
        <p:nvSpPr>
          <p:cNvPr id="24" name="Arrow: Down 23">
            <a:extLst>
              <a:ext uri="{FF2B5EF4-FFF2-40B4-BE49-F238E27FC236}">
                <a16:creationId xmlns:a16="http://schemas.microsoft.com/office/drawing/2014/main" id="{1532E4E5-AC29-0C11-0D47-A6661D15091A}"/>
              </a:ext>
            </a:extLst>
          </p:cNvPr>
          <p:cNvSpPr/>
          <p:nvPr/>
        </p:nvSpPr>
        <p:spPr>
          <a:xfrm>
            <a:off x="2554014" y="2795752"/>
            <a:ext cx="241738" cy="3626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8EA14C04-1DBD-5018-F942-BED03F891BCA}"/>
              </a:ext>
            </a:extLst>
          </p:cNvPr>
          <p:cNvSpPr/>
          <p:nvPr/>
        </p:nvSpPr>
        <p:spPr>
          <a:xfrm>
            <a:off x="2554014" y="3919544"/>
            <a:ext cx="241738" cy="3626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61D3BEB0-75E2-4838-C2C5-5DE1BF7FCBA1}"/>
              </a:ext>
            </a:extLst>
          </p:cNvPr>
          <p:cNvSpPr/>
          <p:nvPr/>
        </p:nvSpPr>
        <p:spPr>
          <a:xfrm>
            <a:off x="2514596" y="5177909"/>
            <a:ext cx="241738" cy="3626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3273F517-6886-E4CF-9800-F395F6930583}"/>
              </a:ext>
            </a:extLst>
          </p:cNvPr>
          <p:cNvSpPr/>
          <p:nvPr/>
        </p:nvSpPr>
        <p:spPr>
          <a:xfrm>
            <a:off x="5507423" y="5896640"/>
            <a:ext cx="1254672" cy="3153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46ED610C-B538-39D1-F551-24804A61920E}"/>
              </a:ext>
            </a:extLst>
          </p:cNvPr>
          <p:cNvSpPr/>
          <p:nvPr/>
        </p:nvSpPr>
        <p:spPr>
          <a:xfrm rot="16200000">
            <a:off x="8893061" y="5135275"/>
            <a:ext cx="627999" cy="3626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DBA7C6D8-2B3D-7C16-1FCB-7414AB48F3C7}"/>
              </a:ext>
            </a:extLst>
          </p:cNvPr>
          <p:cNvSpPr/>
          <p:nvPr/>
        </p:nvSpPr>
        <p:spPr>
          <a:xfrm rot="16200000">
            <a:off x="8956020" y="3463233"/>
            <a:ext cx="553148" cy="3731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918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488E-59C5-19E0-7F0A-2F8E7E56C8E6}"/>
              </a:ext>
            </a:extLst>
          </p:cNvPr>
          <p:cNvSpPr>
            <a:spLocks noGrp="1"/>
          </p:cNvSpPr>
          <p:nvPr>
            <p:ph type="title"/>
          </p:nvPr>
        </p:nvSpPr>
        <p:spPr>
          <a:xfrm>
            <a:off x="3530086" y="1318141"/>
            <a:ext cx="10515600" cy="1325563"/>
          </a:xfrm>
        </p:spPr>
        <p:txBody>
          <a:bodyPr/>
          <a:lstStyle/>
          <a:p>
            <a:r>
              <a:rPr lang="en-IN" b="1" dirty="0">
                <a:latin typeface="Times New Roman" panose="02020603050405020304" pitchFamily="18" charset="0"/>
                <a:cs typeface="Times New Roman" panose="02020603050405020304" pitchFamily="18" charset="0"/>
              </a:rPr>
              <a:t>Simulink Model</a:t>
            </a:r>
            <a:endParaRPr lang="en-IN" dirty="0"/>
          </a:p>
        </p:txBody>
      </p:sp>
      <p:pic>
        <p:nvPicPr>
          <p:cNvPr id="6" name="Content Placeholder 5">
            <a:extLst>
              <a:ext uri="{FF2B5EF4-FFF2-40B4-BE49-F238E27FC236}">
                <a16:creationId xmlns:a16="http://schemas.microsoft.com/office/drawing/2014/main" id="{EFC81765-9DBE-5231-78F1-02A9210913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853"/>
          <a:stretch/>
        </p:blipFill>
        <p:spPr>
          <a:xfrm>
            <a:off x="1307995" y="2499984"/>
            <a:ext cx="9086105" cy="4233580"/>
          </a:xfrm>
        </p:spPr>
      </p:pic>
      <p:pic>
        <p:nvPicPr>
          <p:cNvPr id="4" name="Picture 3">
            <a:extLst>
              <a:ext uri="{FF2B5EF4-FFF2-40B4-BE49-F238E27FC236}">
                <a16:creationId xmlns:a16="http://schemas.microsoft.com/office/drawing/2014/main" id="{B8F440B1-349F-B063-D8D0-F078C3ED8005}"/>
              </a:ext>
            </a:extLst>
          </p:cNvPr>
          <p:cNvPicPr>
            <a:picLocks noChangeAspect="1"/>
          </p:cNvPicPr>
          <p:nvPr/>
        </p:nvPicPr>
        <p:blipFill>
          <a:blip r:embed="rId3"/>
          <a:stretch>
            <a:fillRect/>
          </a:stretch>
        </p:blipFill>
        <p:spPr>
          <a:xfrm>
            <a:off x="838200" y="365125"/>
            <a:ext cx="9753600" cy="1066800"/>
          </a:xfrm>
          <a:prstGeom prst="rect">
            <a:avLst/>
          </a:prstGeom>
        </p:spPr>
      </p:pic>
    </p:spTree>
    <p:extLst>
      <p:ext uri="{BB962C8B-B14F-4D97-AF65-F5344CB8AC3E}">
        <p14:creationId xmlns:p14="http://schemas.microsoft.com/office/powerpoint/2010/main" val="3326003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1134</Words>
  <Application>Microsoft Office PowerPoint</Application>
  <PresentationFormat>Widescreen</PresentationFormat>
  <Paragraphs>101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Problem Statement</vt:lpstr>
      <vt:lpstr>Introduction</vt:lpstr>
      <vt:lpstr>Objectives</vt:lpstr>
      <vt:lpstr>System Description</vt:lpstr>
      <vt:lpstr>System Description</vt:lpstr>
      <vt:lpstr>Cruise control Design:</vt:lpstr>
      <vt:lpstr>Working Principle</vt:lpstr>
      <vt:lpstr>Simulink Model</vt:lpstr>
      <vt:lpstr>Simulink Model Overview</vt:lpstr>
      <vt:lpstr>Simulink Model Overview</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ASUS</cp:lastModifiedBy>
  <cp:revision>8</cp:revision>
  <dcterms:created xsi:type="dcterms:W3CDTF">2024-06-11T09:23:56Z</dcterms:created>
  <dcterms:modified xsi:type="dcterms:W3CDTF">2024-06-12T09:32:50Z</dcterms:modified>
</cp:coreProperties>
</file>