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9" r:id="rId3"/>
    <p:sldId id="260" r:id="rId4"/>
    <p:sldId id="264" r:id="rId5"/>
    <p:sldId id="261" r:id="rId6"/>
    <p:sldId id="262" r:id="rId7"/>
    <p:sldId id="26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varScale="1">
        <p:scale>
          <a:sx n="81" d="100"/>
          <a:sy n="81" d="100"/>
        </p:scale>
        <p:origin x="95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E6BFE-D4F6-4E3F-859C-418F4C0FC457}" type="datetimeFigureOut">
              <a:rPr lang="en-IN" smtClean="0"/>
              <a:t>27-06-2024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C2902-A17F-4901-B819-7702989F1C10}" type="slidenum">
              <a:rPr lang="en-IN" smtClean="0"/>
              <a:t>‹#›</a:t>
            </a:fld>
            <a:endParaRPr lang="en-IN"/>
          </a:p>
        </p:txBody>
      </p:sp>
    </p:spTree>
    <p:extLst>
      <p:ext uri="{BB962C8B-B14F-4D97-AF65-F5344CB8AC3E}">
        <p14:creationId xmlns:p14="http://schemas.microsoft.com/office/powerpoint/2010/main" val="2354289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FC2902-A17F-4901-B819-7702989F1C10}" type="slidenum">
              <a:rPr lang="en-IN" smtClean="0"/>
              <a:t>7</a:t>
            </a:fld>
            <a:endParaRPr lang="en-IN"/>
          </a:p>
        </p:txBody>
      </p:sp>
    </p:spTree>
    <p:extLst>
      <p:ext uri="{BB962C8B-B14F-4D97-AF65-F5344CB8AC3E}">
        <p14:creationId xmlns:p14="http://schemas.microsoft.com/office/powerpoint/2010/main" val="36992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C8BD-DAE3-2449-0C36-086C67626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07EA12-B639-7249-98D5-AB000E614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7174CC-F3DE-B3CC-2E98-5FA9157D2B38}"/>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5" name="Footer Placeholder 4">
            <a:extLst>
              <a:ext uri="{FF2B5EF4-FFF2-40B4-BE49-F238E27FC236}">
                <a16:creationId xmlns:a16="http://schemas.microsoft.com/office/drawing/2014/main" id="{E75DAE08-757D-3CB9-4D7B-D1963118E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BAC1FB-BB15-F082-01D4-BA348188C20E}"/>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86087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1205-E6B2-29CA-ABD2-3E19E358D4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E6AC9A-68F7-E654-774F-889A6156D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635065-26A1-B3F5-E702-901F2D768ABD}"/>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5" name="Footer Placeholder 4">
            <a:extLst>
              <a:ext uri="{FF2B5EF4-FFF2-40B4-BE49-F238E27FC236}">
                <a16:creationId xmlns:a16="http://schemas.microsoft.com/office/drawing/2014/main" id="{C3B0F128-EB2A-2C87-E5D4-6AE35E1DE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67D55-115E-C369-1297-D1EBFE1F1E12}"/>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25587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708B94-A7A0-86E4-755E-755FCE73CD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1E59E2-32C8-C621-F337-29C50E431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2C3D6-89C7-0149-E63C-90A29140E5B9}"/>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5" name="Footer Placeholder 4">
            <a:extLst>
              <a:ext uri="{FF2B5EF4-FFF2-40B4-BE49-F238E27FC236}">
                <a16:creationId xmlns:a16="http://schemas.microsoft.com/office/drawing/2014/main" id="{6AAF82C1-2E73-7C97-A5C2-2008D1216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37A098-25C2-7561-0027-8E20EEA0FBBE}"/>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226868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BA99-46F3-C014-EC10-E27241CEA7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D130B8-0E63-2996-09E7-A827F60B2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469AD-520A-0BBE-2D13-CD7230DE1BC3}"/>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5" name="Footer Placeholder 4">
            <a:extLst>
              <a:ext uri="{FF2B5EF4-FFF2-40B4-BE49-F238E27FC236}">
                <a16:creationId xmlns:a16="http://schemas.microsoft.com/office/drawing/2014/main" id="{E84AAFA0-1A45-7BEC-EC0A-E987988F7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9AAD0F-B3CA-A83C-E690-AF5834124FB8}"/>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252940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E252-F926-CDCE-B5BC-6B7115B54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9A95EC-DB1A-3F2F-F753-1D0AF5046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39070E-15C0-8FE5-9E5A-DD7ED6FA41F2}"/>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5" name="Footer Placeholder 4">
            <a:extLst>
              <a:ext uri="{FF2B5EF4-FFF2-40B4-BE49-F238E27FC236}">
                <a16:creationId xmlns:a16="http://schemas.microsoft.com/office/drawing/2014/main" id="{1391C3EA-C3E7-A256-675E-8106B92FF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182527-CA97-A354-F0A4-25A2F2461DA5}"/>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5307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C13F-8DDE-1DE7-6CB7-BBBEC0C1ED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762724-10E9-B75E-96F8-FE7A955E30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F268F9-109A-E3FF-A89F-4032823D3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3D2F24-756C-0201-CD21-BDF44F71232E}"/>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6" name="Footer Placeholder 5">
            <a:extLst>
              <a:ext uri="{FF2B5EF4-FFF2-40B4-BE49-F238E27FC236}">
                <a16:creationId xmlns:a16="http://schemas.microsoft.com/office/drawing/2014/main" id="{A6A5E11B-5321-7FD2-D9AF-82CE622FD6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D70446-90F2-0480-AA7B-FA9AC89A8394}"/>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414097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5CEA-D881-DAA4-DDF8-F15BDE0B94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8FA441-7A8C-B278-8630-541AE3937C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68B98-6864-7579-1508-EEDAAF0A4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975CCD-B356-3A6D-424A-7B506D343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16B2B-14A1-100C-F184-5602408660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8DFF16-98E5-10EA-AAF7-A2BC4411FB8C}"/>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8" name="Footer Placeholder 7">
            <a:extLst>
              <a:ext uri="{FF2B5EF4-FFF2-40B4-BE49-F238E27FC236}">
                <a16:creationId xmlns:a16="http://schemas.microsoft.com/office/drawing/2014/main" id="{5EAB6A4B-A423-1A55-8CA2-8247C617F2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C8F318-B591-4DA2-25B5-63230F557065}"/>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205002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6B1E-BB51-7DCA-809E-E3D067B039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3FACF4-4FE2-D36A-F0A5-89319EC4974D}"/>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4" name="Footer Placeholder 3">
            <a:extLst>
              <a:ext uri="{FF2B5EF4-FFF2-40B4-BE49-F238E27FC236}">
                <a16:creationId xmlns:a16="http://schemas.microsoft.com/office/drawing/2014/main" id="{FF5FFD52-99EA-0386-4FA5-9CD6BCC9BF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D6FA03-3B41-3CD2-A8B3-396A6C415E8D}"/>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405217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8A1CAE-0FE4-D43A-02FD-B469BFFAD9F6}"/>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3" name="Footer Placeholder 2">
            <a:extLst>
              <a:ext uri="{FF2B5EF4-FFF2-40B4-BE49-F238E27FC236}">
                <a16:creationId xmlns:a16="http://schemas.microsoft.com/office/drawing/2014/main" id="{92B59C4F-8B34-8E48-1FA5-671DA6FE21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3066CC-1EAF-F0F2-0B18-341960562640}"/>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56587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AB05-D7DA-3D1C-AC3B-C6B7EB60D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C3CFBF-04EA-2B19-E3C6-71BAFF449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72B0A0-F800-2D73-7953-1C841F697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2673F-1879-3775-9B2D-C824868E78DD}"/>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6" name="Footer Placeholder 5">
            <a:extLst>
              <a:ext uri="{FF2B5EF4-FFF2-40B4-BE49-F238E27FC236}">
                <a16:creationId xmlns:a16="http://schemas.microsoft.com/office/drawing/2014/main" id="{D18B1B6D-A1DB-42EC-1199-D6FEF786EC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60A24C-9751-1A3D-BDA4-68769F045EF4}"/>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97485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4C17-348B-699F-3BF0-CB379F367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66ECCE-77CF-114B-B425-F22DD871A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B39027-439D-BF13-8757-177ADC7F4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F79F3-61B6-375E-8A8F-E226821DC2DF}"/>
              </a:ext>
            </a:extLst>
          </p:cNvPr>
          <p:cNvSpPr>
            <a:spLocks noGrp="1"/>
          </p:cNvSpPr>
          <p:nvPr>
            <p:ph type="dt" sz="half" idx="10"/>
          </p:nvPr>
        </p:nvSpPr>
        <p:spPr/>
        <p:txBody>
          <a:bodyPr/>
          <a:lstStyle/>
          <a:p>
            <a:fld id="{BEE3E9D6-0850-40FF-BF70-29BBD275E88F}" type="datetimeFigureOut">
              <a:rPr lang="en-IN" smtClean="0"/>
              <a:t>27-06-2024</a:t>
            </a:fld>
            <a:endParaRPr lang="en-IN"/>
          </a:p>
        </p:txBody>
      </p:sp>
      <p:sp>
        <p:nvSpPr>
          <p:cNvPr id="6" name="Footer Placeholder 5">
            <a:extLst>
              <a:ext uri="{FF2B5EF4-FFF2-40B4-BE49-F238E27FC236}">
                <a16:creationId xmlns:a16="http://schemas.microsoft.com/office/drawing/2014/main" id="{EEC88659-D480-6CAC-B75C-899495ABC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C5D850-DD4C-7A32-D336-2588C5CFE2C3}"/>
              </a:ext>
            </a:extLst>
          </p:cNvPr>
          <p:cNvSpPr>
            <a:spLocks noGrp="1"/>
          </p:cNvSpPr>
          <p:nvPr>
            <p:ph type="sldNum" sz="quarter" idx="12"/>
          </p:nvPr>
        </p:nvSpPr>
        <p:spPr/>
        <p:txBody>
          <a:bodyPr/>
          <a:lstStyle/>
          <a:p>
            <a:fld id="{6589C8B7-8702-4A4A-A322-D3FEF3C02C8A}" type="slidenum">
              <a:rPr lang="en-IN" smtClean="0"/>
              <a:t>‹#›</a:t>
            </a:fld>
            <a:endParaRPr lang="en-IN"/>
          </a:p>
        </p:txBody>
      </p:sp>
    </p:spTree>
    <p:extLst>
      <p:ext uri="{BB962C8B-B14F-4D97-AF65-F5344CB8AC3E}">
        <p14:creationId xmlns:p14="http://schemas.microsoft.com/office/powerpoint/2010/main" val="251288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CAD6D-8F65-AFEA-7A25-9A3B236E8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AB16A7-8873-6A8E-9782-016A7E9870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6A60DF-EC93-AA96-C264-7EDA70114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3E9D6-0850-40FF-BF70-29BBD275E88F}" type="datetimeFigureOut">
              <a:rPr lang="en-IN" smtClean="0"/>
              <a:t>27-06-2024</a:t>
            </a:fld>
            <a:endParaRPr lang="en-IN"/>
          </a:p>
        </p:txBody>
      </p:sp>
      <p:sp>
        <p:nvSpPr>
          <p:cNvPr id="5" name="Footer Placeholder 4">
            <a:extLst>
              <a:ext uri="{FF2B5EF4-FFF2-40B4-BE49-F238E27FC236}">
                <a16:creationId xmlns:a16="http://schemas.microsoft.com/office/drawing/2014/main" id="{00F27981-DA45-A378-BD00-BBC4EB6E2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D1CE3F-A05D-4316-4F02-2C0FED1F2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9C8B7-8702-4A4A-A322-D3FEF3C02C8A}" type="slidenum">
              <a:rPr lang="en-IN" smtClean="0"/>
              <a:t>‹#›</a:t>
            </a:fld>
            <a:endParaRPr lang="en-IN"/>
          </a:p>
        </p:txBody>
      </p:sp>
    </p:spTree>
    <p:extLst>
      <p:ext uri="{BB962C8B-B14F-4D97-AF65-F5344CB8AC3E}">
        <p14:creationId xmlns:p14="http://schemas.microsoft.com/office/powerpoint/2010/main" val="2258336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C:\Users\EC\Desktop\cropped-cddfv-1024x112.webp"/>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 name="TextBox 6"/>
          <p:cNvSpPr txBox="1"/>
          <p:nvPr/>
        </p:nvSpPr>
        <p:spPr>
          <a:xfrm>
            <a:off x="2157144" y="1135574"/>
            <a:ext cx="766382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Department of Electronics and Communication Engineering </a:t>
            </a:r>
          </a:p>
        </p:txBody>
      </p:sp>
      <p:sp>
        <p:nvSpPr>
          <p:cNvPr id="8" name="TextBox 7"/>
          <p:cNvSpPr txBox="1"/>
          <p:nvPr/>
        </p:nvSpPr>
        <p:spPr>
          <a:xfrm>
            <a:off x="1924367" y="1673224"/>
            <a:ext cx="8128635" cy="126047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MINOR PROJECT – </a:t>
            </a:r>
            <a:r>
              <a:rPr lang="en-US" altLang="en-IN" sz="2400" b="1" dirty="0">
                <a:latin typeface="Times New Roman" panose="02020603050405020304" pitchFamily="18" charset="0"/>
                <a:cs typeface="Times New Roman" panose="02020603050405020304" pitchFamily="18" charset="0"/>
              </a:rPr>
              <a:t>2</a:t>
            </a:r>
            <a:endParaRPr lang="en-IN" sz="24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algn="ctr"/>
            <a:r>
              <a:rPr lang="en-US" altLang="ko-KR" sz="2400" b="1" dirty="0">
                <a:latin typeface="Times New Roman" panose="02020603050405020304" pitchFamily="18" charset="0"/>
                <a:cs typeface="Times New Roman" panose="02020603050405020304" pitchFamily="18" charset="0"/>
                <a:sym typeface="+mn-ea"/>
              </a:rPr>
              <a:t> Ethereum Token Request and Comment 20</a:t>
            </a:r>
          </a:p>
        </p:txBody>
      </p:sp>
      <p:pic>
        <p:nvPicPr>
          <p:cNvPr id="10" name="Picture 9"/>
          <p:cNvPicPr>
            <a:picLocks noChangeAspect="1"/>
          </p:cNvPicPr>
          <p:nvPr/>
        </p:nvPicPr>
        <p:blipFill>
          <a:blip r:embed="rId2"/>
          <a:stretch>
            <a:fillRect/>
          </a:stretch>
        </p:blipFill>
        <p:spPr>
          <a:xfrm>
            <a:off x="1111885" y="0"/>
            <a:ext cx="9753600" cy="996950"/>
          </a:xfrm>
          <a:prstGeom prst="rect">
            <a:avLst/>
          </a:prstGeom>
        </p:spPr>
      </p:pic>
      <p:graphicFrame>
        <p:nvGraphicFramePr>
          <p:cNvPr id="2" name="Table 1"/>
          <p:cNvGraphicFramePr>
            <a:graphicFrameLocks noGrp="1"/>
          </p:cNvGraphicFramePr>
          <p:nvPr/>
        </p:nvGraphicFramePr>
        <p:xfrm>
          <a:off x="2227580" y="3365500"/>
          <a:ext cx="8169275" cy="1828800"/>
        </p:xfrm>
        <a:graphic>
          <a:graphicData uri="http://schemas.openxmlformats.org/drawingml/2006/table">
            <a:tbl>
              <a:tblPr firstRow="1" bandRow="1">
                <a:tableStyleId>{D7AC3CCA-C797-4891-BE02-D94E43425B78}</a:tableStyleId>
              </a:tblPr>
              <a:tblGrid>
                <a:gridCol w="976630">
                  <a:extLst>
                    <a:ext uri="{9D8B030D-6E8A-4147-A177-3AD203B41FA5}">
                      <a16:colId xmlns:a16="http://schemas.microsoft.com/office/drawing/2014/main" val="20000"/>
                    </a:ext>
                  </a:extLst>
                </a:gridCol>
                <a:gridCol w="2460625">
                  <a:extLst>
                    <a:ext uri="{9D8B030D-6E8A-4147-A177-3AD203B41FA5}">
                      <a16:colId xmlns:a16="http://schemas.microsoft.com/office/drawing/2014/main" val="20001"/>
                    </a:ext>
                  </a:extLst>
                </a:gridCol>
                <a:gridCol w="270002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65760">
                <a:tc>
                  <a:txBody>
                    <a:bodyPr/>
                    <a:lstStyle/>
                    <a:p>
                      <a:pPr algn="ctr"/>
                      <a:r>
                        <a:rPr lang="en-IN" dirty="0">
                          <a:latin typeface="Times New Roman" panose="02020603050405020304" pitchFamily="18" charset="0"/>
                          <a:cs typeface="Times New Roman" panose="02020603050405020304" pitchFamily="18" charset="0"/>
                        </a:rPr>
                        <a:t>SL.NO.</a:t>
                      </a:r>
                    </a:p>
                  </a:txBody>
                  <a:tcPr/>
                </a:tc>
                <a:tc>
                  <a:txBody>
                    <a:bodyPr/>
                    <a:lstStyle/>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USN</a:t>
                      </a:r>
                    </a:p>
                  </a:txBody>
                  <a:tcPr/>
                </a:tc>
                <a:tc>
                  <a:txBody>
                    <a:bodyPr/>
                    <a:lstStyle/>
                    <a:p>
                      <a:pPr algn="ctr"/>
                      <a:r>
                        <a:rPr lang="en-IN" dirty="0">
                          <a:latin typeface="Times New Roman" panose="02020603050405020304" pitchFamily="18" charset="0"/>
                          <a:cs typeface="Times New Roman" panose="02020603050405020304" pitchFamily="18" charset="0"/>
                        </a:rPr>
                        <a:t>ROLL NO.</a:t>
                      </a:r>
                    </a:p>
                  </a:txBody>
                  <a:tcPr/>
                </a:tc>
                <a:extLst>
                  <a:ext uri="{0D108BD9-81ED-4DB2-BD59-A6C34878D82A}">
                    <a16:rowId xmlns:a16="http://schemas.microsoft.com/office/drawing/2014/main" val="10000"/>
                  </a:ext>
                </a:extLst>
              </a:tr>
              <a:tr h="365760">
                <a:tc>
                  <a:txBody>
                    <a:bodyPr/>
                    <a:lstStyle/>
                    <a:p>
                      <a:pPr algn="ctr"/>
                      <a:r>
                        <a:rPr lang="en-IN" dirty="0">
                          <a:latin typeface="Times New Roman" panose="02020603050405020304" pitchFamily="18" charset="0"/>
                          <a:cs typeface="Times New Roman" panose="02020603050405020304" pitchFamily="18" charset="0"/>
                        </a:rPr>
                        <a:t>01</a:t>
                      </a:r>
                    </a:p>
                  </a:txBody>
                  <a:tcPr/>
                </a:tc>
                <a:tc>
                  <a:txBody>
                    <a:bodyPr/>
                    <a:lstStyle/>
                    <a:p>
                      <a:pPr algn="just"/>
                      <a:r>
                        <a:rPr lang="en-IN" dirty="0">
                          <a:latin typeface="Times New Roman" panose="02020603050405020304" pitchFamily="18" charset="0"/>
                          <a:cs typeface="Times New Roman" panose="02020603050405020304" pitchFamily="18" charset="0"/>
                        </a:rPr>
                        <a:t>Bhakti </a:t>
                      </a:r>
                      <a:r>
                        <a:rPr lang="en-IN" dirty="0" err="1">
                          <a:latin typeface="Times New Roman" panose="02020603050405020304" pitchFamily="18" charset="0"/>
                          <a:cs typeface="Times New Roman" panose="02020603050405020304" pitchFamily="18" charset="0"/>
                        </a:rPr>
                        <a:t>Betageri</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02FE21BEC019</a:t>
                      </a:r>
                    </a:p>
                  </a:txBody>
                  <a:tcPr/>
                </a:tc>
                <a:tc>
                  <a:txBody>
                    <a:bodyPr/>
                    <a:lstStyle/>
                    <a:p>
                      <a:pPr algn="ctr"/>
                      <a:r>
                        <a:rPr lang="en-IN" dirty="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val="10001"/>
                  </a:ext>
                </a:extLst>
              </a:tr>
              <a:tr h="365760">
                <a:tc>
                  <a:txBody>
                    <a:bodyPr/>
                    <a:lstStyle/>
                    <a:p>
                      <a:pPr algn="ctr"/>
                      <a:r>
                        <a:rPr lang="en-IN" dirty="0">
                          <a:latin typeface="Times New Roman" panose="02020603050405020304" pitchFamily="18" charset="0"/>
                          <a:cs typeface="Times New Roman" panose="02020603050405020304" pitchFamily="18" charset="0"/>
                        </a:rPr>
                        <a:t>02</a:t>
                      </a:r>
                    </a:p>
                  </a:txBody>
                  <a:tcPr/>
                </a:tc>
                <a:tc>
                  <a:txBody>
                    <a:bodyPr/>
                    <a:lstStyle/>
                    <a:p>
                      <a:pPr algn="just"/>
                      <a:r>
                        <a:rPr lang="en-US" dirty="0">
                          <a:latin typeface="Times New Roman" panose="02020603050405020304" pitchFamily="18" charset="0"/>
                          <a:cs typeface="Times New Roman" panose="02020603050405020304" pitchFamily="18" charset="0"/>
                        </a:rPr>
                        <a:t>B</a:t>
                      </a:r>
                      <a:r>
                        <a:rPr lang="en-IN" dirty="0" err="1">
                          <a:latin typeface="Times New Roman" panose="02020603050405020304" pitchFamily="18" charset="0"/>
                          <a:cs typeface="Times New Roman" panose="02020603050405020304" pitchFamily="18" charset="0"/>
                        </a:rPr>
                        <a:t>huvan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Budavi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02FE21BEC021</a:t>
                      </a:r>
                    </a:p>
                  </a:txBody>
                  <a:tcPr/>
                </a:tc>
                <a:tc>
                  <a:txBody>
                    <a:bodyPr/>
                    <a:lstStyle/>
                    <a:p>
                      <a:pPr algn="ctr"/>
                      <a:r>
                        <a:rPr lang="en-US"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10002"/>
                  </a:ext>
                </a:extLst>
              </a:tr>
              <a:tr h="365760">
                <a:tc>
                  <a:txBody>
                    <a:bodyPr/>
                    <a:lstStyle/>
                    <a:p>
                      <a:pPr algn="ctr"/>
                      <a:r>
                        <a:rPr lang="en-IN" dirty="0">
                          <a:latin typeface="Times New Roman" panose="02020603050405020304" pitchFamily="18" charset="0"/>
                          <a:cs typeface="Times New Roman" panose="02020603050405020304" pitchFamily="18" charset="0"/>
                        </a:rPr>
                        <a:t>03</a:t>
                      </a:r>
                    </a:p>
                  </a:txBody>
                  <a:tcPr/>
                </a:tc>
                <a:tc>
                  <a:txBody>
                    <a:bodyPr/>
                    <a:lstStyle/>
                    <a:p>
                      <a:pPr algn="just"/>
                      <a:r>
                        <a:rPr lang="en-IN" dirty="0" err="1">
                          <a:latin typeface="Times New Roman" panose="02020603050405020304" pitchFamily="18" charset="0"/>
                          <a:cs typeface="Times New Roman" panose="02020603050405020304" pitchFamily="18" charset="0"/>
                        </a:rPr>
                        <a:t>Komal</a:t>
                      </a:r>
                      <a:r>
                        <a:rPr lang="en-IN" baseline="0" dirty="0">
                          <a:latin typeface="Times New Roman" panose="02020603050405020304" pitchFamily="18" charset="0"/>
                          <a:cs typeface="Times New Roman" panose="02020603050405020304" pitchFamily="18" charset="0"/>
                        </a:rPr>
                        <a:t>  </a:t>
                      </a:r>
                      <a:r>
                        <a:rPr lang="en-IN" baseline="0" dirty="0" err="1">
                          <a:latin typeface="Times New Roman" panose="02020603050405020304" pitchFamily="18" charset="0"/>
                          <a:cs typeface="Times New Roman" panose="02020603050405020304" pitchFamily="18" charset="0"/>
                        </a:rPr>
                        <a:t>Melavanki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02FE21BEC042</a:t>
                      </a:r>
                    </a:p>
                  </a:txBody>
                  <a:tcPr/>
                </a:tc>
                <a:tc>
                  <a:txBody>
                    <a:bodyPr/>
                    <a:lstStyle/>
                    <a:p>
                      <a:pPr algn="ctr"/>
                      <a:r>
                        <a:rPr lang="en-IN"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0003"/>
                  </a:ext>
                </a:extLst>
              </a:tr>
              <a:tr h="365760">
                <a:tc>
                  <a:txBody>
                    <a:bodyPr/>
                    <a:lstStyle/>
                    <a:p>
                      <a:pPr algn="ctr"/>
                      <a:r>
                        <a:rPr lang="en-IN" dirty="0">
                          <a:latin typeface="Times New Roman" panose="02020603050405020304" pitchFamily="18" charset="0"/>
                          <a:cs typeface="Times New Roman" panose="02020603050405020304" pitchFamily="18" charset="0"/>
                        </a:rPr>
                        <a:t>04</a:t>
                      </a:r>
                    </a:p>
                  </a:txBody>
                  <a:tcPr/>
                </a:tc>
                <a:tc>
                  <a:txBody>
                    <a:bodyPr/>
                    <a:lstStyle/>
                    <a:p>
                      <a:pPr algn="just"/>
                      <a:r>
                        <a:rPr lang="en-US" dirty="0">
                          <a:latin typeface="Times New Roman" panose="02020603050405020304" pitchFamily="18" charset="0"/>
                          <a:cs typeface="Times New Roman" panose="02020603050405020304" pitchFamily="18" charset="0"/>
                        </a:rPr>
                        <a:t>Praveen </a:t>
                      </a:r>
                      <a:r>
                        <a:rPr lang="en-US" dirty="0" err="1">
                          <a:latin typeface="Times New Roman" panose="02020603050405020304" pitchFamily="18" charset="0"/>
                          <a:cs typeface="Times New Roman" panose="02020603050405020304" pitchFamily="18" charset="0"/>
                        </a:rPr>
                        <a:t>Magadum</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02FE21BEC064</a:t>
                      </a:r>
                    </a:p>
                  </a:txBody>
                  <a:tcPr/>
                </a:tc>
                <a:tc>
                  <a:txBody>
                    <a:bodyPr/>
                    <a:lstStyle/>
                    <a:p>
                      <a:pPr algn="ctr"/>
                      <a:r>
                        <a:rPr lang="en-US"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4"/>
                  </a:ext>
                </a:extLst>
              </a:tr>
            </a:tbl>
          </a:graphicData>
        </a:graphic>
      </p:graphicFrame>
      <p:sp>
        <p:nvSpPr>
          <p:cNvPr id="11" name="Google Shape;130;p25"/>
          <p:cNvSpPr/>
          <p:nvPr/>
        </p:nvSpPr>
        <p:spPr>
          <a:xfrm>
            <a:off x="0" y="6075045"/>
            <a:ext cx="12192000" cy="805815"/>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Department of Electronics and Communication  Engineering, </a:t>
            </a:r>
            <a:endParaRPr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ctr" rtl="0">
              <a:spcBef>
                <a:spcPts val="0"/>
              </a:spcBef>
              <a:spcAft>
                <a:spcPts val="0"/>
              </a:spcAft>
              <a:buClr>
                <a:schemeClr val="dk1"/>
              </a:buClr>
              <a:buFont typeface="Arial" panose="020B0604020202020204"/>
              <a:buNone/>
            </a:pPr>
            <a:r>
              <a:rPr lang="en-GB"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KLE Technological University’s </a:t>
            </a:r>
            <a:r>
              <a:rPr lang="en-GB" b="1" dirty="0" err="1">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Dr.</a:t>
            </a:r>
            <a:r>
              <a:rPr lang="en-GB"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 MSSCET , Belagavi Campus</a:t>
            </a:r>
            <a:endParaRPr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spcBef>
                <a:spcPts val="0"/>
              </a:spcBef>
              <a:spcAft>
                <a:spcPts val="0"/>
              </a:spcAft>
              <a:buNone/>
            </a:pPr>
            <a:endParaRPr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2" name="Text Box 11"/>
          <p:cNvSpPr txBox="1"/>
          <p:nvPr/>
        </p:nvSpPr>
        <p:spPr>
          <a:xfrm>
            <a:off x="4942205" y="5332730"/>
            <a:ext cx="2540000" cy="645160"/>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sym typeface="+mn-ea"/>
              </a:rPr>
              <a:t>Under the Guidance of</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sym typeface="+mn-ea"/>
              </a:rPr>
              <a:t>     Prof . Shweta K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664CE2-A199-492D-95BF-8BD1FF457610}" type="slidenum">
              <a:rPr lang="en-US" smtClean="0"/>
              <a:t>2</a:t>
            </a:fld>
            <a:endParaRPr lang="en-US"/>
          </a:p>
        </p:txBody>
      </p:sp>
      <p:pic>
        <p:nvPicPr>
          <p:cNvPr id="11" name="Content Placeholder 10"/>
          <p:cNvPicPr>
            <a:picLocks noGrp="1" noChangeAspect="1"/>
          </p:cNvPicPr>
          <p:nvPr>
            <p:ph sz="half" idx="2"/>
          </p:nvPr>
        </p:nvPicPr>
        <p:blipFill>
          <a:blip r:embed="rId2"/>
          <a:stretch>
            <a:fillRect/>
          </a:stretch>
        </p:blipFill>
        <p:spPr>
          <a:xfrm>
            <a:off x="1084580" y="197485"/>
            <a:ext cx="9874250" cy="1038860"/>
          </a:xfrm>
          <a:prstGeom prst="rect">
            <a:avLst/>
          </a:prstGeom>
        </p:spPr>
      </p:pic>
      <p:sp>
        <p:nvSpPr>
          <p:cNvPr id="6" name="Title 1"/>
          <p:cNvSpPr txBox="1"/>
          <p:nvPr/>
        </p:nvSpPr>
        <p:spPr>
          <a:xfrm>
            <a:off x="443230" y="17806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7" name="Content Placeholder 2"/>
          <p:cNvSpPr>
            <a:spLocks noGrp="1"/>
          </p:cNvSpPr>
          <p:nvPr>
            <p:ph idx="1"/>
          </p:nvPr>
        </p:nvSpPr>
        <p:spPr>
          <a:xfrm>
            <a:off x="983755" y="3106189"/>
            <a:ext cx="11208245"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Design and Implementation of an ERC20 Token on the Ethereum Blockchain.</a:t>
            </a:r>
          </a:p>
        </p:txBody>
      </p:sp>
      <p:sp>
        <p:nvSpPr>
          <p:cNvPr id="8" name="Footer Placeholder 3"/>
          <p:cNvSpPr txBox="1"/>
          <p:nvPr/>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ECE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664CE2-A199-492D-95BF-8BD1FF457610}" type="slidenum">
              <a:rPr lang="en-US" smtClean="0"/>
              <a:t>3</a:t>
            </a:fld>
            <a:endParaRPr lang="en-US"/>
          </a:p>
        </p:txBody>
      </p:sp>
      <p:pic>
        <p:nvPicPr>
          <p:cNvPr id="11" name="Content Placeholder 10"/>
          <p:cNvPicPr>
            <a:picLocks noGrp="1" noChangeAspect="1"/>
          </p:cNvPicPr>
          <p:nvPr>
            <p:ph sz="half" idx="2"/>
          </p:nvPr>
        </p:nvPicPr>
        <p:blipFill>
          <a:blip r:embed="rId2"/>
          <a:stretch>
            <a:fillRect/>
          </a:stretch>
        </p:blipFill>
        <p:spPr>
          <a:xfrm>
            <a:off x="1084580" y="197485"/>
            <a:ext cx="9874250" cy="1038860"/>
          </a:xfrm>
          <a:prstGeom prst="rect">
            <a:avLst/>
          </a:prstGeom>
        </p:spPr>
      </p:pic>
      <p:sp>
        <p:nvSpPr>
          <p:cNvPr id="6" name="Title 1"/>
          <p:cNvSpPr txBox="1"/>
          <p:nvPr/>
        </p:nvSpPr>
        <p:spPr>
          <a:xfrm>
            <a:off x="-2102963"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Design Methodology</a:t>
            </a:r>
          </a:p>
        </p:txBody>
      </p:sp>
      <p:sp>
        <p:nvSpPr>
          <p:cNvPr id="8" name="Footer Placeholder 3"/>
          <p:cNvSpPr txBox="1"/>
          <p:nvPr/>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ECE</a:t>
            </a:r>
          </a:p>
        </p:txBody>
      </p:sp>
      <p:pic>
        <p:nvPicPr>
          <p:cNvPr id="3" name="Picture 2">
            <a:extLst>
              <a:ext uri="{FF2B5EF4-FFF2-40B4-BE49-F238E27FC236}">
                <a16:creationId xmlns:a16="http://schemas.microsoft.com/office/drawing/2014/main" id="{0E8FDF6F-905C-5D8F-0AA2-444E059DBE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411" y="1264497"/>
            <a:ext cx="3907419" cy="5477124"/>
          </a:xfrm>
          <a:prstGeom prst="rect">
            <a:avLst/>
          </a:prstGeom>
        </p:spPr>
      </p:pic>
    </p:spTree>
    <p:extLst>
      <p:ext uri="{BB962C8B-B14F-4D97-AF65-F5344CB8AC3E}">
        <p14:creationId xmlns:p14="http://schemas.microsoft.com/office/powerpoint/2010/main" val="260005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664CE2-A199-492D-95BF-8BD1FF457610}" type="slidenum">
              <a:rPr lang="en-US" smtClean="0"/>
              <a:t>4</a:t>
            </a:fld>
            <a:endParaRPr lang="en-US"/>
          </a:p>
        </p:txBody>
      </p:sp>
      <p:pic>
        <p:nvPicPr>
          <p:cNvPr id="11" name="Content Placeholder 10"/>
          <p:cNvPicPr>
            <a:picLocks noGrp="1" noChangeAspect="1"/>
          </p:cNvPicPr>
          <p:nvPr>
            <p:ph sz="half" idx="2"/>
          </p:nvPr>
        </p:nvPicPr>
        <p:blipFill>
          <a:blip r:embed="rId2"/>
          <a:stretch>
            <a:fillRect/>
          </a:stretch>
        </p:blipFill>
        <p:spPr>
          <a:xfrm>
            <a:off x="1084580" y="197485"/>
            <a:ext cx="9874250" cy="1038860"/>
          </a:xfrm>
          <a:prstGeom prst="rect">
            <a:avLst/>
          </a:prstGeom>
        </p:spPr>
      </p:pic>
      <p:sp>
        <p:nvSpPr>
          <p:cNvPr id="6" name="Title 1"/>
          <p:cNvSpPr txBox="1"/>
          <p:nvPr/>
        </p:nvSpPr>
        <p:spPr>
          <a:xfrm>
            <a:off x="838200" y="12363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Concepts Applied</a:t>
            </a:r>
          </a:p>
        </p:txBody>
      </p:sp>
      <p:sp>
        <p:nvSpPr>
          <p:cNvPr id="8" name="Footer Placeholder 3"/>
          <p:cNvSpPr txBox="1"/>
          <p:nvPr/>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ECE</a:t>
            </a:r>
          </a:p>
        </p:txBody>
      </p:sp>
      <p:sp>
        <p:nvSpPr>
          <p:cNvPr id="4" name="TextBox 3">
            <a:extLst>
              <a:ext uri="{FF2B5EF4-FFF2-40B4-BE49-F238E27FC236}">
                <a16:creationId xmlns:a16="http://schemas.microsoft.com/office/drawing/2014/main" id="{4596A48A-FEF3-AA95-22EC-F1A773BF8087}"/>
              </a:ext>
            </a:extLst>
          </p:cNvPr>
          <p:cNvSpPr txBox="1"/>
          <p:nvPr/>
        </p:nvSpPr>
        <p:spPr>
          <a:xfrm>
            <a:off x="3323734" y="2596337"/>
            <a:ext cx="6094428" cy="1938992"/>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ERC 20 Token Generation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Blockchain Technology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Solidity Programming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Remix IDE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MetaMask Wallet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69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664CE2-A199-492D-95BF-8BD1FF457610}" type="slidenum">
              <a:rPr lang="en-US" smtClean="0"/>
              <a:t>5</a:t>
            </a:fld>
            <a:endParaRPr lang="en-US"/>
          </a:p>
        </p:txBody>
      </p:sp>
      <p:pic>
        <p:nvPicPr>
          <p:cNvPr id="11" name="Content Placeholder 10"/>
          <p:cNvPicPr>
            <a:picLocks noGrp="1" noChangeAspect="1"/>
          </p:cNvPicPr>
          <p:nvPr>
            <p:ph sz="half" idx="2"/>
          </p:nvPr>
        </p:nvPicPr>
        <p:blipFill>
          <a:blip r:embed="rId2"/>
          <a:stretch>
            <a:fillRect/>
          </a:stretch>
        </p:blipFill>
        <p:spPr>
          <a:xfrm>
            <a:off x="1084580" y="197485"/>
            <a:ext cx="9874250" cy="1038860"/>
          </a:xfrm>
          <a:prstGeom prst="rect">
            <a:avLst/>
          </a:prstGeom>
        </p:spPr>
      </p:pic>
      <p:sp>
        <p:nvSpPr>
          <p:cNvPr id="6" name="Title 1"/>
          <p:cNvSpPr txBox="1"/>
          <p:nvPr/>
        </p:nvSpPr>
        <p:spPr>
          <a:xfrm>
            <a:off x="685800" y="10445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Concept of Optimization</a:t>
            </a:r>
          </a:p>
        </p:txBody>
      </p:sp>
      <p:sp>
        <p:nvSpPr>
          <p:cNvPr id="7" name="Content Placeholder 2"/>
          <p:cNvSpPr>
            <a:spLocks noGrp="1"/>
          </p:cNvSpPr>
          <p:nvPr>
            <p:ph idx="1"/>
          </p:nvPr>
        </p:nvSpPr>
        <p:spPr>
          <a:xfrm>
            <a:off x="761214" y="2187574"/>
            <a:ext cx="11208245" cy="4351338"/>
          </a:xfrm>
        </p:spPr>
        <p:txBody>
          <a:bodyPr>
            <a:normAutofit/>
          </a:bodyPr>
          <a:lstStyle/>
          <a:p>
            <a:pPr algn="just"/>
            <a:r>
              <a:rPr lang="en-US" sz="1800" b="1" dirty="0">
                <a:latin typeface="Times New Roman" panose="02020603050405020304" pitchFamily="18" charset="0"/>
                <a:cs typeface="Times New Roman" panose="02020603050405020304" pitchFamily="18" charset="0"/>
              </a:rPr>
              <a:t>Gas Efficiency: </a:t>
            </a:r>
            <a:r>
              <a:rPr lang="en-US" sz="1800" dirty="0">
                <a:latin typeface="Times New Roman" panose="02020603050405020304" pitchFamily="18" charset="0"/>
                <a:cs typeface="Times New Roman" panose="02020603050405020304" pitchFamily="18" charset="0"/>
              </a:rPr>
              <a:t>Implement efficient code practices to minimize gas consumption, such as using the latest Solidity compiler version, optimizing storage usage, and avoiding unnecessary state changes.</a:t>
            </a:r>
          </a:p>
          <a:p>
            <a:pPr algn="just"/>
            <a:r>
              <a:rPr lang="en-US" sz="1800" b="1" dirty="0">
                <a:latin typeface="Times New Roman" panose="02020603050405020304" pitchFamily="18" charset="0"/>
                <a:cs typeface="Times New Roman" panose="02020603050405020304" pitchFamily="18" charset="0"/>
              </a:rPr>
              <a:t>Contract Size Reduction: </a:t>
            </a:r>
            <a:r>
              <a:rPr lang="en-US" sz="1800" dirty="0">
                <a:latin typeface="Times New Roman" panose="02020603050405020304" pitchFamily="18" charset="0"/>
                <a:cs typeface="Times New Roman" panose="02020603050405020304" pitchFamily="18" charset="0"/>
              </a:rPr>
              <a:t>Keep the contract size under the Ethereum block gas limit by removing redundant code and using libraries for common functions.</a:t>
            </a:r>
          </a:p>
          <a:p>
            <a:pPr algn="just"/>
            <a:r>
              <a:rPr lang="en-US" sz="1800" b="1" dirty="0">
                <a:latin typeface="Times New Roman" panose="02020603050405020304" pitchFamily="18" charset="0"/>
                <a:cs typeface="Times New Roman" panose="02020603050405020304" pitchFamily="18" charset="0"/>
              </a:rPr>
              <a:t>Security Enhancements: </a:t>
            </a:r>
            <a:r>
              <a:rPr lang="en-US" sz="1800" dirty="0">
                <a:latin typeface="Times New Roman" panose="02020603050405020304" pitchFamily="18" charset="0"/>
                <a:cs typeface="Times New Roman" panose="02020603050405020304" pitchFamily="18" charset="0"/>
              </a:rPr>
              <a:t>Conduct thorough security audits and implement best practices like using </a:t>
            </a:r>
            <a:r>
              <a:rPr lang="en-US" sz="1800" dirty="0" err="1">
                <a:latin typeface="Times New Roman" panose="02020603050405020304" pitchFamily="18" charset="0"/>
                <a:cs typeface="Times New Roman" panose="02020603050405020304" pitchFamily="18" charset="0"/>
              </a:rPr>
              <a:t>OpenZeppelin’s</a:t>
            </a:r>
            <a:r>
              <a:rPr lang="en-US" sz="1800" dirty="0">
                <a:latin typeface="Times New Roman" panose="02020603050405020304" pitchFamily="18" charset="0"/>
                <a:cs typeface="Times New Roman" panose="02020603050405020304" pitchFamily="18" charset="0"/>
              </a:rPr>
              <a:t> audited libraries, avoiding untrusted external calls, and ensuring safe arithmetic operations with </a:t>
            </a:r>
            <a:r>
              <a:rPr lang="en-US" sz="1800" dirty="0" err="1">
                <a:latin typeface="Times New Roman" panose="02020603050405020304" pitchFamily="18" charset="0"/>
                <a:cs typeface="Times New Roman" panose="02020603050405020304" pitchFamily="18" charset="0"/>
              </a:rPr>
              <a:t>SafeMath</a:t>
            </a:r>
            <a:r>
              <a:rPr lang="en-US" sz="1800" dirty="0">
                <a:latin typeface="Times New Roman" panose="02020603050405020304" pitchFamily="18" charset="0"/>
                <a:cs typeface="Times New Roman" panose="02020603050405020304" pitchFamily="18" charset="0"/>
              </a:rPr>
              <a:t>.</a:t>
            </a:r>
          </a:p>
          <a:p>
            <a:pPr algn="just"/>
            <a:r>
              <a:rPr lang="en-US" sz="1800" b="1" dirty="0">
                <a:latin typeface="Times New Roman" panose="02020603050405020304" pitchFamily="18" charset="0"/>
                <a:cs typeface="Times New Roman" panose="02020603050405020304" pitchFamily="18" charset="0"/>
              </a:rPr>
              <a:t>Testing and Debugging: </a:t>
            </a:r>
            <a:r>
              <a:rPr lang="en-US" sz="1800" dirty="0">
                <a:latin typeface="Times New Roman" panose="02020603050405020304" pitchFamily="18" charset="0"/>
                <a:cs typeface="Times New Roman" panose="02020603050405020304" pitchFamily="18" charset="0"/>
              </a:rPr>
              <a:t>Employ extensive unit and integration tests to identify and fix issues early. Use tools like Truffle, Hardhat, and Remix for automated and manual testing.</a:t>
            </a:r>
          </a:p>
          <a:p>
            <a:pPr algn="just"/>
            <a:r>
              <a:rPr lang="en-US" sz="1800" b="1" dirty="0">
                <a:latin typeface="Times New Roman" panose="02020603050405020304" pitchFamily="18" charset="0"/>
                <a:cs typeface="Times New Roman" panose="02020603050405020304" pitchFamily="18" charset="0"/>
              </a:rPr>
              <a:t>Deployment Strategy: </a:t>
            </a:r>
            <a:r>
              <a:rPr lang="en-US" sz="1800" dirty="0">
                <a:latin typeface="Times New Roman" panose="02020603050405020304" pitchFamily="18" charset="0"/>
                <a:cs typeface="Times New Roman" panose="02020603050405020304" pitchFamily="18" charset="0"/>
              </a:rPr>
              <a:t>Deploy the contract to a </a:t>
            </a:r>
            <a:r>
              <a:rPr lang="en-US" sz="1800" dirty="0" err="1">
                <a:latin typeface="Times New Roman" panose="02020603050405020304" pitchFamily="18" charset="0"/>
                <a:cs typeface="Times New Roman" panose="02020603050405020304" pitchFamily="18" charset="0"/>
              </a:rPr>
              <a:t>testnet</a:t>
            </a:r>
            <a:r>
              <a:rPr lang="en-US" sz="1800" dirty="0">
                <a:latin typeface="Times New Roman" panose="02020603050405020304" pitchFamily="18" charset="0"/>
                <a:cs typeface="Times New Roman" panose="02020603050405020304" pitchFamily="18" charset="0"/>
              </a:rPr>
              <a:t> before the </a:t>
            </a:r>
            <a:r>
              <a:rPr lang="en-US" sz="1800" dirty="0" err="1">
                <a:latin typeface="Times New Roman" panose="02020603050405020304" pitchFamily="18" charset="0"/>
                <a:cs typeface="Times New Roman" panose="02020603050405020304" pitchFamily="18" charset="0"/>
              </a:rPr>
              <a:t>mainnet</a:t>
            </a:r>
            <a:r>
              <a:rPr lang="en-US" sz="1800" dirty="0">
                <a:latin typeface="Times New Roman" panose="02020603050405020304" pitchFamily="18" charset="0"/>
                <a:cs typeface="Times New Roman" panose="02020603050405020304" pitchFamily="18" charset="0"/>
              </a:rPr>
              <a:t> to ensure it functions correctly. Use a multi-signature wallet for deployment to enhance security.</a:t>
            </a:r>
          </a:p>
        </p:txBody>
      </p:sp>
      <p:sp>
        <p:nvSpPr>
          <p:cNvPr id="8" name="Footer Placeholder 3"/>
          <p:cNvSpPr txBox="1"/>
          <p:nvPr/>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ECE</a:t>
            </a:r>
          </a:p>
        </p:txBody>
      </p:sp>
    </p:spTree>
    <p:extLst>
      <p:ext uri="{BB962C8B-B14F-4D97-AF65-F5344CB8AC3E}">
        <p14:creationId xmlns:p14="http://schemas.microsoft.com/office/powerpoint/2010/main" val="299282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664CE2-A199-492D-95BF-8BD1FF457610}" type="slidenum">
              <a:rPr lang="en-US" smtClean="0"/>
              <a:t>6</a:t>
            </a:fld>
            <a:endParaRPr lang="en-US"/>
          </a:p>
        </p:txBody>
      </p:sp>
      <p:pic>
        <p:nvPicPr>
          <p:cNvPr id="11" name="Content Placeholder 10"/>
          <p:cNvPicPr>
            <a:picLocks noGrp="1" noChangeAspect="1"/>
          </p:cNvPicPr>
          <p:nvPr>
            <p:ph sz="half" idx="2"/>
          </p:nvPr>
        </p:nvPicPr>
        <p:blipFill>
          <a:blip r:embed="rId2"/>
          <a:stretch>
            <a:fillRect/>
          </a:stretch>
        </p:blipFill>
        <p:spPr>
          <a:xfrm>
            <a:off x="1084580" y="197485"/>
            <a:ext cx="9874250" cy="1038860"/>
          </a:xfrm>
          <a:prstGeom prst="rect">
            <a:avLst/>
          </a:prstGeom>
        </p:spPr>
      </p:pic>
      <p:sp>
        <p:nvSpPr>
          <p:cNvPr id="6" name="Title 1"/>
          <p:cNvSpPr txBox="1"/>
          <p:nvPr/>
        </p:nvSpPr>
        <p:spPr>
          <a:xfrm>
            <a:off x="685800" y="10445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Applications</a:t>
            </a:r>
          </a:p>
        </p:txBody>
      </p:sp>
      <p:sp>
        <p:nvSpPr>
          <p:cNvPr id="7" name="Content Placeholder 2"/>
          <p:cNvSpPr>
            <a:spLocks noGrp="1"/>
          </p:cNvSpPr>
          <p:nvPr>
            <p:ph idx="1"/>
          </p:nvPr>
        </p:nvSpPr>
        <p:spPr>
          <a:xfrm>
            <a:off x="1605925" y="2368811"/>
            <a:ext cx="11208245" cy="4351338"/>
          </a:xfrm>
        </p:spPr>
        <p:txBody>
          <a:bodyPr>
            <a:normAutofit/>
          </a:bodyPr>
          <a:lstStyle/>
          <a:p>
            <a:pPr algn="just"/>
            <a:r>
              <a:rPr lang="en-US" sz="2000" b="1" dirty="0">
                <a:latin typeface="Times New Roman" panose="02020603050405020304" pitchFamily="18" charset="0"/>
                <a:cs typeface="Times New Roman" panose="02020603050405020304" pitchFamily="18" charset="0"/>
              </a:rPr>
              <a:t>Cryptocurrency Creation: </a:t>
            </a:r>
            <a:r>
              <a:rPr lang="en-US" sz="2000" dirty="0">
                <a:latin typeface="Times New Roman" panose="02020603050405020304" pitchFamily="18" charset="0"/>
                <a:cs typeface="Times New Roman" panose="02020603050405020304" pitchFamily="18" charset="0"/>
              </a:rPr>
              <a:t>Launch new digital currencies for various purposes.</a:t>
            </a:r>
          </a:p>
          <a:p>
            <a:pPr algn="just"/>
            <a:r>
              <a:rPr lang="en-US" sz="2000" b="1" dirty="0">
                <a:latin typeface="Times New Roman" panose="02020603050405020304" pitchFamily="18" charset="0"/>
                <a:cs typeface="Times New Roman" panose="02020603050405020304" pitchFamily="18" charset="0"/>
              </a:rPr>
              <a:t>Crowdfunding and Initial Coin Offerings (ICOs): </a:t>
            </a:r>
            <a:r>
              <a:rPr lang="en-US" sz="2000" dirty="0">
                <a:latin typeface="Times New Roman" panose="02020603050405020304" pitchFamily="18" charset="0"/>
                <a:cs typeface="Times New Roman" panose="02020603050405020304" pitchFamily="18" charset="0"/>
              </a:rPr>
              <a:t>Raise funds for projects by issuing tokens.</a:t>
            </a:r>
          </a:p>
          <a:p>
            <a:pPr algn="just"/>
            <a:r>
              <a:rPr lang="en-US" sz="2000" b="1" dirty="0">
                <a:latin typeface="Times New Roman" panose="02020603050405020304" pitchFamily="18" charset="0"/>
                <a:cs typeface="Times New Roman" panose="02020603050405020304" pitchFamily="18" charset="0"/>
              </a:rPr>
              <a:t>Decentralized Finance (DeFi): </a:t>
            </a:r>
            <a:r>
              <a:rPr lang="en-US" sz="2000" dirty="0">
                <a:latin typeface="Times New Roman" panose="02020603050405020304" pitchFamily="18" charset="0"/>
                <a:cs typeface="Times New Roman" panose="02020603050405020304" pitchFamily="18" charset="0"/>
              </a:rPr>
              <a:t>Facilitate lending, borrowing, and staking in DeFi platforms.</a:t>
            </a:r>
          </a:p>
          <a:p>
            <a:pPr algn="just"/>
            <a:r>
              <a:rPr lang="en-US" sz="2000" b="1" dirty="0">
                <a:latin typeface="Times New Roman" panose="02020603050405020304" pitchFamily="18" charset="0"/>
                <a:cs typeface="Times New Roman" panose="02020603050405020304" pitchFamily="18" charset="0"/>
              </a:rPr>
              <a:t>Governance Tokens: </a:t>
            </a:r>
            <a:r>
              <a:rPr lang="en-US" sz="2000" dirty="0">
                <a:latin typeface="Times New Roman" panose="02020603050405020304" pitchFamily="18" charset="0"/>
                <a:cs typeface="Times New Roman" panose="02020603050405020304" pitchFamily="18" charset="0"/>
              </a:rPr>
              <a:t>Enable decentralized governance in blockchain projects.</a:t>
            </a:r>
          </a:p>
          <a:p>
            <a:pPr algn="just"/>
            <a:r>
              <a:rPr lang="en-US" sz="2000" b="1" dirty="0">
                <a:latin typeface="Times New Roman" panose="02020603050405020304" pitchFamily="18" charset="0"/>
                <a:cs typeface="Times New Roman" panose="02020603050405020304" pitchFamily="18" charset="0"/>
              </a:rPr>
              <a:t>Utility Tokens:  </a:t>
            </a:r>
            <a:r>
              <a:rPr lang="en-US" sz="2000" dirty="0">
                <a:latin typeface="Times New Roman" panose="02020603050405020304" pitchFamily="18" charset="0"/>
                <a:cs typeface="Times New Roman" panose="02020603050405020304" pitchFamily="18" charset="0"/>
              </a:rPr>
              <a:t>Provide access to services and products within a specific ecosystem.</a:t>
            </a:r>
          </a:p>
        </p:txBody>
      </p:sp>
      <p:sp>
        <p:nvSpPr>
          <p:cNvPr id="8" name="Footer Placeholder 3"/>
          <p:cNvSpPr txBox="1"/>
          <p:nvPr/>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ECE</a:t>
            </a:r>
          </a:p>
        </p:txBody>
      </p:sp>
    </p:spTree>
    <p:extLst>
      <p:ext uri="{BB962C8B-B14F-4D97-AF65-F5344CB8AC3E}">
        <p14:creationId xmlns:p14="http://schemas.microsoft.com/office/powerpoint/2010/main" val="20158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664CE2-A199-492D-95BF-8BD1FF457610}" type="slidenum">
              <a:rPr lang="en-US" smtClean="0"/>
              <a:t>7</a:t>
            </a:fld>
            <a:endParaRPr lang="en-US"/>
          </a:p>
        </p:txBody>
      </p:sp>
      <p:pic>
        <p:nvPicPr>
          <p:cNvPr id="11" name="Content Placeholder 10"/>
          <p:cNvPicPr>
            <a:picLocks noGrp="1" noChangeAspect="1"/>
          </p:cNvPicPr>
          <p:nvPr>
            <p:ph sz="half" idx="2"/>
          </p:nvPr>
        </p:nvPicPr>
        <p:blipFill>
          <a:blip r:embed="rId3"/>
          <a:stretch>
            <a:fillRect/>
          </a:stretch>
        </p:blipFill>
        <p:spPr>
          <a:xfrm>
            <a:off x="1084580" y="197485"/>
            <a:ext cx="9874250" cy="1038860"/>
          </a:xfrm>
          <a:prstGeom prst="rect">
            <a:avLst/>
          </a:prstGeom>
        </p:spPr>
      </p:pic>
      <p:sp>
        <p:nvSpPr>
          <p:cNvPr id="6" name="Title 1"/>
          <p:cNvSpPr txBox="1"/>
          <p:nvPr/>
        </p:nvSpPr>
        <p:spPr>
          <a:xfrm>
            <a:off x="685800" y="10445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Goals of SDG</a:t>
            </a:r>
          </a:p>
        </p:txBody>
      </p:sp>
      <p:sp>
        <p:nvSpPr>
          <p:cNvPr id="7" name="Content Placeholder 2"/>
          <p:cNvSpPr>
            <a:spLocks noGrp="1"/>
          </p:cNvSpPr>
          <p:nvPr>
            <p:ph idx="1"/>
          </p:nvPr>
        </p:nvSpPr>
        <p:spPr>
          <a:xfrm>
            <a:off x="1213927" y="2187575"/>
            <a:ext cx="10139873" cy="4351338"/>
          </a:xfrm>
        </p:spPr>
        <p:txBody>
          <a:bodyPr>
            <a:normAutofit/>
          </a:bodyPr>
          <a:lstStyle/>
          <a:p>
            <a:pPr algn="just"/>
            <a:r>
              <a:rPr lang="en-US" sz="2000" b="1" dirty="0">
                <a:latin typeface="Times New Roman" panose="02020603050405020304" pitchFamily="18" charset="0"/>
                <a:cs typeface="Times New Roman" panose="02020603050405020304" pitchFamily="18" charset="0"/>
              </a:rPr>
              <a:t>SDG 12, 14, 15: Responsible Production and Consumption</a:t>
            </a: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Blockchain has the huge potential to support the Circular Economy by ensuring good provenance throughout supply chains, enabling responsible production and consumption, life below the ocean and life on land. For instance, blockchain startup Provenance already tracks yellowfin and skipjack tuna from catch to customer while digitally strengthening the value of Soil Association Organic certification.</a:t>
            </a:r>
          </a:p>
        </p:txBody>
      </p:sp>
      <p:sp>
        <p:nvSpPr>
          <p:cNvPr id="8" name="Footer Placeholder 3"/>
          <p:cNvSpPr txBox="1"/>
          <p:nvPr/>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ECE</a:t>
            </a:r>
          </a:p>
        </p:txBody>
      </p:sp>
    </p:spTree>
    <p:extLst>
      <p:ext uri="{BB962C8B-B14F-4D97-AF65-F5344CB8AC3E}">
        <p14:creationId xmlns:p14="http://schemas.microsoft.com/office/powerpoint/2010/main" val="229754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664CE2-A199-492D-95BF-8BD1FF457610}" type="slidenum">
              <a:rPr lang="en-US" smtClean="0"/>
              <a:t>8</a:t>
            </a:fld>
            <a:endParaRPr lang="en-US"/>
          </a:p>
        </p:txBody>
      </p:sp>
      <p:pic>
        <p:nvPicPr>
          <p:cNvPr id="11" name="Content Placeholder 10"/>
          <p:cNvPicPr>
            <a:picLocks noGrp="1" noChangeAspect="1"/>
          </p:cNvPicPr>
          <p:nvPr>
            <p:ph sz="half" idx="2"/>
          </p:nvPr>
        </p:nvPicPr>
        <p:blipFill>
          <a:blip r:embed="rId2"/>
          <a:stretch>
            <a:fillRect/>
          </a:stretch>
        </p:blipFill>
        <p:spPr>
          <a:xfrm>
            <a:off x="1084580" y="197485"/>
            <a:ext cx="9874250" cy="1038860"/>
          </a:xfrm>
          <a:prstGeom prst="rect">
            <a:avLst/>
          </a:prstGeom>
        </p:spPr>
      </p:pic>
      <p:sp>
        <p:nvSpPr>
          <p:cNvPr id="6" name="Title 1"/>
          <p:cNvSpPr txBox="1"/>
          <p:nvPr/>
        </p:nvSpPr>
        <p:spPr>
          <a:xfrm>
            <a:off x="622339"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Thank you</a:t>
            </a:r>
          </a:p>
        </p:txBody>
      </p:sp>
      <p:sp>
        <p:nvSpPr>
          <p:cNvPr id="8" name="Footer Placeholder 3"/>
          <p:cNvSpPr txBox="1"/>
          <p:nvPr/>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ECE</a:t>
            </a:r>
          </a:p>
        </p:txBody>
      </p:sp>
    </p:spTree>
    <p:extLst>
      <p:ext uri="{BB962C8B-B14F-4D97-AF65-F5344CB8AC3E}">
        <p14:creationId xmlns:p14="http://schemas.microsoft.com/office/powerpoint/2010/main" val="1629283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433</Words>
  <Application>Microsoft Office PowerPoint</Application>
  <PresentationFormat>Widescreen</PresentationFormat>
  <Paragraphs>69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praveen magadum</dc:creator>
  <cp:lastModifiedBy>praveen magadum</cp:lastModifiedBy>
  <cp:revision>8</cp:revision>
  <dcterms:created xsi:type="dcterms:W3CDTF">2024-06-26T18:21:30Z</dcterms:created>
  <dcterms:modified xsi:type="dcterms:W3CDTF">2024-06-27T04:55:18Z</dcterms:modified>
</cp:coreProperties>
</file>