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72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0137" autoAdjust="0"/>
  </p:normalViewPr>
  <p:slideViewPr>
    <p:cSldViewPr snapToGrid="0">
      <p:cViewPr varScale="1">
        <p:scale>
          <a:sx n="76" d="100"/>
          <a:sy n="76" d="100"/>
        </p:scale>
        <p:origin x="117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346B9-B1D8-4CA3-9B2E-CB5F86EA991B}" type="datetimeFigureOut">
              <a:rPr lang="en-IN" smtClean="0"/>
              <a:pPr/>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A1AF2-4693-4FBE-A977-D1137A7E0DF0}" type="slidenum">
              <a:rPr lang="en-IN" smtClean="0"/>
              <a:pPr/>
              <a:t>‹#›</a:t>
            </a:fld>
            <a:endParaRPr lang="en-IN"/>
          </a:p>
        </p:txBody>
      </p:sp>
    </p:spTree>
    <p:extLst>
      <p:ext uri="{BB962C8B-B14F-4D97-AF65-F5344CB8AC3E}">
        <p14:creationId xmlns:p14="http://schemas.microsoft.com/office/powerpoint/2010/main" val="154231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10FCB-200C-2B43-9885-E5F441D2F037}" type="slidenum">
              <a:rPr lang="en-US" smtClean="0"/>
              <a:pPr/>
              <a:t>1</a:t>
            </a:fld>
            <a:endParaRPr lang="en-US"/>
          </a:p>
        </p:txBody>
      </p:sp>
    </p:spTree>
    <p:extLst>
      <p:ext uri="{BB962C8B-B14F-4D97-AF65-F5344CB8AC3E}">
        <p14:creationId xmlns:p14="http://schemas.microsoft.com/office/powerpoint/2010/main" val="75869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FD2D-492A-76FF-F503-471561E557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8A0D0B-37A3-2686-26D5-74ADA2190E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15ABCA-A10E-FA9F-E6E4-D02F95538636}"/>
              </a:ext>
            </a:extLst>
          </p:cNvPr>
          <p:cNvSpPr>
            <a:spLocks noGrp="1"/>
          </p:cNvSpPr>
          <p:nvPr>
            <p:ph type="dt" sz="half" idx="10"/>
          </p:nvPr>
        </p:nvSpPr>
        <p:spPr/>
        <p:txBody>
          <a:bodyPr/>
          <a:lstStyle/>
          <a:p>
            <a:fld id="{E0DC05A6-F8D6-A346-9C2A-4A7D44F39E91}" type="datetimeFigureOut">
              <a:rPr lang="en-US" smtClean="0"/>
              <a:pPr/>
              <a:t>6/21/2024</a:t>
            </a:fld>
            <a:endParaRPr lang="en-US"/>
          </a:p>
        </p:txBody>
      </p:sp>
      <p:sp>
        <p:nvSpPr>
          <p:cNvPr id="5" name="Footer Placeholder 4">
            <a:extLst>
              <a:ext uri="{FF2B5EF4-FFF2-40B4-BE49-F238E27FC236}">
                <a16:creationId xmlns:a16="http://schemas.microsoft.com/office/drawing/2014/main" id="{D97168B9-FFE6-5E12-8B61-84554066C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5436A-FBA1-A000-1D73-03AB912E9A1C}"/>
              </a:ext>
            </a:extLst>
          </p:cNvPr>
          <p:cNvSpPr>
            <a:spLocks noGrp="1"/>
          </p:cNvSpPr>
          <p:nvPr>
            <p:ph type="sldNum" sz="quarter" idx="12"/>
          </p:nvPr>
        </p:nvSpPr>
        <p:spPr/>
        <p:txBody>
          <a:bodyPr/>
          <a:lstStyle/>
          <a:p>
            <a:fld id="{2059A38A-0B35-3C43-B2F5-6FF920A61CCB}" type="slidenum">
              <a:rPr lang="en-US" smtClean="0"/>
              <a:pPr/>
              <a:t>‹#›</a:t>
            </a:fld>
            <a:endParaRPr lang="en-US"/>
          </a:p>
        </p:txBody>
      </p:sp>
    </p:spTree>
    <p:extLst>
      <p:ext uri="{BB962C8B-B14F-4D97-AF65-F5344CB8AC3E}">
        <p14:creationId xmlns:p14="http://schemas.microsoft.com/office/powerpoint/2010/main" val="359906776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E4F3A-4D0E-9F76-6890-E6D8252ED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4C6523-C644-67A7-7060-ACC0EFC6B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A6099-ECA2-8562-4C1C-1F6AF5844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C05A6-F8D6-A346-9C2A-4A7D44F39E91}" type="datetimeFigureOut">
              <a:rPr lang="en-US" smtClean="0"/>
              <a:pPr/>
              <a:t>6/21/2024</a:t>
            </a:fld>
            <a:endParaRPr lang="en-US"/>
          </a:p>
        </p:txBody>
      </p:sp>
      <p:sp>
        <p:nvSpPr>
          <p:cNvPr id="5" name="Footer Placeholder 4">
            <a:extLst>
              <a:ext uri="{FF2B5EF4-FFF2-40B4-BE49-F238E27FC236}">
                <a16:creationId xmlns:a16="http://schemas.microsoft.com/office/drawing/2014/main" id="{FCEA6DAC-A6E3-FCAD-0329-AAAC477B3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AA460-0BE9-F550-4AFB-A615C071D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9A38A-0B35-3C43-B2F5-6FF920A61CCB}" type="slidenum">
              <a:rPr lang="en-US" smtClean="0"/>
              <a:pPr/>
              <a:t>‹#›</a:t>
            </a:fld>
            <a:endParaRPr lang="en-US"/>
          </a:p>
        </p:txBody>
      </p:sp>
    </p:spTree>
    <p:extLst>
      <p:ext uri="{BB962C8B-B14F-4D97-AF65-F5344CB8AC3E}">
        <p14:creationId xmlns:p14="http://schemas.microsoft.com/office/powerpoint/2010/main" val="1998110842"/>
      </p:ext>
    </p:extLst>
  </p:cSld>
  <p:clrMap bg1="lt1" tx1="dk1" bg2="lt2" tx2="dk2" accent1="accent1" accent2="accent2" accent3="accent3" accent4="accent4" accent5="accent5" accent6="accent6" hlink="hlink" folHlink="folHlink"/>
  <p:sldLayoutIdLst>
    <p:sldLayoutId id="2147483650" r:id="rId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28651"/>
            <a:ext cx="12128848"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AutoShape 2" descr="Jawaharlal Nehru Medical College"/>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sp>
        <p:nvSpPr>
          <p:cNvPr id="5" name="AutoShape 5" descr="JNMC BELAGAVI - 2022 Admission Process, Ranking, Reviews, Affiliations"/>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4604674-74FA-6307-56E7-2B8478ADF7C8}"/>
              </a:ext>
            </a:extLst>
          </p:cNvPr>
          <p:cNvSpPr txBox="1"/>
          <p:nvPr/>
        </p:nvSpPr>
        <p:spPr>
          <a:xfrm>
            <a:off x="0" y="1392440"/>
            <a:ext cx="6196830" cy="1169551"/>
          </a:xfrm>
          <a:prstGeom prst="rect">
            <a:avLst/>
          </a:prstGeom>
          <a:noFill/>
        </p:spPr>
        <p:txBody>
          <a:bodyPr wrap="square" rtlCol="0">
            <a:spAutoFit/>
          </a:bodyPr>
          <a:lstStyle/>
          <a:p>
            <a:pPr algn="just"/>
            <a:r>
              <a:rPr lang="en-IN" sz="1400" b="1" dirty="0">
                <a:latin typeface="Times New Roman" panose="02020603050405020304" pitchFamily="18" charset="0"/>
                <a:cs typeface="Times New Roman" panose="02020603050405020304" pitchFamily="18" charset="0"/>
              </a:rPr>
              <a:t>Introduction: </a:t>
            </a:r>
            <a:r>
              <a:rPr lang="en-US" sz="1400" dirty="0">
                <a:latin typeface="Times New Roman" panose="02020603050405020304" pitchFamily="18" charset="0"/>
                <a:cs typeface="Times New Roman" panose="02020603050405020304" pitchFamily="18" charset="0"/>
              </a:rPr>
              <a:t>The system uses an ESP32 microcontroller, an IR sensor, and a servo motor to manage a barrier arm for parking spaces. The IR sensor detects a car's presence, signaling the ESP32 to open the barrier arm via the servo motor. When the car leaves, the IR sensor signals the ESP32 to close the barrier arm. The ESP32 is connected to an Arduino Cloud account for remote management.</a:t>
            </a:r>
            <a:endParaRPr lang="en-IN" sz="14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7446760" y="3383943"/>
            <a:ext cx="932900"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Drivable</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12463" y="715853"/>
            <a:ext cx="6157686" cy="738664"/>
          </a:xfrm>
          <a:prstGeom prst="rect">
            <a:avLst/>
          </a:prstGeom>
          <a:noFill/>
        </p:spPr>
        <p:txBody>
          <a:bodyPr wrap="square" rtlCol="0">
            <a:spAutoFit/>
          </a:bodyPr>
          <a:lstStyle/>
          <a:p>
            <a:pPr algn="just"/>
            <a:r>
              <a:rPr lang="en-IN" sz="1400" b="1" dirty="0">
                <a:latin typeface="Times New Roman" panose="02020603050405020304" pitchFamily="18" charset="0"/>
                <a:cs typeface="Times New Roman" panose="02020603050405020304" pitchFamily="18" charset="0"/>
              </a:rPr>
              <a:t>Problem Statement : </a:t>
            </a:r>
            <a:r>
              <a:rPr lang="en-US" sz="1400" dirty="0">
                <a:solidFill>
                  <a:srgbClr val="0D0D0D"/>
                </a:solidFill>
                <a:highlight>
                  <a:srgbClr val="FFFFFF"/>
                </a:highlight>
                <a:latin typeface="Times New Roman" panose="02020603050405020304" pitchFamily="18" charset="0"/>
                <a:cs typeface="Times New Roman" panose="02020603050405020304" pitchFamily="18" charset="0"/>
              </a:rPr>
              <a:t>D</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esign and implement a robust vehicle presence detection system using </a:t>
            </a:r>
            <a:r>
              <a:rPr lang="en-US" sz="1400" dirty="0">
                <a:solidFill>
                  <a:srgbClr val="0D0D0D"/>
                </a:solidFill>
                <a:highlight>
                  <a:srgbClr val="FFFFFF"/>
                </a:highlight>
                <a:latin typeface="Times New Roman" panose="02020603050405020304" pitchFamily="18" charset="0"/>
                <a:cs typeface="Times New Roman" panose="02020603050405020304" pitchFamily="18" charset="0"/>
              </a:rPr>
              <a:t>ESP32 Microcontroller Board </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for controlling entry barriers in car parking lots.</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B012E6-8CB3-3105-894C-3E80D261F500}"/>
              </a:ext>
            </a:extLst>
          </p:cNvPr>
          <p:cNvSpPr txBox="1"/>
          <p:nvPr/>
        </p:nvSpPr>
        <p:spPr>
          <a:xfrm>
            <a:off x="32035" y="55165"/>
            <a:ext cx="6579817" cy="58477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Intelligence Vehicle Parking System</a:t>
            </a:r>
            <a:endParaRPr lang="en-IN"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Guide name: </a:t>
            </a:r>
            <a:r>
              <a:rPr lang="en-IN" sz="1400" dirty="0">
                <a:latin typeface="Times New Roman" panose="02020603050405020304" pitchFamily="18" charset="0"/>
                <a:cs typeface="Times New Roman" panose="02020603050405020304" pitchFamily="18" charset="0"/>
              </a:rPr>
              <a:t>Prof. Shweta K</a:t>
            </a:r>
          </a:p>
        </p:txBody>
      </p:sp>
      <p:sp>
        <p:nvSpPr>
          <p:cNvPr id="15" name="TextBox 14">
            <a:extLst>
              <a:ext uri="{FF2B5EF4-FFF2-40B4-BE49-F238E27FC236}">
                <a16:creationId xmlns:a16="http://schemas.microsoft.com/office/drawing/2014/main" id="{3BBB11C2-AA20-48F8-9579-D901EAFFDAA5}"/>
              </a:ext>
            </a:extLst>
          </p:cNvPr>
          <p:cNvSpPr txBox="1"/>
          <p:nvPr/>
        </p:nvSpPr>
        <p:spPr>
          <a:xfrm>
            <a:off x="6520300" y="768625"/>
            <a:ext cx="5516997"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Block Diagram:</a:t>
            </a:r>
            <a:endParaRPr lang="en-IN" sz="14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27537BB-6DCF-B6FD-36F2-578424AA116B}"/>
              </a:ext>
            </a:extLst>
          </p:cNvPr>
          <p:cNvPicPr>
            <a:picLocks noChangeAspect="1"/>
          </p:cNvPicPr>
          <p:nvPr/>
        </p:nvPicPr>
        <p:blipFill>
          <a:blip r:embed="rId3"/>
          <a:stretch>
            <a:fillRect/>
          </a:stretch>
        </p:blipFill>
        <p:spPr>
          <a:xfrm>
            <a:off x="7602875" y="48305"/>
            <a:ext cx="4589125" cy="605964"/>
          </a:xfrm>
          <a:prstGeom prst="rect">
            <a:avLst/>
          </a:prstGeom>
        </p:spPr>
      </p:pic>
      <p:graphicFrame>
        <p:nvGraphicFramePr>
          <p:cNvPr id="9" name="Table 8">
            <a:extLst>
              <a:ext uri="{FF2B5EF4-FFF2-40B4-BE49-F238E27FC236}">
                <a16:creationId xmlns:a16="http://schemas.microsoft.com/office/drawing/2014/main" id="{A7DFA170-4887-65F5-5AEF-EE0232B9834A}"/>
              </a:ext>
            </a:extLst>
          </p:cNvPr>
          <p:cNvGraphicFramePr>
            <a:graphicFrameLocks noGrp="1"/>
          </p:cNvGraphicFramePr>
          <p:nvPr>
            <p:extLst>
              <p:ext uri="{D42A27DB-BD31-4B8C-83A1-F6EECF244321}">
                <p14:modId xmlns:p14="http://schemas.microsoft.com/office/powerpoint/2010/main" val="663846929"/>
              </p:ext>
            </p:extLst>
          </p:nvPr>
        </p:nvGraphicFramePr>
        <p:xfrm>
          <a:off x="155575" y="2861740"/>
          <a:ext cx="11587727" cy="3404606"/>
        </p:xfrm>
        <a:graphic>
          <a:graphicData uri="http://schemas.openxmlformats.org/drawingml/2006/table">
            <a:tbl>
              <a:tblPr firstRow="1" bandRow="1">
                <a:tableStyleId>{5940675A-B579-460E-94D1-54222C63F5DA}</a:tableStyleId>
              </a:tblPr>
              <a:tblGrid>
                <a:gridCol w="602298">
                  <a:extLst>
                    <a:ext uri="{9D8B030D-6E8A-4147-A177-3AD203B41FA5}">
                      <a16:colId xmlns:a16="http://schemas.microsoft.com/office/drawing/2014/main" val="3794703156"/>
                    </a:ext>
                  </a:extLst>
                </a:gridCol>
                <a:gridCol w="1057444">
                  <a:extLst>
                    <a:ext uri="{9D8B030D-6E8A-4147-A177-3AD203B41FA5}">
                      <a16:colId xmlns:a16="http://schemas.microsoft.com/office/drawing/2014/main" val="3673435183"/>
                    </a:ext>
                  </a:extLst>
                </a:gridCol>
                <a:gridCol w="3867462">
                  <a:extLst>
                    <a:ext uri="{9D8B030D-6E8A-4147-A177-3AD203B41FA5}">
                      <a16:colId xmlns:a16="http://schemas.microsoft.com/office/drawing/2014/main" val="886853238"/>
                    </a:ext>
                  </a:extLst>
                </a:gridCol>
                <a:gridCol w="1226021">
                  <a:extLst>
                    <a:ext uri="{9D8B030D-6E8A-4147-A177-3AD203B41FA5}">
                      <a16:colId xmlns:a16="http://schemas.microsoft.com/office/drawing/2014/main" val="1549097348"/>
                    </a:ext>
                  </a:extLst>
                </a:gridCol>
                <a:gridCol w="857813">
                  <a:extLst>
                    <a:ext uri="{9D8B030D-6E8A-4147-A177-3AD203B41FA5}">
                      <a16:colId xmlns:a16="http://schemas.microsoft.com/office/drawing/2014/main" val="2696755269"/>
                    </a:ext>
                  </a:extLst>
                </a:gridCol>
                <a:gridCol w="1273215">
                  <a:extLst>
                    <a:ext uri="{9D8B030D-6E8A-4147-A177-3AD203B41FA5}">
                      <a16:colId xmlns:a16="http://schemas.microsoft.com/office/drawing/2014/main" val="3784711067"/>
                    </a:ext>
                  </a:extLst>
                </a:gridCol>
                <a:gridCol w="1415003">
                  <a:extLst>
                    <a:ext uri="{9D8B030D-6E8A-4147-A177-3AD203B41FA5}">
                      <a16:colId xmlns:a16="http://schemas.microsoft.com/office/drawing/2014/main" val="4154898732"/>
                    </a:ext>
                  </a:extLst>
                </a:gridCol>
                <a:gridCol w="1288471">
                  <a:extLst>
                    <a:ext uri="{9D8B030D-6E8A-4147-A177-3AD203B41FA5}">
                      <a16:colId xmlns:a16="http://schemas.microsoft.com/office/drawing/2014/main" val="4003471014"/>
                    </a:ext>
                  </a:extLst>
                </a:gridCol>
              </a:tblGrid>
              <a:tr h="376739">
                <a:tc rowSpan="2">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Sl. No.</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Requirements</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Objective</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5">
                  <a:txBody>
                    <a:bodyPr/>
                    <a:lstStyle/>
                    <a:p>
                      <a:pPr algn="ctr">
                        <a:lnSpc>
                          <a:spcPct val="107000"/>
                        </a:lnSpc>
                        <a:spcAft>
                          <a:spcPts val="800"/>
                        </a:spcAft>
                      </a:pPr>
                      <a:r>
                        <a:rPr lang="en-US" sz="1200" b="1" kern="100" dirty="0">
                          <a:effectLst/>
                          <a:latin typeface="Times New Roman" panose="02020603050405020304" pitchFamily="18" charset="0"/>
                          <a:cs typeface="Times New Roman" panose="02020603050405020304" pitchFamily="18" charset="0"/>
                        </a:rPr>
                        <a:t>Specification</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40500490"/>
                  </a:ext>
                </a:extLst>
              </a:tr>
              <a:tr h="39160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Hardware</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Software</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Sensors</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Actuators</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b="1" kern="100" dirty="0">
                          <a:solidFill>
                            <a:schemeClr val="tx1"/>
                          </a:solidFill>
                          <a:effectLst/>
                          <a:latin typeface="Times New Roman" panose="02020603050405020304" pitchFamily="18" charset="0"/>
                          <a:cs typeface="Times New Roman" panose="02020603050405020304" pitchFamily="18" charset="0"/>
                        </a:rPr>
                        <a:t>Communication Protocol</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4439038"/>
                  </a:ext>
                </a:extLst>
              </a:tr>
              <a:tr h="562181">
                <a:tc>
                  <a:txBody>
                    <a:bodyPr/>
                    <a:lstStyle/>
                    <a:p>
                      <a:pPr marL="0" lvl="0" indent="0" algn="ctr">
                        <a:lnSpc>
                          <a:spcPct val="107000"/>
                        </a:lnSpc>
                        <a:spcAft>
                          <a:spcPts val="800"/>
                        </a:spcAft>
                        <a:buFontTx/>
                        <a:buNone/>
                      </a:pPr>
                      <a:r>
                        <a:rPr lang="en-US" sz="1200" kern="100" dirty="0">
                          <a:solidFill>
                            <a:schemeClr val="tx1"/>
                          </a:solidFill>
                          <a:effectLst/>
                          <a:latin typeface="Times New Roman" panose="02020603050405020304" pitchFamily="18" charset="0"/>
                          <a:cs typeface="Times New Roman" panose="02020603050405020304" pitchFamily="18" charset="0"/>
                        </a:rPr>
                        <a:t>1.</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ESP 32</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n-US" sz="1200" kern="100" dirty="0">
                          <a:solidFill>
                            <a:schemeClr val="tx1"/>
                          </a:solidFill>
                          <a:effectLst/>
                          <a:latin typeface="Times New Roman" panose="02020603050405020304" pitchFamily="18" charset="0"/>
                          <a:cs typeface="Times New Roman" panose="02020603050405020304" pitchFamily="18" charset="0"/>
                        </a:rPr>
                        <a:t>The ESP32 is used in this project for its capability to control the servo motor and communicate with the Arduino Cloud for remote management.</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kern="100" dirty="0">
                          <a:solidFill>
                            <a:schemeClr val="tx1"/>
                          </a:solidFill>
                          <a:effectLst/>
                          <a:latin typeface="Times New Roman" panose="02020603050405020304" pitchFamily="18" charset="0"/>
                          <a:cs typeface="Times New Roman" panose="02020603050405020304" pitchFamily="18" charset="0"/>
                        </a:rPr>
                        <a:t>I2C, GPIO</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200" kern="100" dirty="0">
                          <a:solidFill>
                            <a:schemeClr val="tx1"/>
                          </a:solidFill>
                          <a:effectLst/>
                          <a:latin typeface="Times New Roman" panose="02020603050405020304" pitchFamily="18" charset="0"/>
                          <a:cs typeface="Times New Roman" panose="02020603050405020304" pitchFamily="18" charset="0"/>
                        </a:rPr>
                        <a:t>Arduino IDE</a:t>
                      </a: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0751156"/>
                  </a:ext>
                </a:extLst>
              </a:tr>
              <a:tr h="562181">
                <a:tc>
                  <a:txBody>
                    <a:bodyPr/>
                    <a:lstStyle/>
                    <a:p>
                      <a:pPr marL="0" lvl="0" indent="0" algn="ctr">
                        <a:lnSpc>
                          <a:spcPct val="107000"/>
                        </a:lnSpc>
                        <a:spcAft>
                          <a:spcPts val="800"/>
                        </a:spcAft>
                        <a:buFontTx/>
                        <a:buNone/>
                      </a:pPr>
                      <a:r>
                        <a:rPr lang="en-US" sz="1200" kern="100" dirty="0">
                          <a:solidFill>
                            <a:schemeClr val="tx1"/>
                          </a:solidFill>
                          <a:effectLst/>
                          <a:latin typeface="Times New Roman" panose="02020603050405020304" pitchFamily="18" charset="0"/>
                          <a:cs typeface="Times New Roman" panose="02020603050405020304" pitchFamily="18" charset="0"/>
                        </a:rPr>
                        <a:t>2.</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I2C</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r>
                        <a:rPr lang="en-US" sz="1200" kern="100" dirty="0">
                          <a:solidFill>
                            <a:schemeClr val="tx1"/>
                          </a:solidFill>
                          <a:effectLst/>
                          <a:latin typeface="Times New Roman" panose="02020603050405020304" pitchFamily="18" charset="0"/>
                          <a:cs typeface="Times New Roman" panose="02020603050405020304" pitchFamily="18" charset="0"/>
                        </a:rPr>
                        <a:t>I2C is used to facilitate communication between the ESP32 microcontroller and peripherals like the IR sensor and servo motor in this project.</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l"/>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a:solidFill>
                            <a:schemeClr val="tx1"/>
                          </a:solidFill>
                          <a:effectLst/>
                          <a:latin typeface="Times New Roman" panose="02020603050405020304" pitchFamily="18" charset="0"/>
                          <a:cs typeface="Times New Roman" panose="02020603050405020304" pitchFamily="18" charset="0"/>
                        </a:rPr>
                        <a:t> </a:t>
                      </a:r>
                      <a:endParaRPr lang="en-IN"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Transfer rates up to 400 kbit/s.</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3899372"/>
                  </a:ext>
                </a:extLst>
              </a:tr>
              <a:tr h="562181">
                <a:tc>
                  <a:txBody>
                    <a:bodyPr/>
                    <a:lstStyle/>
                    <a:p>
                      <a:pPr marL="0" lvl="0" indent="0" algn="ctr">
                        <a:lnSpc>
                          <a:spcPct val="107000"/>
                        </a:lnSpc>
                        <a:spcAft>
                          <a:spcPts val="800"/>
                        </a:spcAft>
                        <a:buFont typeface="+mj-lt"/>
                        <a:buNone/>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tc>
                <a:tc>
                  <a:txBody>
                    <a:bodyPr/>
                    <a:lstStyle/>
                    <a:p>
                      <a:pPr algn="ctr"/>
                      <a:r>
                        <a:rPr lang="en-US" sz="1200" kern="100" dirty="0">
                          <a:solidFill>
                            <a:schemeClr val="tx1"/>
                          </a:solidFill>
                          <a:effectLst/>
                          <a:latin typeface="Times New Roman" panose="02020603050405020304" pitchFamily="18" charset="0"/>
                          <a:cs typeface="Times New Roman" panose="02020603050405020304" pitchFamily="18" charset="0"/>
                        </a:rPr>
                        <a:t>16x2 LCD</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1200" kern="100" dirty="0">
                          <a:solidFill>
                            <a:schemeClr val="tx1"/>
                          </a:solidFill>
                          <a:effectLst/>
                          <a:latin typeface="Times New Roman" panose="02020603050405020304" pitchFamily="18" charset="0"/>
                          <a:cs typeface="Times New Roman" panose="02020603050405020304" pitchFamily="18" charset="0"/>
                        </a:rPr>
                        <a:t>The 16x2 LCD is used to display status information and feedback messages in real-time for user interaction and system monitoring.</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l"/>
                      <a:r>
                        <a:rPr lang="en-US" sz="1200" kern="100" dirty="0">
                          <a:solidFill>
                            <a:schemeClr val="tx1"/>
                          </a:solidFill>
                          <a:effectLst/>
                          <a:latin typeface="Times New Roman" panose="02020603050405020304" pitchFamily="18" charset="0"/>
                          <a:cs typeface="Times New Roman" panose="02020603050405020304" pitchFamily="18" charset="0"/>
                        </a:rPr>
                        <a:t>  Display Device</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9955323"/>
                  </a:ext>
                </a:extLst>
              </a:tr>
              <a:tr h="562181">
                <a:tc>
                  <a:txBody>
                    <a:bodyPr/>
                    <a:lstStyle/>
                    <a:p>
                      <a:pPr marL="0" lvl="0" indent="0" algn="ctr">
                        <a:lnSpc>
                          <a:spcPct val="107000"/>
                        </a:lnSpc>
                        <a:spcAft>
                          <a:spcPts val="800"/>
                        </a:spcAft>
                        <a:buFont typeface="+mj-lt"/>
                        <a:buNone/>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tc>
                <a:tc>
                  <a:txBody>
                    <a:bodyPr/>
                    <a:lstStyle/>
                    <a:p>
                      <a:pPr algn="ctr"/>
                      <a:r>
                        <a:rPr lang="en-US" sz="1200" kern="100" dirty="0">
                          <a:solidFill>
                            <a:schemeClr val="tx1"/>
                          </a:solidFill>
                          <a:effectLst/>
                          <a:latin typeface="Times New Roman" panose="02020603050405020304" pitchFamily="18" charset="0"/>
                          <a:cs typeface="Times New Roman" panose="02020603050405020304" pitchFamily="18" charset="0"/>
                        </a:rPr>
                        <a:t>Servo Motor</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1200" kern="100" dirty="0">
                          <a:solidFill>
                            <a:schemeClr val="tx1"/>
                          </a:solidFill>
                          <a:effectLst/>
                          <a:latin typeface="Times New Roman" panose="02020603050405020304" pitchFamily="18" charset="0"/>
                          <a:cs typeface="Times New Roman" panose="02020603050405020304" pitchFamily="18" charset="0"/>
                        </a:rPr>
                        <a:t>The servo motor is used to mechanically control the opening and closing of the barrier arm in response to the IR sensor detecting the presence of a car.</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l"/>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To Open and close the Gate..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9601931"/>
                  </a:ext>
                </a:extLst>
              </a:tr>
              <a:tr h="387540">
                <a:tc>
                  <a:txBody>
                    <a:bodyPr/>
                    <a:lstStyle/>
                    <a:p>
                      <a:pPr marL="0" lvl="0" indent="0" algn="ctr">
                        <a:lnSpc>
                          <a:spcPct val="107000"/>
                        </a:lnSpc>
                        <a:spcAft>
                          <a:spcPts val="800"/>
                        </a:spcAft>
                        <a:buFont typeface="+mj-lt"/>
                        <a:buNone/>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tc>
                <a:tc>
                  <a:txBody>
                    <a:bodyPr/>
                    <a:lstStyle/>
                    <a:p>
                      <a:pPr algn="ctr"/>
                      <a:r>
                        <a:rPr lang="en-US" sz="1200" kern="100" dirty="0">
                          <a:solidFill>
                            <a:schemeClr val="tx1"/>
                          </a:solidFill>
                          <a:effectLst/>
                          <a:latin typeface="Times New Roman" panose="02020603050405020304" pitchFamily="18" charset="0"/>
                          <a:cs typeface="Times New Roman" panose="02020603050405020304" pitchFamily="18" charset="0"/>
                        </a:rPr>
                        <a:t>IR Sensors</a:t>
                      </a:r>
                      <a:endParaRPr lang="en-IN" sz="1200" kern="1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just"/>
                      <a:r>
                        <a:rPr lang="en-US" sz="1200" kern="100" dirty="0">
                          <a:solidFill>
                            <a:schemeClr val="tx1"/>
                          </a:solidFill>
                          <a:effectLst/>
                          <a:latin typeface="Times New Roman" panose="02020603050405020304" pitchFamily="18" charset="0"/>
                          <a:cs typeface="Times New Roman" panose="02020603050405020304" pitchFamily="18" charset="0"/>
                        </a:rPr>
                        <a:t>IR sensors are used to detect the presence of a car approaching or leaving the parking space.</a:t>
                      </a:r>
                    </a:p>
                  </a:txBody>
                  <a:tcPr marL="68580" marR="68580" marT="0" marB="0" anchor="ctr"/>
                </a:tc>
                <a:tc>
                  <a:txBody>
                    <a:bodyPr/>
                    <a:lstStyle/>
                    <a:p>
                      <a:pPr algn="l"/>
                      <a:endParaRPr lang="en-IN" sz="1200" kern="1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kern="100">
                          <a:solidFill>
                            <a:schemeClr val="tx1"/>
                          </a:solidFill>
                          <a:effectLst/>
                          <a:latin typeface="Times New Roman" panose="02020603050405020304" pitchFamily="18" charset="0"/>
                          <a:cs typeface="Times New Roman" panose="02020603050405020304" pitchFamily="18" charset="0"/>
                        </a:rPr>
                        <a:t> </a:t>
                      </a:r>
                      <a:endParaRPr lang="en-IN"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HC-SR501</a:t>
                      </a: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100" dirty="0">
                          <a:solidFill>
                            <a:schemeClr val="tx1"/>
                          </a:solidFill>
                          <a:effectLst/>
                          <a:latin typeface="Times New Roman" panose="02020603050405020304" pitchFamily="18" charset="0"/>
                          <a:cs typeface="Times New Roman" panose="02020603050405020304" pitchFamily="18" charset="0"/>
                        </a:rPr>
                        <a:t>SPI </a:t>
                      </a:r>
                      <a:endParaRPr lang="en-IN"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7438575"/>
                  </a:ext>
                </a:extLst>
              </a:tr>
            </a:tbl>
          </a:graphicData>
        </a:graphic>
      </p:graphicFrame>
      <p:sp>
        <p:nvSpPr>
          <p:cNvPr id="11" name="TextBox 10">
            <a:extLst>
              <a:ext uri="{FF2B5EF4-FFF2-40B4-BE49-F238E27FC236}">
                <a16:creationId xmlns:a16="http://schemas.microsoft.com/office/drawing/2014/main" id="{885FA0C1-382C-B427-C373-F506E2A498D9}"/>
              </a:ext>
            </a:extLst>
          </p:cNvPr>
          <p:cNvSpPr txBox="1"/>
          <p:nvPr/>
        </p:nvSpPr>
        <p:spPr>
          <a:xfrm>
            <a:off x="12463" y="2266078"/>
            <a:ext cx="6196830" cy="523220"/>
          </a:xfrm>
          <a:prstGeom prst="rect">
            <a:avLst/>
          </a:prstGeom>
          <a:noFill/>
        </p:spPr>
        <p:txBody>
          <a:bodyPr wrap="square" rtlCol="0">
            <a:spAutoFit/>
          </a:bodyPr>
          <a:lstStyle/>
          <a:p>
            <a:pPr algn="just"/>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Specification Table: </a:t>
            </a:r>
          </a:p>
        </p:txBody>
      </p:sp>
      <p:sp>
        <p:nvSpPr>
          <p:cNvPr id="12" name="TextBox 11">
            <a:extLst>
              <a:ext uri="{FF2B5EF4-FFF2-40B4-BE49-F238E27FC236}">
                <a16:creationId xmlns:a16="http://schemas.microsoft.com/office/drawing/2014/main" id="{DC182FBF-FD92-110E-AC8A-AA9D7427ED7A}"/>
              </a:ext>
            </a:extLst>
          </p:cNvPr>
          <p:cNvSpPr txBox="1"/>
          <p:nvPr/>
        </p:nvSpPr>
        <p:spPr>
          <a:xfrm>
            <a:off x="32035" y="6064171"/>
            <a:ext cx="11634809" cy="738664"/>
          </a:xfrm>
          <a:prstGeom prst="rect">
            <a:avLst/>
          </a:prstGeom>
          <a:noFill/>
        </p:spPr>
        <p:txBody>
          <a:bodyPr wrap="square" rtlCol="0">
            <a:spAutoFit/>
          </a:bodyPr>
          <a:lstStyle/>
          <a:p>
            <a:pPr algn="just"/>
            <a:endParaRPr lang="en-IN" sz="1400" b="1"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Results:</a:t>
            </a:r>
            <a:r>
              <a:rPr lang="en-US" sz="1400" dirty="0">
                <a:latin typeface="Times New Roman" panose="02020603050405020304" pitchFamily="18" charset="0"/>
                <a:cs typeface="Times New Roman" panose="02020603050405020304" pitchFamily="18" charset="0"/>
              </a:rPr>
              <a:t> Parking barrier system where a car's presence detected by an IR sensor triggers a servo motor-controlled barrier arm to open and close, managed through an ESP32 and monitored via Arduino Cloud integration for remote access and data logging.</a:t>
            </a:r>
            <a:r>
              <a:rPr lang="en-IN" sz="1400" dirty="0">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CFD43F34-125F-35E8-9A18-B0CB831CEB17}"/>
              </a:ext>
            </a:extLst>
          </p:cNvPr>
          <p:cNvPicPr>
            <a:picLocks noChangeAspect="1"/>
          </p:cNvPicPr>
          <p:nvPr/>
        </p:nvPicPr>
        <p:blipFill rotWithShape="1">
          <a:blip r:embed="rId4"/>
          <a:srcRect l="8822"/>
          <a:stretch/>
        </p:blipFill>
        <p:spPr>
          <a:xfrm>
            <a:off x="7880964" y="886112"/>
            <a:ext cx="3985878" cy="1901245"/>
          </a:xfrm>
          <a:prstGeom prst="rect">
            <a:avLst/>
          </a:prstGeom>
        </p:spPr>
      </p:pic>
    </p:spTree>
    <p:extLst>
      <p:ext uri="{BB962C8B-B14F-4D97-AF65-F5344CB8AC3E}">
        <p14:creationId xmlns:p14="http://schemas.microsoft.com/office/powerpoint/2010/main" val="428993029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11038</TotalTime>
  <Words>349</Words>
  <Application>Microsoft Office PowerPoint</Application>
  <PresentationFormat>Widescreen</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ASUS</cp:lastModifiedBy>
  <cp:revision>269</cp:revision>
  <dcterms:created xsi:type="dcterms:W3CDTF">2022-08-30T05:01:25Z</dcterms:created>
  <dcterms:modified xsi:type="dcterms:W3CDTF">2024-06-21T12:24:16Z</dcterms:modified>
</cp:coreProperties>
</file>