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9" autoAdjust="0"/>
  </p:normalViewPr>
  <p:slideViewPr>
    <p:cSldViewPr snapToGrid="0">
      <p:cViewPr varScale="1">
        <p:scale>
          <a:sx n="16" d="100"/>
          <a:sy n="16" d="100"/>
        </p:scale>
        <p:origin x="163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3539736" y="290139"/>
            <a:ext cx="29966452" cy="52525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44" name="CustomShape 3"/>
          <p:cNvSpPr/>
          <p:nvPr/>
        </p:nvSpPr>
        <p:spPr>
          <a:xfrm>
            <a:off x="15081941" y="5692995"/>
            <a:ext cx="1412964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sz="1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85013" y="5681833"/>
            <a:ext cx="14461844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 sz="96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9494574" y="5681833"/>
            <a:ext cx="14037299" cy="26640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r>
              <a:rPr lang="en-IN" b="0" i="0">
                <a:solidFill>
                  <a:srgbClr val="E3E3E3"/>
                </a:solidFill>
                <a:effectLst/>
                <a:latin typeface="Google Sans"/>
              </a:rPr>
              <a:t>Deeper understanding</a:t>
            </a:r>
            <a:endParaRPr lang="en-IN" dirty="0"/>
          </a:p>
        </p:txBody>
      </p:sp>
      <p:sp>
        <p:nvSpPr>
          <p:cNvPr id="47" name="CustomShape 6"/>
          <p:cNvSpPr/>
          <p:nvPr/>
        </p:nvSpPr>
        <p:spPr>
          <a:xfrm>
            <a:off x="17323100" y="1304230"/>
            <a:ext cx="28933080" cy="279190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15000"/>
              </a:lnSpc>
            </a:pPr>
            <a:endParaRPr lang="en-IN" sz="9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13344969" y="2852593"/>
            <a:ext cx="29823959" cy="245006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676395" y="31618705"/>
            <a:ext cx="13879080" cy="39096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5226320" y="31573800"/>
            <a:ext cx="13879080" cy="39096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560624" y="31573800"/>
            <a:ext cx="13879080" cy="39096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sp>
      <p:sp>
        <p:nvSpPr>
          <p:cNvPr id="60" name="CustomShape 19"/>
          <p:cNvSpPr/>
          <p:nvPr/>
        </p:nvSpPr>
        <p:spPr>
          <a:xfrm>
            <a:off x="16173359" y="26134200"/>
            <a:ext cx="8084160" cy="1450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70" name="CustomShape 29"/>
          <p:cNvSpPr/>
          <p:nvPr/>
        </p:nvSpPr>
        <p:spPr>
          <a:xfrm>
            <a:off x="896400" y="912240"/>
            <a:ext cx="659160" cy="430992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sp>
      <p:pic>
        <p:nvPicPr>
          <p:cNvPr id="71" name="Shape 84"/>
          <p:cNvPicPr/>
          <p:nvPr/>
        </p:nvPicPr>
        <p:blipFill>
          <a:blip r:embed="rId3"/>
          <a:srcRect l="223000" r="223000"/>
          <a:stretch>
            <a:fillRect/>
          </a:stretch>
        </p:blipFill>
        <p:spPr>
          <a:xfrm>
            <a:off x="1882620" y="27756091"/>
            <a:ext cx="1983324" cy="1337480"/>
          </a:xfrm>
          <a:prstGeom prst="rect">
            <a:avLst/>
          </a:prstGeom>
          <a:ln>
            <a:noFill/>
          </a:ln>
        </p:spPr>
      </p:pic>
      <p:sp>
        <p:nvSpPr>
          <p:cNvPr id="72" name="CustomShape 30"/>
          <p:cNvSpPr/>
          <p:nvPr/>
        </p:nvSpPr>
        <p:spPr>
          <a:xfrm>
            <a:off x="896400" y="31997880"/>
            <a:ext cx="39746880" cy="920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r">
              <a:lnSpc>
                <a:spcPct val="115000"/>
              </a:lnSpc>
            </a:pPr>
            <a:endParaRPr dirty="0"/>
          </a:p>
        </p:txBody>
      </p:sp>
      <p:sp>
        <p:nvSpPr>
          <p:cNvPr id="75" name="CustomShape 32"/>
          <p:cNvSpPr/>
          <p:nvPr/>
        </p:nvSpPr>
        <p:spPr>
          <a:xfrm>
            <a:off x="2500199" y="1438199"/>
            <a:ext cx="5195729" cy="3551821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30294D-C000-CBDC-8C38-897E666F2104}"/>
              </a:ext>
            </a:extLst>
          </p:cNvPr>
          <p:cNvSpPr txBox="1"/>
          <p:nvPr/>
        </p:nvSpPr>
        <p:spPr>
          <a:xfrm>
            <a:off x="722272" y="4310838"/>
            <a:ext cx="13396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DEPT. OF ELECTRONICS &amp; COMMUNICATION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453F4-8DC7-6ECA-3410-2925205D0B6D}"/>
              </a:ext>
            </a:extLst>
          </p:cNvPr>
          <p:cNvSpPr txBox="1"/>
          <p:nvPr/>
        </p:nvSpPr>
        <p:spPr>
          <a:xfrm>
            <a:off x="30008272" y="6401069"/>
            <a:ext cx="1397829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 understanding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problem-solving skills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critical thinking skills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449BE-59BF-A819-BCD3-97CA9F96944C}"/>
              </a:ext>
            </a:extLst>
          </p:cNvPr>
          <p:cNvSpPr txBox="1"/>
          <p:nvPr/>
        </p:nvSpPr>
        <p:spPr>
          <a:xfrm>
            <a:off x="30222690" y="11449136"/>
            <a:ext cx="11789409" cy="2175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0500" indent="-190500" algn="l" defTabSz="457200">
              <a:buSzPct val="100000"/>
              <a:buFont typeface="Arial"/>
              <a:buChar char="•"/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4800" dirty="0"/>
              <a:t>  </a:t>
            </a:r>
            <a:r>
              <a:rPr lang="en-US" sz="6000" dirty="0"/>
              <a:t>Algorithm for FFT</a:t>
            </a:r>
          </a:p>
          <a:p>
            <a:pPr marL="190500" indent="-190500" algn="l" defTabSz="457200">
              <a:buSzPct val="100000"/>
              <a:buFont typeface="Arial"/>
              <a:buChar char="•"/>
              <a:defRPr sz="1200" b="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6000" dirty="0"/>
              <a:t>  Methodology /Algorithm chosen.</a:t>
            </a:r>
          </a:p>
          <a:p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Deepen understanding of signal processing concepts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critical thinking and creativity</a:t>
            </a:r>
            <a:endParaRPr lang="en-IN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education and training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 creation and performance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BFDC88-DDF7-DD4C-028A-6BD214B8D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2" y="286174"/>
            <a:ext cx="19779914" cy="531069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614619D-50BC-FB6D-71F3-7A7B850D7A39}"/>
              </a:ext>
            </a:extLst>
          </p:cNvPr>
          <p:cNvSpPr/>
          <p:nvPr/>
        </p:nvSpPr>
        <p:spPr>
          <a:xfrm>
            <a:off x="817761" y="23521788"/>
            <a:ext cx="3555127" cy="245081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Audio Signal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93C9FB-F73C-2626-2CF8-12C053859859}"/>
              </a:ext>
            </a:extLst>
          </p:cNvPr>
          <p:cNvSpPr/>
          <p:nvPr/>
        </p:nvSpPr>
        <p:spPr>
          <a:xfrm>
            <a:off x="5740688" y="23570014"/>
            <a:ext cx="3750494" cy="245081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B1DDEE-31CB-85D6-69BC-849E019E1571}"/>
              </a:ext>
            </a:extLst>
          </p:cNvPr>
          <p:cNvSpPr/>
          <p:nvPr/>
        </p:nvSpPr>
        <p:spPr>
          <a:xfrm>
            <a:off x="10912841" y="23545023"/>
            <a:ext cx="3529896" cy="2404345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99670E-E993-59D7-24D2-343E1660ED86}"/>
              </a:ext>
            </a:extLst>
          </p:cNvPr>
          <p:cNvSpPr/>
          <p:nvPr/>
        </p:nvSpPr>
        <p:spPr>
          <a:xfrm>
            <a:off x="10912841" y="27453852"/>
            <a:ext cx="3437244" cy="23636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1471E-C8B2-01EE-511A-3AC76F5335AB}"/>
              </a:ext>
            </a:extLst>
          </p:cNvPr>
          <p:cNvSpPr/>
          <p:nvPr/>
        </p:nvSpPr>
        <p:spPr>
          <a:xfrm>
            <a:off x="5083542" y="27405550"/>
            <a:ext cx="3517089" cy="253487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Recognised Notes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D050AF0-FD07-92CC-8213-63424C1FEFEF}"/>
              </a:ext>
            </a:extLst>
          </p:cNvPr>
          <p:cNvSpPr/>
          <p:nvPr/>
        </p:nvSpPr>
        <p:spPr>
          <a:xfrm>
            <a:off x="4687480" y="24486910"/>
            <a:ext cx="792124" cy="43841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6B2216-C31B-C7EF-D681-CE1345104C71}"/>
              </a:ext>
            </a:extLst>
          </p:cNvPr>
          <p:cNvSpPr/>
          <p:nvPr/>
        </p:nvSpPr>
        <p:spPr>
          <a:xfrm>
            <a:off x="9797015" y="24640075"/>
            <a:ext cx="792124" cy="43841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F86A2BCE-B238-F6B0-6272-877EC04D2D21}"/>
              </a:ext>
            </a:extLst>
          </p:cNvPr>
          <p:cNvSpPr/>
          <p:nvPr/>
        </p:nvSpPr>
        <p:spPr>
          <a:xfrm>
            <a:off x="12340981" y="26483724"/>
            <a:ext cx="530119" cy="794344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BFD278E6-407F-9FA1-12E7-307C627EF15E}"/>
              </a:ext>
            </a:extLst>
          </p:cNvPr>
          <p:cNvSpPr/>
          <p:nvPr/>
        </p:nvSpPr>
        <p:spPr>
          <a:xfrm>
            <a:off x="9504717" y="28388356"/>
            <a:ext cx="900341" cy="438411"/>
          </a:xfrm>
          <a:prstGeom prst="lef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9F803-92E3-5BE1-84A4-EA402B443C4A}"/>
              </a:ext>
            </a:extLst>
          </p:cNvPr>
          <p:cNvSpPr txBox="1"/>
          <p:nvPr/>
        </p:nvSpPr>
        <p:spPr>
          <a:xfrm>
            <a:off x="16814051" y="190047"/>
            <a:ext cx="2738504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 algn="just" defTabSz="2077928">
              <a:defRPr/>
            </a:pPr>
            <a:r>
              <a:rPr lang="en-GB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Based Music Notes Extraction </a:t>
            </a:r>
          </a:p>
          <a:p>
            <a:pPr lvl="3" algn="just" defTabSz="2077928">
              <a:defRPr/>
            </a:pPr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Using Fast Fourier Transform </a:t>
            </a:r>
          </a:p>
          <a:p>
            <a:pPr lvl="3" algn="just" defTabSz="2077928"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Team </a:t>
            </a: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A9</a:t>
            </a: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 Praveen ; Komal; Chidambar ; Laxmi K </a:t>
            </a:r>
          </a:p>
          <a:p>
            <a:pPr lvl="3" algn="just" defTabSz="2077928">
              <a:defRPr/>
            </a:pPr>
            <a:r>
              <a:rPr lang="en-GB" sz="7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Guide : Prof . Sadanand Kulkarni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defTabSz="2077928">
              <a:defRPr/>
            </a:pPr>
            <a:r>
              <a:rPr kumimoji="0" lang="en-GB" sz="7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680D-E403-2C69-9A27-57751DA33FC6}"/>
              </a:ext>
            </a:extLst>
          </p:cNvPr>
          <p:cNvSpPr txBox="1">
            <a:spLocks/>
          </p:cNvSpPr>
          <p:nvPr/>
        </p:nvSpPr>
        <p:spPr>
          <a:xfrm>
            <a:off x="991062" y="6142045"/>
            <a:ext cx="13400660" cy="20696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MATLAB algorithm that accurately extracts musical notes from an audio signal using the Fast Fourier Transform (FFT) technique.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1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Audio Signals</a:t>
            </a:r>
          </a:p>
          <a:p>
            <a:pPr lvl="1" algn="just">
              <a:lnSpc>
                <a:spcPct val="150000"/>
              </a:lnSpc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FFT (Fast Fourier Transform)</a:t>
            </a:r>
          </a:p>
          <a:p>
            <a:pPr lvl="1" algn="just">
              <a:lnSpc>
                <a:spcPct val="150000"/>
              </a:lnSpc>
            </a:pPr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Musical Notes Extraction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C4A66F-110D-B5AD-E46B-9C07445A97AD}"/>
              </a:ext>
            </a:extLst>
          </p:cNvPr>
          <p:cNvSpPr txBox="1"/>
          <p:nvPr/>
        </p:nvSpPr>
        <p:spPr>
          <a:xfrm>
            <a:off x="15697610" y="6112237"/>
            <a:ext cx="13279975" cy="27684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Fourier Transform :</a:t>
            </a:r>
          </a:p>
          <a:p>
            <a:pPr algn="just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Fast Fourier Transform (FFT) in Digital Signal Processing (DSP) is an algorithmic technique used to efficiently compute the Discrete Fourier Transform (DFT) of a sequence, typically a digital signal.</a:t>
            </a:r>
          </a:p>
          <a:p>
            <a:pPr algn="just"/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115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9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X(k) = ∑x(n)WNnk </a:t>
            </a:r>
            <a:endParaRPr lang="en-US" sz="9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115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Yw[n] = w[n] ∗ x[n]</a:t>
            </a:r>
            <a:endParaRPr lang="en-US" sz="115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3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3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View of Frequency domain and Time domain</a:t>
            </a:r>
          </a:p>
          <a:p>
            <a:r>
              <a:rPr lang="en-US" sz="13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3800" b="1" dirty="0"/>
          </a:p>
        </p:txBody>
      </p:sp>
      <p:pic>
        <p:nvPicPr>
          <p:cNvPr id="28" name="Picture 2" descr="FFT Time Frequency View">
            <a:extLst>
              <a:ext uri="{FF2B5EF4-FFF2-40B4-BE49-F238E27FC236}">
                <a16:creationId xmlns:a16="http://schemas.microsoft.com/office/drawing/2014/main" id="{81F39718-0C63-3FDE-10C4-53507B532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0603" y="22833132"/>
            <a:ext cx="10734478" cy="72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4CF376-6ED6-4829-77A0-EFCD6087A8B7}"/>
              </a:ext>
            </a:extLst>
          </p:cNvPr>
          <p:cNvSpPr/>
          <p:nvPr/>
        </p:nvSpPr>
        <p:spPr>
          <a:xfrm>
            <a:off x="818152" y="5959837"/>
            <a:ext cx="13624585" cy="1828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7880D0-59E9-4EEB-0EE9-DD7D1FAF88E9}"/>
              </a:ext>
            </a:extLst>
          </p:cNvPr>
          <p:cNvSpPr/>
          <p:nvPr/>
        </p:nvSpPr>
        <p:spPr>
          <a:xfrm>
            <a:off x="728496" y="13333156"/>
            <a:ext cx="13663226" cy="1828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alt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BB6F13-7843-CD48-F468-ACE63FC353C8}"/>
              </a:ext>
            </a:extLst>
          </p:cNvPr>
          <p:cNvSpPr/>
          <p:nvPr/>
        </p:nvSpPr>
        <p:spPr>
          <a:xfrm>
            <a:off x="747816" y="20687571"/>
            <a:ext cx="13624585" cy="1828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alt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68D950-012E-AA78-4946-CADF5FD10FC6}"/>
              </a:ext>
            </a:extLst>
          </p:cNvPr>
          <p:cNvSpPr/>
          <p:nvPr/>
        </p:nvSpPr>
        <p:spPr>
          <a:xfrm>
            <a:off x="15364775" y="5921897"/>
            <a:ext cx="13624585" cy="1828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 Techniques Used</a:t>
            </a:r>
            <a:endParaRPr lang="en-US" alt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514F86-70E4-7406-348D-2DEE42EF96F8}"/>
              </a:ext>
            </a:extLst>
          </p:cNvPr>
          <p:cNvSpPr/>
          <p:nvPr/>
        </p:nvSpPr>
        <p:spPr>
          <a:xfrm>
            <a:off x="15264605" y="15207783"/>
            <a:ext cx="13624585" cy="1828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C6FECD-481C-1E0F-2E2B-A1BD0C0E09A5}"/>
              </a:ext>
            </a:extLst>
          </p:cNvPr>
          <p:cNvSpPr/>
          <p:nvPr/>
        </p:nvSpPr>
        <p:spPr>
          <a:xfrm>
            <a:off x="15310383" y="20625214"/>
            <a:ext cx="13624585" cy="182874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</a:t>
            </a:r>
            <a:endParaRPr lang="en-US" alt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5A36A8-B3DE-77BE-FA35-C566E56A1DF4}"/>
              </a:ext>
            </a:extLst>
          </p:cNvPr>
          <p:cNvSpPr/>
          <p:nvPr/>
        </p:nvSpPr>
        <p:spPr>
          <a:xfrm>
            <a:off x="30105801" y="6021893"/>
            <a:ext cx="12814847" cy="15426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of PBL Approach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DEB0BD-D13B-5AA1-0E49-0D419D026CC7}"/>
              </a:ext>
            </a:extLst>
          </p:cNvPr>
          <p:cNvSpPr/>
          <p:nvPr/>
        </p:nvSpPr>
        <p:spPr>
          <a:xfrm>
            <a:off x="30105801" y="11064481"/>
            <a:ext cx="12891866" cy="1493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endParaRPr lang="en-US" alt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E0C3C9-CFCB-DB73-1083-FC35ED8C720E}"/>
              </a:ext>
            </a:extLst>
          </p:cNvPr>
          <p:cNvSpPr/>
          <p:nvPr/>
        </p:nvSpPr>
        <p:spPr>
          <a:xfrm>
            <a:off x="30008272" y="14848496"/>
            <a:ext cx="12891866" cy="13773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BCFC5D-CF79-7F90-19F3-198D8D5B4311}"/>
              </a:ext>
            </a:extLst>
          </p:cNvPr>
          <p:cNvSpPr/>
          <p:nvPr/>
        </p:nvSpPr>
        <p:spPr>
          <a:xfrm>
            <a:off x="30176944" y="21951539"/>
            <a:ext cx="12646439" cy="14935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  <a:endParaRPr lang="en-US" alt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B949C6-929D-19BE-F986-42E045D7F9DA}"/>
              </a:ext>
            </a:extLst>
          </p:cNvPr>
          <p:cNvSpPr/>
          <p:nvPr/>
        </p:nvSpPr>
        <p:spPr>
          <a:xfrm>
            <a:off x="30228514" y="27230205"/>
            <a:ext cx="12646439" cy="137735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8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pplications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D0E688D-245F-6219-F2EE-84FCFC4DB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45714" y="16258972"/>
            <a:ext cx="9523999" cy="5410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275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Google Sans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35</cp:revision>
  <cp:lastPrinted>2023-07-22T07:11:13Z</cp:lastPrinted>
  <dcterms:modified xsi:type="dcterms:W3CDTF">2024-01-29T03:50:52Z</dcterms:modified>
</cp:coreProperties>
</file>