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9" r:id="rId3"/>
    <p:sldId id="261" r:id="rId4"/>
    <p:sldId id="270" r:id="rId5"/>
    <p:sldId id="272" r:id="rId6"/>
    <p:sldId id="282" r:id="rId7"/>
    <p:sldId id="287" r:id="rId8"/>
    <p:sldId id="285" r:id="rId9"/>
    <p:sldId id="273" r:id="rId10"/>
    <p:sldId id="277" r:id="rId11"/>
    <p:sldId id="278" r:id="rId12"/>
    <p:sldId id="289" r:id="rId13"/>
    <p:sldId id="281" r:id="rId14"/>
    <p:sldId id="286"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2B40050D-AF13-4394-8995-4BAE6D0019F1}">
          <p14:sldIdLst>
            <p14:sldId id="257"/>
            <p14:sldId id="269"/>
            <p14:sldId id="261"/>
            <p14:sldId id="270"/>
            <p14:sldId id="272"/>
            <p14:sldId id="282"/>
            <p14:sldId id="287"/>
            <p14:sldId id="285"/>
            <p14:sldId id="273"/>
            <p14:sldId id="277"/>
            <p14:sldId id="278"/>
            <p14:sldId id="289"/>
            <p14:sldId id="281"/>
            <p14:sldId id="286"/>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magadum" initials="pm" lastIdx="1" clrIdx="0">
    <p:extLst>
      <p:ext uri="{19B8F6BF-5375-455C-9EA6-DF929625EA0E}">
        <p15:presenceInfo xmlns:p15="http://schemas.microsoft.com/office/powerpoint/2012/main" userId="22036c9da3bba5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F5"/>
    <a:srgbClr val="E6E6E6"/>
    <a:srgbClr val="B69FCD"/>
    <a:srgbClr val="A6D86E"/>
    <a:srgbClr val="2A2A2A"/>
    <a:srgbClr val="F7770D"/>
    <a:srgbClr val="F88220"/>
    <a:srgbClr val="2E2E2E"/>
    <a:srgbClr val="F66626"/>
    <a:srgbClr val="215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94817" autoAdjust="0"/>
  </p:normalViewPr>
  <p:slideViewPr>
    <p:cSldViewPr snapToGrid="0" showGuides="1">
      <p:cViewPr varScale="1">
        <p:scale>
          <a:sx n="73" d="100"/>
          <a:sy n="73" d="100"/>
        </p:scale>
        <p:origin x="158" y="91"/>
      </p:cViewPr>
      <p:guideLst>
        <p:guide orient="horz" pos="2160"/>
        <p:guide pos="3840"/>
      </p:guideLst>
    </p:cSldViewPr>
  </p:slideViewPr>
  <p:notesTextViewPr>
    <p:cViewPr>
      <p:scale>
        <a:sx n="1" d="1"/>
        <a:sy n="1" d="1"/>
      </p:scale>
      <p:origin x="0" y="0"/>
    </p:cViewPr>
  </p:notesTextViewPr>
  <p:sorterViewPr>
    <p:cViewPr>
      <p:scale>
        <a:sx n="100" d="100"/>
        <a:sy n="100" d="100"/>
      </p:scale>
      <p:origin x="0" y="-19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AA575-66AC-4180-B164-2D858F2E446A}" type="datetimeFigureOut">
              <a:rPr lang="en-IN" smtClean="0"/>
              <a:pPr/>
              <a:t>28-01-2024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39BF6-D454-4CC9-98C4-AFEF50A2CFCB}" type="slidenum">
              <a:rPr lang="en-IN" smtClean="0"/>
              <a:pPr/>
              <a:t>‹#›</a:t>
            </a:fld>
            <a:endParaRPr lang="en-IN"/>
          </a:p>
        </p:txBody>
      </p:sp>
    </p:spTree>
    <p:extLst>
      <p:ext uri="{BB962C8B-B14F-4D97-AF65-F5344CB8AC3E}">
        <p14:creationId xmlns:p14="http://schemas.microsoft.com/office/powerpoint/2010/main" val="1891603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m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134F225-3817-A151-D251-4BDA56FD0DAC}"/>
              </a:ext>
            </a:extLst>
          </p:cNvPr>
          <p:cNvSpPr>
            <a:spLocks noGrp="1"/>
          </p:cNvSpPr>
          <p:nvPr>
            <p:ph type="pic" sz="quarter" idx="10"/>
          </p:nvPr>
        </p:nvSpPr>
        <p:spPr>
          <a:xfrm>
            <a:off x="5527440" y="0"/>
            <a:ext cx="6664560" cy="6858000"/>
          </a:xfrm>
          <a:custGeom>
            <a:avLst/>
            <a:gdLst>
              <a:gd name="connsiteX0" fmla="*/ 2170146 w 6664560"/>
              <a:gd name="connsiteY0" fmla="*/ 0 h 6858000"/>
              <a:gd name="connsiteX1" fmla="*/ 6664560 w 6664560"/>
              <a:gd name="connsiteY1" fmla="*/ 0 h 6858000"/>
              <a:gd name="connsiteX2" fmla="*/ 6664560 w 6664560"/>
              <a:gd name="connsiteY2" fmla="*/ 6858000 h 6858000"/>
              <a:gd name="connsiteX3" fmla="*/ 0 w 666456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64560" h="6858000">
                <a:moveTo>
                  <a:pt x="2170146" y="0"/>
                </a:moveTo>
                <a:lnTo>
                  <a:pt x="6664560" y="0"/>
                </a:lnTo>
                <a:lnTo>
                  <a:pt x="6664560"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2857835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E121-212F-3B8C-0E55-E5FE35EDC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D5F0424-4CEA-7FB0-9AD9-6B7F3A470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EA70FC0-E52A-3DB9-4D38-888C73266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37D912-90DA-C844-A918-8E6A0D0406C3}"/>
              </a:ext>
            </a:extLst>
          </p:cNvPr>
          <p:cNvSpPr>
            <a:spLocks noGrp="1"/>
          </p:cNvSpPr>
          <p:nvPr>
            <p:ph type="dt" sz="half" idx="10"/>
          </p:nvPr>
        </p:nvSpPr>
        <p:spPr/>
        <p:txBody>
          <a:bodyPr/>
          <a:lstStyle/>
          <a:p>
            <a:fld id="{5305FA32-095C-47AB-9418-2EE988F7366F}" type="datetimeFigureOut">
              <a:rPr lang="en-ID" smtClean="0"/>
              <a:pPr/>
              <a:t>28/01/2024</a:t>
            </a:fld>
            <a:endParaRPr lang="en-ID"/>
          </a:p>
        </p:txBody>
      </p:sp>
      <p:sp>
        <p:nvSpPr>
          <p:cNvPr id="6" name="Footer Placeholder 5">
            <a:extLst>
              <a:ext uri="{FF2B5EF4-FFF2-40B4-BE49-F238E27FC236}">
                <a16:creationId xmlns:a16="http://schemas.microsoft.com/office/drawing/2014/main" id="{E7738D64-DD2E-488D-5446-ADFC413404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F2D1B1C-6617-7FC1-BA34-4DE41AAD9BE5}"/>
              </a:ext>
            </a:extLst>
          </p:cNvPr>
          <p:cNvSpPr>
            <a:spLocks noGrp="1"/>
          </p:cNvSpPr>
          <p:nvPr>
            <p:ph type="sldNum" sz="quarter" idx="12"/>
          </p:nvPr>
        </p:nvSpPr>
        <p:spPr/>
        <p:txBody>
          <a:bodyPr/>
          <a:lstStyle/>
          <a:p>
            <a:fld id="{6ABF4CEF-2B08-4A21-BDA0-A2DB2597A670}" type="slidenum">
              <a:rPr lang="en-ID" smtClean="0"/>
              <a:pPr/>
              <a:t>‹#›</a:t>
            </a:fld>
            <a:endParaRPr lang="en-ID"/>
          </a:p>
        </p:txBody>
      </p:sp>
    </p:spTree>
    <p:extLst>
      <p:ext uri="{BB962C8B-B14F-4D97-AF65-F5344CB8AC3E}">
        <p14:creationId xmlns:p14="http://schemas.microsoft.com/office/powerpoint/2010/main" val="3562611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114B-685B-1D34-B37A-3DABE080C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15E631C-B3EE-46D3-269D-2586A738B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5EFEF65A-B4D2-597C-5045-41B079D49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EE2A2-6BD1-7591-D7B6-5B8601491CE8}"/>
              </a:ext>
            </a:extLst>
          </p:cNvPr>
          <p:cNvSpPr>
            <a:spLocks noGrp="1"/>
          </p:cNvSpPr>
          <p:nvPr>
            <p:ph type="dt" sz="half" idx="10"/>
          </p:nvPr>
        </p:nvSpPr>
        <p:spPr/>
        <p:txBody>
          <a:bodyPr/>
          <a:lstStyle/>
          <a:p>
            <a:fld id="{5305FA32-095C-47AB-9418-2EE988F7366F}" type="datetimeFigureOut">
              <a:rPr lang="en-ID" smtClean="0"/>
              <a:pPr/>
              <a:t>28/01/2024</a:t>
            </a:fld>
            <a:endParaRPr lang="en-ID"/>
          </a:p>
        </p:txBody>
      </p:sp>
      <p:sp>
        <p:nvSpPr>
          <p:cNvPr id="6" name="Footer Placeholder 5">
            <a:extLst>
              <a:ext uri="{FF2B5EF4-FFF2-40B4-BE49-F238E27FC236}">
                <a16:creationId xmlns:a16="http://schemas.microsoft.com/office/drawing/2014/main" id="{B6D5DA8D-93FF-3F5E-BCF3-4E03678B65A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06D4934-F235-0C48-D2F0-D8F8E64C6AAA}"/>
              </a:ext>
            </a:extLst>
          </p:cNvPr>
          <p:cNvSpPr>
            <a:spLocks noGrp="1"/>
          </p:cNvSpPr>
          <p:nvPr>
            <p:ph type="sldNum" sz="quarter" idx="12"/>
          </p:nvPr>
        </p:nvSpPr>
        <p:spPr/>
        <p:txBody>
          <a:bodyPr/>
          <a:lstStyle/>
          <a:p>
            <a:fld id="{6ABF4CEF-2B08-4A21-BDA0-A2DB2597A670}" type="slidenum">
              <a:rPr lang="en-ID" smtClean="0"/>
              <a:pPr/>
              <a:t>‹#›</a:t>
            </a:fld>
            <a:endParaRPr lang="en-ID"/>
          </a:p>
        </p:txBody>
      </p:sp>
    </p:spTree>
    <p:extLst>
      <p:ext uri="{BB962C8B-B14F-4D97-AF65-F5344CB8AC3E}">
        <p14:creationId xmlns:p14="http://schemas.microsoft.com/office/powerpoint/2010/main" val="1220852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FD30-C941-5C58-4AE4-9B1BBE389C7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29DB5F0-FF55-EA38-5839-0425A06A0E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6868F85-8157-DAC8-5699-54B390B0C416}"/>
              </a:ext>
            </a:extLst>
          </p:cNvPr>
          <p:cNvSpPr>
            <a:spLocks noGrp="1"/>
          </p:cNvSpPr>
          <p:nvPr>
            <p:ph type="dt" sz="half" idx="10"/>
          </p:nvPr>
        </p:nvSpPr>
        <p:spPr/>
        <p:txBody>
          <a:bodyPr/>
          <a:lstStyle/>
          <a:p>
            <a:fld id="{5305FA32-095C-47AB-9418-2EE988F7366F}" type="datetimeFigureOut">
              <a:rPr lang="en-ID" smtClean="0"/>
              <a:pPr/>
              <a:t>28/01/2024</a:t>
            </a:fld>
            <a:endParaRPr lang="en-ID"/>
          </a:p>
        </p:txBody>
      </p:sp>
      <p:sp>
        <p:nvSpPr>
          <p:cNvPr id="5" name="Footer Placeholder 4">
            <a:extLst>
              <a:ext uri="{FF2B5EF4-FFF2-40B4-BE49-F238E27FC236}">
                <a16:creationId xmlns:a16="http://schemas.microsoft.com/office/drawing/2014/main" id="{1834A598-90C5-87A6-B084-6A517E3184B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B212F77-4917-2694-BF42-041C98CB37CC}"/>
              </a:ext>
            </a:extLst>
          </p:cNvPr>
          <p:cNvSpPr>
            <a:spLocks noGrp="1"/>
          </p:cNvSpPr>
          <p:nvPr>
            <p:ph type="sldNum" sz="quarter" idx="12"/>
          </p:nvPr>
        </p:nvSpPr>
        <p:spPr/>
        <p:txBody>
          <a:bodyPr/>
          <a:lstStyle/>
          <a:p>
            <a:fld id="{6ABF4CEF-2B08-4A21-BDA0-A2DB2597A670}" type="slidenum">
              <a:rPr lang="en-ID" smtClean="0"/>
              <a:pPr/>
              <a:t>‹#›</a:t>
            </a:fld>
            <a:endParaRPr lang="en-ID"/>
          </a:p>
        </p:txBody>
      </p:sp>
    </p:spTree>
    <p:extLst>
      <p:ext uri="{BB962C8B-B14F-4D97-AF65-F5344CB8AC3E}">
        <p14:creationId xmlns:p14="http://schemas.microsoft.com/office/powerpoint/2010/main" val="183101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B3E77-4922-648C-A323-57696A17E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59B9280-469B-C266-1DCC-71F3B6446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538B8E1-CD9E-69CE-FC2F-721EC4B54140}"/>
              </a:ext>
            </a:extLst>
          </p:cNvPr>
          <p:cNvSpPr>
            <a:spLocks noGrp="1"/>
          </p:cNvSpPr>
          <p:nvPr>
            <p:ph type="dt" sz="half" idx="10"/>
          </p:nvPr>
        </p:nvSpPr>
        <p:spPr/>
        <p:txBody>
          <a:bodyPr/>
          <a:lstStyle/>
          <a:p>
            <a:fld id="{5305FA32-095C-47AB-9418-2EE988F7366F}" type="datetimeFigureOut">
              <a:rPr lang="en-ID" smtClean="0"/>
              <a:pPr/>
              <a:t>28/01/2024</a:t>
            </a:fld>
            <a:endParaRPr lang="en-ID"/>
          </a:p>
        </p:txBody>
      </p:sp>
      <p:sp>
        <p:nvSpPr>
          <p:cNvPr id="5" name="Footer Placeholder 4">
            <a:extLst>
              <a:ext uri="{FF2B5EF4-FFF2-40B4-BE49-F238E27FC236}">
                <a16:creationId xmlns:a16="http://schemas.microsoft.com/office/drawing/2014/main" id="{1E9FE29A-B31C-C880-329B-EAE4E653330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B780F2F-5E4A-205D-9ADC-1B3894ED634F}"/>
              </a:ext>
            </a:extLst>
          </p:cNvPr>
          <p:cNvSpPr>
            <a:spLocks noGrp="1"/>
          </p:cNvSpPr>
          <p:nvPr>
            <p:ph type="sldNum" sz="quarter" idx="12"/>
          </p:nvPr>
        </p:nvSpPr>
        <p:spPr/>
        <p:txBody>
          <a:bodyPr/>
          <a:lstStyle/>
          <a:p>
            <a:fld id="{6ABF4CEF-2B08-4A21-BDA0-A2DB2597A670}" type="slidenum">
              <a:rPr lang="en-ID" smtClean="0"/>
              <a:pPr/>
              <a:t>‹#›</a:t>
            </a:fld>
            <a:endParaRPr lang="en-ID"/>
          </a:p>
        </p:txBody>
      </p:sp>
    </p:spTree>
    <p:extLst>
      <p:ext uri="{BB962C8B-B14F-4D97-AF65-F5344CB8AC3E}">
        <p14:creationId xmlns:p14="http://schemas.microsoft.com/office/powerpoint/2010/main" val="1635720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67950-397D-44F6-AED2-6259F9B75EE7}" type="datetime1">
              <a:rPr lang="en-US" smtClean="0"/>
              <a:pPr/>
              <a:t>1/28/2024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pPr/>
              <a:t>‹#›</a:t>
            </a:fld>
            <a:endParaRPr lang="en-US"/>
          </a:p>
        </p:txBody>
      </p:sp>
    </p:spTree>
    <p:extLst>
      <p:ext uri="{BB962C8B-B14F-4D97-AF65-F5344CB8AC3E}">
        <p14:creationId xmlns:p14="http://schemas.microsoft.com/office/powerpoint/2010/main" val="328242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LIMINARY">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6D47F893-6ECB-34BE-CE83-B75BE6E24FA0}"/>
              </a:ext>
            </a:extLst>
          </p:cNvPr>
          <p:cNvSpPr/>
          <p:nvPr userDrawn="1"/>
        </p:nvSpPr>
        <p:spPr>
          <a:xfrm>
            <a:off x="4084779" y="1908795"/>
            <a:ext cx="4022443" cy="4022443"/>
          </a:xfrm>
          <a:prstGeom prst="ellipse">
            <a:avLst/>
          </a:prstGeom>
          <a:noFill/>
          <a:ln w="28575">
            <a:gradFill>
              <a:gsLst>
                <a:gs pos="0">
                  <a:srgbClr val="92D050"/>
                </a:gs>
                <a:gs pos="70000">
                  <a:schemeClr val="tx1">
                    <a:lumMod val="85000"/>
                    <a:lumOff val="15000"/>
                    <a:alpha val="0"/>
                  </a:schemeClr>
                </a:gs>
                <a:gs pos="30000">
                  <a:schemeClr val="tx1">
                    <a:lumMod val="85000"/>
                    <a:lumOff val="15000"/>
                    <a:alpha val="0"/>
                  </a:schemeClr>
                </a:gs>
                <a:gs pos="100000">
                  <a:srgbClr val="92D05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Freeform: Shape 3">
            <a:extLst>
              <a:ext uri="{FF2B5EF4-FFF2-40B4-BE49-F238E27FC236}">
                <a16:creationId xmlns:a16="http://schemas.microsoft.com/office/drawing/2014/main" id="{8B3DFC84-9564-7364-D3FE-B3C061180C63}"/>
              </a:ext>
            </a:extLst>
          </p:cNvPr>
          <p:cNvSpPr/>
          <p:nvPr userDrawn="1"/>
        </p:nvSpPr>
        <p:spPr>
          <a:xfrm>
            <a:off x="0" y="0"/>
            <a:ext cx="12196548" cy="6858000"/>
          </a:xfrm>
          <a:custGeom>
            <a:avLst/>
            <a:gdLst>
              <a:gd name="connsiteX0" fmla="*/ 6098274 w 12196548"/>
              <a:gd name="connsiteY0" fmla="*/ 2117556 h 6858000"/>
              <a:gd name="connsiteX1" fmla="*/ 4269474 w 12196548"/>
              <a:gd name="connsiteY1" fmla="*/ 3946356 h 6858000"/>
              <a:gd name="connsiteX2" fmla="*/ 6098274 w 12196548"/>
              <a:gd name="connsiteY2" fmla="*/ 5775156 h 6858000"/>
              <a:gd name="connsiteX3" fmla="*/ 7927074 w 12196548"/>
              <a:gd name="connsiteY3" fmla="*/ 3946356 h 6858000"/>
              <a:gd name="connsiteX4" fmla="*/ 6098274 w 12196548"/>
              <a:gd name="connsiteY4" fmla="*/ 2117556 h 6858000"/>
              <a:gd name="connsiteX5" fmla="*/ 0 w 12196548"/>
              <a:gd name="connsiteY5" fmla="*/ 0 h 6858000"/>
              <a:gd name="connsiteX6" fmla="*/ 12196548 w 12196548"/>
              <a:gd name="connsiteY6" fmla="*/ 0 h 6858000"/>
              <a:gd name="connsiteX7" fmla="*/ 12196548 w 12196548"/>
              <a:gd name="connsiteY7" fmla="*/ 6858000 h 6858000"/>
              <a:gd name="connsiteX8" fmla="*/ 0 w 1219654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6548" h="6858000">
                <a:moveTo>
                  <a:pt x="6098274" y="2117556"/>
                </a:moveTo>
                <a:cubicBezTo>
                  <a:pt x="5088256" y="2117556"/>
                  <a:pt x="4269474" y="2936338"/>
                  <a:pt x="4269474" y="3946356"/>
                </a:cubicBezTo>
                <a:cubicBezTo>
                  <a:pt x="4269474" y="4956374"/>
                  <a:pt x="5088256" y="5775156"/>
                  <a:pt x="6098274" y="5775156"/>
                </a:cubicBezTo>
                <a:cubicBezTo>
                  <a:pt x="7108292" y="5775156"/>
                  <a:pt x="7927074" y="4956374"/>
                  <a:pt x="7927074" y="3946356"/>
                </a:cubicBezTo>
                <a:cubicBezTo>
                  <a:pt x="7927074" y="2936338"/>
                  <a:pt x="7108292" y="2117556"/>
                  <a:pt x="6098274" y="2117556"/>
                </a:cubicBezTo>
                <a:close/>
                <a:moveTo>
                  <a:pt x="0" y="0"/>
                </a:moveTo>
                <a:lnTo>
                  <a:pt x="12196548" y="0"/>
                </a:lnTo>
                <a:lnTo>
                  <a:pt x="12196548"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Tree>
    <p:extLst>
      <p:ext uri="{BB962C8B-B14F-4D97-AF65-F5344CB8AC3E}">
        <p14:creationId xmlns:p14="http://schemas.microsoft.com/office/powerpoint/2010/main" val="2617635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DENTIFICATION OF PROBLEM">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905CF2E-D73E-0F37-D697-6EFC0933DA2D}"/>
              </a:ext>
            </a:extLst>
          </p:cNvPr>
          <p:cNvSpPr txBox="1"/>
          <p:nvPr userDrawn="1"/>
        </p:nvSpPr>
        <p:spPr>
          <a:xfrm>
            <a:off x="6205483" y="1475024"/>
            <a:ext cx="448625" cy="4043553"/>
          </a:xfrm>
          <a:custGeom>
            <a:avLst/>
            <a:gdLst>
              <a:gd name="connsiteX0" fmla="*/ 115709 w 448625"/>
              <a:gd name="connsiteY0" fmla="*/ 2520634 h 4043553"/>
              <a:gd name="connsiteX1" fmla="*/ 201004 w 448625"/>
              <a:gd name="connsiteY1" fmla="*/ 2528767 h 4043553"/>
              <a:gd name="connsiteX2" fmla="*/ 294024 w 448625"/>
              <a:gd name="connsiteY2" fmla="*/ 2560373 h 4043553"/>
              <a:gd name="connsiteX3" fmla="*/ 368415 w 448625"/>
              <a:gd name="connsiteY3" fmla="*/ 2612408 h 4043553"/>
              <a:gd name="connsiteX4" fmla="*/ 395193 w 448625"/>
              <a:gd name="connsiteY4" fmla="*/ 2647631 h 4043553"/>
              <a:gd name="connsiteX5" fmla="*/ 395193 w 448625"/>
              <a:gd name="connsiteY5" fmla="*/ 3397933 h 4043553"/>
              <a:gd name="connsiteX6" fmla="*/ 435522 w 448625"/>
              <a:gd name="connsiteY6" fmla="*/ 3797989 h 4043553"/>
              <a:gd name="connsiteX7" fmla="*/ 442316 w 448625"/>
              <a:gd name="connsiteY7" fmla="*/ 3824408 h 4043553"/>
              <a:gd name="connsiteX8" fmla="*/ 423018 w 448625"/>
              <a:gd name="connsiteY8" fmla="*/ 3876014 h 4043553"/>
              <a:gd name="connsiteX9" fmla="*/ 294024 w 448625"/>
              <a:gd name="connsiteY9" fmla="*/ 4000383 h 4043553"/>
              <a:gd name="connsiteX10" fmla="*/ 90511 w 448625"/>
              <a:gd name="connsiteY10" fmla="*/ 4043553 h 4043553"/>
              <a:gd name="connsiteX11" fmla="*/ 0 w 448625"/>
              <a:gd name="connsiteY11" fmla="*/ 4034660 h 4043553"/>
              <a:gd name="connsiteX12" fmla="*/ 25056 w 448625"/>
              <a:gd name="connsiteY12" fmla="*/ 3966201 h 4043553"/>
              <a:gd name="connsiteX13" fmla="*/ 63237 w 448625"/>
              <a:gd name="connsiteY13" fmla="*/ 3817711 h 4043553"/>
              <a:gd name="connsiteX14" fmla="*/ 90511 w 448625"/>
              <a:gd name="connsiteY14" fmla="*/ 3820511 h 4043553"/>
              <a:gd name="connsiteX15" fmla="*/ 171710 w 448625"/>
              <a:gd name="connsiteY15" fmla="*/ 3802523 h 4043553"/>
              <a:gd name="connsiteX16" fmla="*/ 223103 w 448625"/>
              <a:gd name="connsiteY16" fmla="*/ 3750103 h 4043553"/>
              <a:gd name="connsiteX17" fmla="*/ 240576 w 448625"/>
              <a:gd name="connsiteY17" fmla="*/ 3666334 h 4043553"/>
              <a:gd name="connsiteX18" fmla="*/ 240576 w 448625"/>
              <a:gd name="connsiteY18" fmla="*/ 2893395 h 4043553"/>
              <a:gd name="connsiteX19" fmla="*/ 223103 w 448625"/>
              <a:gd name="connsiteY19" fmla="*/ 2810654 h 4043553"/>
              <a:gd name="connsiteX20" fmla="*/ 171710 w 448625"/>
              <a:gd name="connsiteY20" fmla="*/ 2758233 h 4043553"/>
              <a:gd name="connsiteX21" fmla="*/ 134451 w 448625"/>
              <a:gd name="connsiteY21" fmla="*/ 2744743 h 4043553"/>
              <a:gd name="connsiteX22" fmla="*/ 115709 w 448625"/>
              <a:gd name="connsiteY22" fmla="*/ 2742825 h 4043553"/>
              <a:gd name="connsiteX23" fmla="*/ 448625 w 448625"/>
              <a:gd name="connsiteY23" fmla="*/ 59004 h 4043553"/>
              <a:gd name="connsiteX24" fmla="*/ 435522 w 448625"/>
              <a:gd name="connsiteY24" fmla="*/ 109964 h 4043553"/>
              <a:gd name="connsiteX25" fmla="*/ 395193 w 448625"/>
              <a:gd name="connsiteY25" fmla="*/ 510019 h 4043553"/>
              <a:gd name="connsiteX26" fmla="*/ 395193 w 448625"/>
              <a:gd name="connsiteY26" fmla="*/ 1377901 h 4043553"/>
              <a:gd name="connsiteX27" fmla="*/ 365547 w 448625"/>
              <a:gd name="connsiteY27" fmla="*/ 1334142 h 4043553"/>
              <a:gd name="connsiteX28" fmla="*/ 323920 w 448625"/>
              <a:gd name="connsiteY28" fmla="*/ 1128573 h 4043553"/>
              <a:gd name="connsiteX29" fmla="*/ 323920 w 448625"/>
              <a:gd name="connsiteY29" fmla="*/ 365912 h 4043553"/>
              <a:gd name="connsiteX30" fmla="*/ 365547 w 448625"/>
              <a:gd name="connsiteY30" fmla="*/ 159830 h 4043553"/>
              <a:gd name="connsiteX31" fmla="*/ 416555 w 448625"/>
              <a:gd name="connsiteY31" fmla="*/ 84283 h 4043553"/>
              <a:gd name="connsiteX32" fmla="*/ 40033 w 448625"/>
              <a:gd name="connsiteY32" fmla="*/ 0 h 4043553"/>
              <a:gd name="connsiteX33" fmla="*/ 61461 w 448625"/>
              <a:gd name="connsiteY33" fmla="*/ 0 h 4043553"/>
              <a:gd name="connsiteX34" fmla="*/ 61461 w 448625"/>
              <a:gd name="connsiteY34" fmla="*/ 83337 h 404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8625" h="4043553">
                <a:moveTo>
                  <a:pt x="115709" y="2520634"/>
                </a:moveTo>
                <a:lnTo>
                  <a:pt x="201004" y="2528767"/>
                </a:lnTo>
                <a:cubicBezTo>
                  <a:pt x="234923" y="2535791"/>
                  <a:pt x="265929" y="2546326"/>
                  <a:pt x="294024" y="2560373"/>
                </a:cubicBezTo>
                <a:cubicBezTo>
                  <a:pt x="322119" y="2574421"/>
                  <a:pt x="346916" y="2591766"/>
                  <a:pt x="368415" y="2612408"/>
                </a:cubicBezTo>
                <a:lnTo>
                  <a:pt x="395193" y="2647631"/>
                </a:lnTo>
                <a:lnTo>
                  <a:pt x="395193" y="3397933"/>
                </a:lnTo>
                <a:cubicBezTo>
                  <a:pt x="395193" y="3534972"/>
                  <a:pt x="409080" y="3668767"/>
                  <a:pt x="435522" y="3797989"/>
                </a:cubicBezTo>
                <a:lnTo>
                  <a:pt x="442316" y="3824408"/>
                </a:lnTo>
                <a:lnTo>
                  <a:pt x="423018" y="3876014"/>
                </a:lnTo>
                <a:cubicBezTo>
                  <a:pt x="393211" y="3930148"/>
                  <a:pt x="350213" y="3971604"/>
                  <a:pt x="294024" y="4000383"/>
                </a:cubicBezTo>
                <a:cubicBezTo>
                  <a:pt x="237835" y="4029163"/>
                  <a:pt x="169997" y="4043553"/>
                  <a:pt x="90511" y="4043553"/>
                </a:cubicBezTo>
                <a:lnTo>
                  <a:pt x="0" y="4034660"/>
                </a:lnTo>
                <a:lnTo>
                  <a:pt x="25056" y="3966201"/>
                </a:lnTo>
                <a:lnTo>
                  <a:pt x="63237" y="3817711"/>
                </a:lnTo>
                <a:lnTo>
                  <a:pt x="90511" y="3820511"/>
                </a:lnTo>
                <a:cubicBezTo>
                  <a:pt x="122031" y="3820511"/>
                  <a:pt x="149098" y="3814515"/>
                  <a:pt x="171710" y="3802523"/>
                </a:cubicBezTo>
                <a:cubicBezTo>
                  <a:pt x="194323" y="3790532"/>
                  <a:pt x="211454" y="3773059"/>
                  <a:pt x="223103" y="3750103"/>
                </a:cubicBezTo>
                <a:cubicBezTo>
                  <a:pt x="234752" y="3727148"/>
                  <a:pt x="240576" y="3699225"/>
                  <a:pt x="240576" y="3666334"/>
                </a:cubicBezTo>
                <a:lnTo>
                  <a:pt x="240576" y="2893395"/>
                </a:lnTo>
                <a:cubicBezTo>
                  <a:pt x="240576" y="2861189"/>
                  <a:pt x="234751" y="2833609"/>
                  <a:pt x="223103" y="2810654"/>
                </a:cubicBezTo>
                <a:cubicBezTo>
                  <a:pt x="211454" y="2787698"/>
                  <a:pt x="194323" y="2770225"/>
                  <a:pt x="171710" y="2758233"/>
                </a:cubicBezTo>
                <a:cubicBezTo>
                  <a:pt x="160404" y="2752238"/>
                  <a:pt x="147984" y="2747741"/>
                  <a:pt x="134451" y="2744743"/>
                </a:cubicBezTo>
                <a:lnTo>
                  <a:pt x="115709" y="2742825"/>
                </a:lnTo>
                <a:close/>
                <a:moveTo>
                  <a:pt x="448625" y="59004"/>
                </a:moveTo>
                <a:lnTo>
                  <a:pt x="435522" y="109964"/>
                </a:lnTo>
                <a:cubicBezTo>
                  <a:pt x="409080" y="239185"/>
                  <a:pt x="395193" y="372981"/>
                  <a:pt x="395193" y="510019"/>
                </a:cubicBezTo>
                <a:lnTo>
                  <a:pt x="395193" y="1377901"/>
                </a:lnTo>
                <a:lnTo>
                  <a:pt x="365547" y="1334142"/>
                </a:lnTo>
                <a:cubicBezTo>
                  <a:pt x="337796" y="1277268"/>
                  <a:pt x="323920" y="1208745"/>
                  <a:pt x="323920" y="1128573"/>
                </a:cubicBezTo>
                <a:lnTo>
                  <a:pt x="323920" y="365912"/>
                </a:lnTo>
                <a:cubicBezTo>
                  <a:pt x="323920" y="285740"/>
                  <a:pt x="337796" y="217046"/>
                  <a:pt x="365547" y="159830"/>
                </a:cubicBezTo>
                <a:cubicBezTo>
                  <a:pt x="379423" y="131222"/>
                  <a:pt x="396426" y="106039"/>
                  <a:pt x="416555" y="84283"/>
                </a:cubicBezTo>
                <a:close/>
                <a:moveTo>
                  <a:pt x="40033" y="0"/>
                </a:moveTo>
                <a:lnTo>
                  <a:pt x="61461" y="0"/>
                </a:lnTo>
                <a:lnTo>
                  <a:pt x="61461" y="83337"/>
                </a:lnTo>
                <a:close/>
              </a:path>
            </a:pathLst>
          </a:custGeom>
          <a:solidFill>
            <a:srgbClr val="A6D86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6600" spc="600" dirty="0">
              <a:solidFill>
                <a:srgbClr val="F88220"/>
              </a:solidFill>
              <a:latin typeface="Bahnschrift SemiBold Condensed" panose="020B0502040204020203" pitchFamily="34" charset="0"/>
            </a:endParaRPr>
          </a:p>
        </p:txBody>
      </p:sp>
      <p:sp>
        <p:nvSpPr>
          <p:cNvPr id="11" name="Freeform: Shape 10">
            <a:extLst>
              <a:ext uri="{FF2B5EF4-FFF2-40B4-BE49-F238E27FC236}">
                <a16:creationId xmlns:a16="http://schemas.microsoft.com/office/drawing/2014/main" id="{6BC99BA2-FB36-77DB-2974-430D6FDA17D2}"/>
              </a:ext>
            </a:extLst>
          </p:cNvPr>
          <p:cNvSpPr/>
          <p:nvPr userDrawn="1"/>
        </p:nvSpPr>
        <p:spPr>
          <a:xfrm flipH="1">
            <a:off x="6600675" y="0"/>
            <a:ext cx="5591326" cy="6858000"/>
          </a:xfrm>
          <a:custGeom>
            <a:avLst/>
            <a:gdLst>
              <a:gd name="connsiteX0" fmla="*/ 0 w 5591326"/>
              <a:gd name="connsiteY0" fmla="*/ 0 h 6858000"/>
              <a:gd name="connsiteX1" fmla="*/ 1187355 w 5591326"/>
              <a:gd name="connsiteY1" fmla="*/ 0 h 6858000"/>
              <a:gd name="connsiteX2" fmla="*/ 1965278 w 5591326"/>
              <a:gd name="connsiteY2" fmla="*/ 0 h 6858000"/>
              <a:gd name="connsiteX3" fmla="*/ 3606283 w 5591326"/>
              <a:gd name="connsiteY3" fmla="*/ 0 h 6858000"/>
              <a:gd name="connsiteX4" fmla="*/ 5591326 w 5591326"/>
              <a:gd name="connsiteY4" fmla="*/ 1985043 h 6858000"/>
              <a:gd name="connsiteX5" fmla="*/ 5591326 w 5591326"/>
              <a:gd name="connsiteY5" fmla="*/ 4872957 h 6858000"/>
              <a:gd name="connsiteX6" fmla="*/ 3606283 w 5591326"/>
              <a:gd name="connsiteY6" fmla="*/ 6858000 h 6858000"/>
              <a:gd name="connsiteX7" fmla="*/ 1965278 w 5591326"/>
              <a:gd name="connsiteY7" fmla="*/ 6858000 h 6858000"/>
              <a:gd name="connsiteX8" fmla="*/ 1187355 w 5591326"/>
              <a:gd name="connsiteY8" fmla="*/ 6858000 h 6858000"/>
              <a:gd name="connsiteX9" fmla="*/ 0 w 5591326"/>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91326" h="6858000">
                <a:moveTo>
                  <a:pt x="0" y="0"/>
                </a:moveTo>
                <a:lnTo>
                  <a:pt x="1187355" y="0"/>
                </a:lnTo>
                <a:lnTo>
                  <a:pt x="1965278" y="0"/>
                </a:lnTo>
                <a:lnTo>
                  <a:pt x="3606283" y="0"/>
                </a:lnTo>
                <a:cubicBezTo>
                  <a:pt x="4702592" y="0"/>
                  <a:pt x="5591326" y="888734"/>
                  <a:pt x="5591326" y="1985043"/>
                </a:cubicBezTo>
                <a:lnTo>
                  <a:pt x="5591326" y="4872957"/>
                </a:lnTo>
                <a:cubicBezTo>
                  <a:pt x="5591326" y="5969266"/>
                  <a:pt x="4702592" y="6858000"/>
                  <a:pt x="3606283" y="6858000"/>
                </a:cubicBezTo>
                <a:lnTo>
                  <a:pt x="1965278" y="6858000"/>
                </a:lnTo>
                <a:lnTo>
                  <a:pt x="1187355" y="6858000"/>
                </a:lnTo>
                <a:lnTo>
                  <a:pt x="0" y="6858000"/>
                </a:lnTo>
                <a:close/>
              </a:path>
            </a:pathLst>
          </a:cu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2" name="Freeform: Shape 11">
            <a:extLst>
              <a:ext uri="{FF2B5EF4-FFF2-40B4-BE49-F238E27FC236}">
                <a16:creationId xmlns:a16="http://schemas.microsoft.com/office/drawing/2014/main" id="{13883ECC-B26F-5957-1373-B7C334B20021}"/>
              </a:ext>
            </a:extLst>
          </p:cNvPr>
          <p:cNvSpPr/>
          <p:nvPr userDrawn="1"/>
        </p:nvSpPr>
        <p:spPr>
          <a:xfrm flipH="1">
            <a:off x="0" y="0"/>
            <a:ext cx="6321191" cy="6858000"/>
          </a:xfrm>
          <a:custGeom>
            <a:avLst/>
            <a:gdLst>
              <a:gd name="connsiteX0" fmla="*/ 2016388 w 6321191"/>
              <a:gd name="connsiteY0" fmla="*/ 0 h 6858000"/>
              <a:gd name="connsiteX1" fmla="*/ 6321191 w 6321191"/>
              <a:gd name="connsiteY1" fmla="*/ 0 h 6858000"/>
              <a:gd name="connsiteX2" fmla="*/ 6321191 w 6321191"/>
              <a:gd name="connsiteY2" fmla="*/ 6858000 h 6858000"/>
              <a:gd name="connsiteX3" fmla="*/ 2016388 w 6321191"/>
              <a:gd name="connsiteY3" fmla="*/ 6858000 h 6858000"/>
              <a:gd name="connsiteX4" fmla="*/ 0 w 6321191"/>
              <a:gd name="connsiteY4" fmla="*/ 4841611 h 6858000"/>
              <a:gd name="connsiteX5" fmla="*/ 0 w 6321191"/>
              <a:gd name="connsiteY5" fmla="*/ 2016389 h 6858000"/>
              <a:gd name="connsiteX6" fmla="*/ 2016388 w 632119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1191" h="6858000">
                <a:moveTo>
                  <a:pt x="2016388" y="0"/>
                </a:moveTo>
                <a:lnTo>
                  <a:pt x="6321191" y="0"/>
                </a:lnTo>
                <a:lnTo>
                  <a:pt x="6321191" y="6858000"/>
                </a:lnTo>
                <a:lnTo>
                  <a:pt x="2016388" y="6858000"/>
                </a:lnTo>
                <a:cubicBezTo>
                  <a:pt x="902767" y="6858000"/>
                  <a:pt x="0" y="5955232"/>
                  <a:pt x="0" y="4841611"/>
                </a:cubicBezTo>
                <a:lnTo>
                  <a:pt x="0" y="2016389"/>
                </a:lnTo>
                <a:cubicBezTo>
                  <a:pt x="0" y="902768"/>
                  <a:pt x="902767" y="0"/>
                  <a:pt x="2016388" y="0"/>
                </a:cubicBezTo>
                <a:close/>
              </a:path>
            </a:pathLst>
          </a:cu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1014733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BLEM STATEM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FBBF0AE-2AA2-47A6-47A8-9A71245D79B2}"/>
              </a:ext>
            </a:extLst>
          </p:cNvPr>
          <p:cNvSpPr/>
          <p:nvPr userDrawn="1"/>
        </p:nvSpPr>
        <p:spPr>
          <a:xfrm>
            <a:off x="6646457" y="-1"/>
            <a:ext cx="5545543" cy="6858001"/>
          </a:xfrm>
          <a:custGeom>
            <a:avLst/>
            <a:gdLst>
              <a:gd name="connsiteX0" fmla="*/ 3037398 w 5545543"/>
              <a:gd name="connsiteY0" fmla="*/ 1600201 h 6858001"/>
              <a:gd name="connsiteX1" fmla="*/ 4866198 w 5545543"/>
              <a:gd name="connsiteY1" fmla="*/ 3429001 h 6858001"/>
              <a:gd name="connsiteX2" fmla="*/ 3037398 w 5545543"/>
              <a:gd name="connsiteY2" fmla="*/ 5257801 h 6858001"/>
              <a:gd name="connsiteX3" fmla="*/ 1208598 w 5545543"/>
              <a:gd name="connsiteY3" fmla="*/ 3429001 h 6858001"/>
              <a:gd name="connsiteX4" fmla="*/ 3037398 w 5545543"/>
              <a:gd name="connsiteY4" fmla="*/ 1600201 h 6858001"/>
              <a:gd name="connsiteX5" fmla="*/ 723130 w 5545543"/>
              <a:gd name="connsiteY5" fmla="*/ 0 h 6858001"/>
              <a:gd name="connsiteX6" fmla="*/ 1322761 w 5545543"/>
              <a:gd name="connsiteY6" fmla="*/ 318821 h 6858001"/>
              <a:gd name="connsiteX7" fmla="*/ 1344317 w 5545543"/>
              <a:gd name="connsiteY7" fmla="*/ 358534 h 6858001"/>
              <a:gd name="connsiteX8" fmla="*/ 1365893 w 5545543"/>
              <a:gd name="connsiteY8" fmla="*/ 318824 h 6858001"/>
              <a:gd name="connsiteX9" fmla="*/ 1966158 w 5545543"/>
              <a:gd name="connsiteY9" fmla="*/ 3 h 6858001"/>
              <a:gd name="connsiteX10" fmla="*/ 1991764 w 5545543"/>
              <a:gd name="connsiteY10" fmla="*/ 1295 h 6858001"/>
              <a:gd name="connsiteX11" fmla="*/ 1991764 w 5545543"/>
              <a:gd name="connsiteY11" fmla="*/ 1 h 6858001"/>
              <a:gd name="connsiteX12" fmla="*/ 5545543 w 5545543"/>
              <a:gd name="connsiteY12" fmla="*/ 1 h 6858001"/>
              <a:gd name="connsiteX13" fmla="*/ 5545543 w 5545543"/>
              <a:gd name="connsiteY13" fmla="*/ 3429001 h 6858001"/>
              <a:gd name="connsiteX14" fmla="*/ 5545543 w 5545543"/>
              <a:gd name="connsiteY14" fmla="*/ 6858001 h 6858001"/>
              <a:gd name="connsiteX15" fmla="*/ 1991764 w 5545543"/>
              <a:gd name="connsiteY15" fmla="*/ 6858001 h 6858001"/>
              <a:gd name="connsiteX16" fmla="*/ 1991764 w 5545543"/>
              <a:gd name="connsiteY16" fmla="*/ 6856707 h 6858001"/>
              <a:gd name="connsiteX17" fmla="*/ 1966158 w 5545543"/>
              <a:gd name="connsiteY17" fmla="*/ 6857999 h 6858001"/>
              <a:gd name="connsiteX18" fmla="*/ 1242263 w 5545543"/>
              <a:gd name="connsiteY18" fmla="*/ 6134870 h 6858001"/>
              <a:gd name="connsiteX19" fmla="*/ 1966158 w 5545543"/>
              <a:gd name="connsiteY19" fmla="*/ 5411741 h 6858001"/>
              <a:gd name="connsiteX20" fmla="*/ 1991764 w 5545543"/>
              <a:gd name="connsiteY20" fmla="*/ 5413033 h 6858001"/>
              <a:gd name="connsiteX21" fmla="*/ 1991764 w 5545543"/>
              <a:gd name="connsiteY21" fmla="*/ 5411742 h 6858001"/>
              <a:gd name="connsiteX22" fmla="*/ 3086098 w 5545543"/>
              <a:gd name="connsiteY22" fmla="*/ 5411742 h 6858001"/>
              <a:gd name="connsiteX23" fmla="*/ 3086098 w 5545543"/>
              <a:gd name="connsiteY23" fmla="*/ 5407317 h 6858001"/>
              <a:gd name="connsiteX24" fmla="*/ 3255191 w 5545543"/>
              <a:gd name="connsiteY24" fmla="*/ 5398778 h 6858001"/>
              <a:gd name="connsiteX25" fmla="*/ 5032747 w 5545543"/>
              <a:gd name="connsiteY25" fmla="*/ 3429001 h 6858001"/>
              <a:gd name="connsiteX26" fmla="*/ 3255191 w 5545543"/>
              <a:gd name="connsiteY26" fmla="*/ 1459224 h 6858001"/>
              <a:gd name="connsiteX27" fmla="*/ 3086098 w 5545543"/>
              <a:gd name="connsiteY27" fmla="*/ 1450685 h 6858001"/>
              <a:gd name="connsiteX28" fmla="*/ 3086098 w 5545543"/>
              <a:gd name="connsiteY28" fmla="*/ 1446260 h 6858001"/>
              <a:gd name="connsiteX29" fmla="*/ 1991764 w 5545543"/>
              <a:gd name="connsiteY29" fmla="*/ 1446260 h 6858001"/>
              <a:gd name="connsiteX30" fmla="*/ 1991764 w 5545543"/>
              <a:gd name="connsiteY30" fmla="*/ 1444969 h 6858001"/>
              <a:gd name="connsiteX31" fmla="*/ 1966158 w 5545543"/>
              <a:gd name="connsiteY31" fmla="*/ 1446261 h 6858001"/>
              <a:gd name="connsiteX32" fmla="*/ 1365893 w 5545543"/>
              <a:gd name="connsiteY32" fmla="*/ 1127440 h 6858001"/>
              <a:gd name="connsiteX33" fmla="*/ 1344315 w 5545543"/>
              <a:gd name="connsiteY33" fmla="*/ 1087728 h 6858001"/>
              <a:gd name="connsiteX34" fmla="*/ 1322761 w 5545543"/>
              <a:gd name="connsiteY34" fmla="*/ 1127439 h 6858001"/>
              <a:gd name="connsiteX35" fmla="*/ 723130 w 5545543"/>
              <a:gd name="connsiteY35" fmla="*/ 1446260 h 6858001"/>
              <a:gd name="connsiteX36" fmla="*/ 0 w 5545543"/>
              <a:gd name="connsiteY36" fmla="*/ 723130 h 6858001"/>
              <a:gd name="connsiteX37" fmla="*/ 723130 w 5545543"/>
              <a:gd name="connsiteY37"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45543" h="6858001">
                <a:moveTo>
                  <a:pt x="3037398" y="1600201"/>
                </a:moveTo>
                <a:cubicBezTo>
                  <a:pt x="4047416" y="1600201"/>
                  <a:pt x="4866198" y="2418983"/>
                  <a:pt x="4866198" y="3429001"/>
                </a:cubicBezTo>
                <a:cubicBezTo>
                  <a:pt x="4866198" y="4439019"/>
                  <a:pt x="4047416" y="5257801"/>
                  <a:pt x="3037398" y="5257801"/>
                </a:cubicBezTo>
                <a:cubicBezTo>
                  <a:pt x="2027380" y="5257801"/>
                  <a:pt x="1208598" y="4439019"/>
                  <a:pt x="1208598" y="3429001"/>
                </a:cubicBezTo>
                <a:cubicBezTo>
                  <a:pt x="1208598" y="2418983"/>
                  <a:pt x="2027380" y="1600201"/>
                  <a:pt x="3037398" y="1600201"/>
                </a:cubicBezTo>
                <a:close/>
                <a:moveTo>
                  <a:pt x="723130" y="0"/>
                </a:moveTo>
                <a:cubicBezTo>
                  <a:pt x="972739" y="0"/>
                  <a:pt x="1192810" y="126467"/>
                  <a:pt x="1322761" y="318821"/>
                </a:cubicBezTo>
                <a:lnTo>
                  <a:pt x="1344317" y="358534"/>
                </a:lnTo>
                <a:lnTo>
                  <a:pt x="1365893" y="318824"/>
                </a:lnTo>
                <a:cubicBezTo>
                  <a:pt x="1495982" y="126470"/>
                  <a:pt x="1716286" y="3"/>
                  <a:pt x="1966158" y="3"/>
                </a:cubicBezTo>
                <a:lnTo>
                  <a:pt x="1991764" y="1295"/>
                </a:lnTo>
                <a:lnTo>
                  <a:pt x="1991764" y="1"/>
                </a:lnTo>
                <a:lnTo>
                  <a:pt x="5545543" y="1"/>
                </a:lnTo>
                <a:lnTo>
                  <a:pt x="5545543" y="3429001"/>
                </a:lnTo>
                <a:lnTo>
                  <a:pt x="5545543" y="6858001"/>
                </a:lnTo>
                <a:lnTo>
                  <a:pt x="1991764" y="6858001"/>
                </a:lnTo>
                <a:lnTo>
                  <a:pt x="1991764" y="6856707"/>
                </a:lnTo>
                <a:lnTo>
                  <a:pt x="1966158" y="6857999"/>
                </a:lnTo>
                <a:cubicBezTo>
                  <a:pt x="1566362" y="6857999"/>
                  <a:pt x="1242263" y="6534243"/>
                  <a:pt x="1242263" y="6134870"/>
                </a:cubicBezTo>
                <a:cubicBezTo>
                  <a:pt x="1242263" y="5735497"/>
                  <a:pt x="1566362" y="5411741"/>
                  <a:pt x="1966158" y="5411741"/>
                </a:cubicBezTo>
                <a:lnTo>
                  <a:pt x="1991764" y="5413033"/>
                </a:lnTo>
                <a:lnTo>
                  <a:pt x="1991764" y="5411742"/>
                </a:lnTo>
                <a:lnTo>
                  <a:pt x="3086098" y="5411742"/>
                </a:lnTo>
                <a:lnTo>
                  <a:pt x="3086098" y="5407317"/>
                </a:lnTo>
                <a:lnTo>
                  <a:pt x="3255191" y="5398778"/>
                </a:lnTo>
                <a:cubicBezTo>
                  <a:pt x="4253618" y="5297383"/>
                  <a:pt x="5032747" y="4454180"/>
                  <a:pt x="5032747" y="3429001"/>
                </a:cubicBezTo>
                <a:cubicBezTo>
                  <a:pt x="5032747" y="2403822"/>
                  <a:pt x="4253618" y="1560619"/>
                  <a:pt x="3255191" y="1459224"/>
                </a:cubicBezTo>
                <a:lnTo>
                  <a:pt x="3086098" y="1450685"/>
                </a:lnTo>
                <a:lnTo>
                  <a:pt x="3086098" y="1446260"/>
                </a:lnTo>
                <a:lnTo>
                  <a:pt x="1991764" y="1446260"/>
                </a:lnTo>
                <a:lnTo>
                  <a:pt x="1991764" y="1444969"/>
                </a:lnTo>
                <a:lnTo>
                  <a:pt x="1966158" y="1446261"/>
                </a:lnTo>
                <a:cubicBezTo>
                  <a:pt x="1716286" y="1446261"/>
                  <a:pt x="1495982" y="1319794"/>
                  <a:pt x="1365893" y="1127440"/>
                </a:cubicBezTo>
                <a:lnTo>
                  <a:pt x="1344315" y="1087728"/>
                </a:lnTo>
                <a:lnTo>
                  <a:pt x="1322761" y="1127439"/>
                </a:lnTo>
                <a:cubicBezTo>
                  <a:pt x="1192810" y="1319793"/>
                  <a:pt x="972739" y="1446260"/>
                  <a:pt x="723130" y="1446260"/>
                </a:cubicBezTo>
                <a:cubicBezTo>
                  <a:pt x="323756" y="1446260"/>
                  <a:pt x="0" y="1122504"/>
                  <a:pt x="0" y="723130"/>
                </a:cubicBezTo>
                <a:cubicBezTo>
                  <a:pt x="0" y="323756"/>
                  <a:pt x="323756" y="0"/>
                  <a:pt x="723130"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622487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ROBLEM SCOP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F7EBABD-DC9C-D6A6-2B7D-27C60556E310}"/>
              </a:ext>
            </a:extLst>
          </p:cNvPr>
          <p:cNvSpPr/>
          <p:nvPr userDrawn="1"/>
        </p:nvSpPr>
        <p:spPr>
          <a:xfrm>
            <a:off x="1" y="3823489"/>
            <a:ext cx="12191999" cy="3034511"/>
          </a:xfrm>
          <a:custGeom>
            <a:avLst/>
            <a:gdLst>
              <a:gd name="connsiteX0" fmla="*/ 0 w 12191999"/>
              <a:gd name="connsiteY0" fmla="*/ 0 h 3034511"/>
              <a:gd name="connsiteX1" fmla="*/ 409599 w 12191999"/>
              <a:gd name="connsiteY1" fmla="*/ 0 h 3034511"/>
              <a:gd name="connsiteX2" fmla="*/ 670124 w 12191999"/>
              <a:gd name="connsiteY2" fmla="*/ 122862 h 3034511"/>
              <a:gd name="connsiteX3" fmla="*/ 709326 w 12191999"/>
              <a:gd name="connsiteY3" fmla="*/ 187476 h 3034511"/>
              <a:gd name="connsiteX4" fmla="*/ 739940 w 12191999"/>
              <a:gd name="connsiteY4" fmla="*/ 271120 h 3034511"/>
              <a:gd name="connsiteX5" fmla="*/ 2315560 w 12191999"/>
              <a:gd name="connsiteY5" fmla="*/ 1315511 h 3034511"/>
              <a:gd name="connsiteX6" fmla="*/ 3891180 w 12191999"/>
              <a:gd name="connsiteY6" fmla="*/ 271120 h 3034511"/>
              <a:gd name="connsiteX7" fmla="*/ 3922862 w 12191999"/>
              <a:gd name="connsiteY7" fmla="*/ 184560 h 3034511"/>
              <a:gd name="connsiteX8" fmla="*/ 3960294 w 12191999"/>
              <a:gd name="connsiteY8" fmla="*/ 122862 h 3034511"/>
              <a:gd name="connsiteX9" fmla="*/ 4220817 w 12191999"/>
              <a:gd name="connsiteY9" fmla="*/ 0 h 3034511"/>
              <a:gd name="connsiteX10" fmla="*/ 5754541 w 12191999"/>
              <a:gd name="connsiteY10" fmla="*/ 0 h 3034511"/>
              <a:gd name="connsiteX11" fmla="*/ 11854379 w 12191999"/>
              <a:gd name="connsiteY11" fmla="*/ 0 h 3034511"/>
              <a:gd name="connsiteX12" fmla="*/ 12191998 w 12191999"/>
              <a:gd name="connsiteY12" fmla="*/ 0 h 3034511"/>
              <a:gd name="connsiteX13" fmla="*/ 12191998 w 12191999"/>
              <a:gd name="connsiteY13" fmla="*/ 337615 h 3034511"/>
              <a:gd name="connsiteX14" fmla="*/ 12191999 w 12191999"/>
              <a:gd name="connsiteY14" fmla="*/ 337620 h 3034511"/>
              <a:gd name="connsiteX15" fmla="*/ 12191999 w 12191999"/>
              <a:gd name="connsiteY15" fmla="*/ 2696891 h 3034511"/>
              <a:gd name="connsiteX16" fmla="*/ 12191998 w 12191999"/>
              <a:gd name="connsiteY16" fmla="*/ 2696897 h 3034511"/>
              <a:gd name="connsiteX17" fmla="*/ 12191998 w 12191999"/>
              <a:gd name="connsiteY17" fmla="*/ 3034511 h 3034511"/>
              <a:gd name="connsiteX18" fmla="*/ 11854379 w 12191999"/>
              <a:gd name="connsiteY18" fmla="*/ 3034511 h 3034511"/>
              <a:gd name="connsiteX19" fmla="*/ 5754541 w 12191999"/>
              <a:gd name="connsiteY19" fmla="*/ 3034511 h 3034511"/>
              <a:gd name="connsiteX20" fmla="*/ 4708479 w 12191999"/>
              <a:gd name="connsiteY20" fmla="*/ 3034511 h 3034511"/>
              <a:gd name="connsiteX21" fmla="*/ 4220817 w 12191999"/>
              <a:gd name="connsiteY21" fmla="*/ 3034511 h 3034511"/>
              <a:gd name="connsiteX22" fmla="*/ 409599 w 12191999"/>
              <a:gd name="connsiteY22" fmla="*/ 3034511 h 3034511"/>
              <a:gd name="connsiteX23" fmla="*/ 0 w 12191999"/>
              <a:gd name="connsiteY23" fmla="*/ 3034511 h 3034511"/>
              <a:gd name="connsiteX24" fmla="*/ 0 w 12191999"/>
              <a:gd name="connsiteY24" fmla="*/ 233067 h 3034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1999" h="3034511">
                <a:moveTo>
                  <a:pt x="0" y="0"/>
                </a:moveTo>
                <a:lnTo>
                  <a:pt x="409599" y="0"/>
                </a:lnTo>
                <a:cubicBezTo>
                  <a:pt x="514484" y="0"/>
                  <a:pt x="608199" y="47827"/>
                  <a:pt x="670124" y="122862"/>
                </a:cubicBezTo>
                <a:lnTo>
                  <a:pt x="709326" y="187476"/>
                </a:lnTo>
                <a:lnTo>
                  <a:pt x="739940" y="271120"/>
                </a:lnTo>
                <a:cubicBezTo>
                  <a:pt x="999533" y="884865"/>
                  <a:pt x="1607255" y="1315511"/>
                  <a:pt x="2315560" y="1315511"/>
                </a:cubicBezTo>
                <a:cubicBezTo>
                  <a:pt x="3023866" y="1315511"/>
                  <a:pt x="3631588" y="884865"/>
                  <a:pt x="3891180" y="271120"/>
                </a:cubicBezTo>
                <a:lnTo>
                  <a:pt x="3922862" y="184560"/>
                </a:lnTo>
                <a:lnTo>
                  <a:pt x="3960294" y="122862"/>
                </a:lnTo>
                <a:cubicBezTo>
                  <a:pt x="4022218" y="47827"/>
                  <a:pt x="4115933" y="0"/>
                  <a:pt x="4220817" y="0"/>
                </a:cubicBezTo>
                <a:lnTo>
                  <a:pt x="5754541" y="0"/>
                </a:lnTo>
                <a:lnTo>
                  <a:pt x="11854379" y="0"/>
                </a:lnTo>
                <a:lnTo>
                  <a:pt x="12191998" y="0"/>
                </a:lnTo>
                <a:lnTo>
                  <a:pt x="12191998" y="337615"/>
                </a:lnTo>
                <a:lnTo>
                  <a:pt x="12191999" y="337620"/>
                </a:lnTo>
                <a:lnTo>
                  <a:pt x="12191999" y="2696891"/>
                </a:lnTo>
                <a:lnTo>
                  <a:pt x="12191998" y="2696897"/>
                </a:lnTo>
                <a:lnTo>
                  <a:pt x="12191998" y="3034511"/>
                </a:lnTo>
                <a:lnTo>
                  <a:pt x="11854379" y="3034511"/>
                </a:lnTo>
                <a:lnTo>
                  <a:pt x="5754541" y="3034511"/>
                </a:lnTo>
                <a:lnTo>
                  <a:pt x="4708479" y="3034511"/>
                </a:lnTo>
                <a:lnTo>
                  <a:pt x="4220817" y="3034511"/>
                </a:lnTo>
                <a:lnTo>
                  <a:pt x="409599" y="3034511"/>
                </a:lnTo>
                <a:lnTo>
                  <a:pt x="0" y="3034511"/>
                </a:lnTo>
                <a:lnTo>
                  <a:pt x="0" y="23306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34352ECC-33EC-1EF5-F2D8-5A523F13506E}"/>
              </a:ext>
            </a:extLst>
          </p:cNvPr>
          <p:cNvSpPr/>
          <p:nvPr userDrawn="1"/>
        </p:nvSpPr>
        <p:spPr>
          <a:xfrm flipV="1">
            <a:off x="1" y="0"/>
            <a:ext cx="12191999" cy="3034511"/>
          </a:xfrm>
          <a:custGeom>
            <a:avLst/>
            <a:gdLst>
              <a:gd name="connsiteX0" fmla="*/ 0 w 12191999"/>
              <a:gd name="connsiteY0" fmla="*/ 0 h 3034511"/>
              <a:gd name="connsiteX1" fmla="*/ 409599 w 12191999"/>
              <a:gd name="connsiteY1" fmla="*/ 0 h 3034511"/>
              <a:gd name="connsiteX2" fmla="*/ 670124 w 12191999"/>
              <a:gd name="connsiteY2" fmla="*/ 122862 h 3034511"/>
              <a:gd name="connsiteX3" fmla="*/ 709326 w 12191999"/>
              <a:gd name="connsiteY3" fmla="*/ 187476 h 3034511"/>
              <a:gd name="connsiteX4" fmla="*/ 739940 w 12191999"/>
              <a:gd name="connsiteY4" fmla="*/ 271120 h 3034511"/>
              <a:gd name="connsiteX5" fmla="*/ 2315560 w 12191999"/>
              <a:gd name="connsiteY5" fmla="*/ 1315511 h 3034511"/>
              <a:gd name="connsiteX6" fmla="*/ 3891180 w 12191999"/>
              <a:gd name="connsiteY6" fmla="*/ 271120 h 3034511"/>
              <a:gd name="connsiteX7" fmla="*/ 3922862 w 12191999"/>
              <a:gd name="connsiteY7" fmla="*/ 184560 h 3034511"/>
              <a:gd name="connsiteX8" fmla="*/ 3960294 w 12191999"/>
              <a:gd name="connsiteY8" fmla="*/ 122862 h 3034511"/>
              <a:gd name="connsiteX9" fmla="*/ 4220817 w 12191999"/>
              <a:gd name="connsiteY9" fmla="*/ 0 h 3034511"/>
              <a:gd name="connsiteX10" fmla="*/ 5754541 w 12191999"/>
              <a:gd name="connsiteY10" fmla="*/ 0 h 3034511"/>
              <a:gd name="connsiteX11" fmla="*/ 11854379 w 12191999"/>
              <a:gd name="connsiteY11" fmla="*/ 0 h 3034511"/>
              <a:gd name="connsiteX12" fmla="*/ 12191998 w 12191999"/>
              <a:gd name="connsiteY12" fmla="*/ 0 h 3034511"/>
              <a:gd name="connsiteX13" fmla="*/ 12191998 w 12191999"/>
              <a:gd name="connsiteY13" fmla="*/ 337615 h 3034511"/>
              <a:gd name="connsiteX14" fmla="*/ 12191999 w 12191999"/>
              <a:gd name="connsiteY14" fmla="*/ 337620 h 3034511"/>
              <a:gd name="connsiteX15" fmla="*/ 12191999 w 12191999"/>
              <a:gd name="connsiteY15" fmla="*/ 2696891 h 3034511"/>
              <a:gd name="connsiteX16" fmla="*/ 12191998 w 12191999"/>
              <a:gd name="connsiteY16" fmla="*/ 2696897 h 3034511"/>
              <a:gd name="connsiteX17" fmla="*/ 12191998 w 12191999"/>
              <a:gd name="connsiteY17" fmla="*/ 3034511 h 3034511"/>
              <a:gd name="connsiteX18" fmla="*/ 11854379 w 12191999"/>
              <a:gd name="connsiteY18" fmla="*/ 3034511 h 3034511"/>
              <a:gd name="connsiteX19" fmla="*/ 5754541 w 12191999"/>
              <a:gd name="connsiteY19" fmla="*/ 3034511 h 3034511"/>
              <a:gd name="connsiteX20" fmla="*/ 4708479 w 12191999"/>
              <a:gd name="connsiteY20" fmla="*/ 3034511 h 3034511"/>
              <a:gd name="connsiteX21" fmla="*/ 4220817 w 12191999"/>
              <a:gd name="connsiteY21" fmla="*/ 3034511 h 3034511"/>
              <a:gd name="connsiteX22" fmla="*/ 409599 w 12191999"/>
              <a:gd name="connsiteY22" fmla="*/ 3034511 h 3034511"/>
              <a:gd name="connsiteX23" fmla="*/ 0 w 12191999"/>
              <a:gd name="connsiteY23" fmla="*/ 3034511 h 3034511"/>
              <a:gd name="connsiteX24" fmla="*/ 0 w 12191999"/>
              <a:gd name="connsiteY24" fmla="*/ 233067 h 3034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1999" h="3034511">
                <a:moveTo>
                  <a:pt x="0" y="0"/>
                </a:moveTo>
                <a:lnTo>
                  <a:pt x="409599" y="0"/>
                </a:lnTo>
                <a:cubicBezTo>
                  <a:pt x="514484" y="0"/>
                  <a:pt x="608199" y="47827"/>
                  <a:pt x="670124" y="122862"/>
                </a:cubicBezTo>
                <a:lnTo>
                  <a:pt x="709326" y="187476"/>
                </a:lnTo>
                <a:lnTo>
                  <a:pt x="739940" y="271120"/>
                </a:lnTo>
                <a:cubicBezTo>
                  <a:pt x="999533" y="884865"/>
                  <a:pt x="1607255" y="1315511"/>
                  <a:pt x="2315560" y="1315511"/>
                </a:cubicBezTo>
                <a:cubicBezTo>
                  <a:pt x="3023866" y="1315511"/>
                  <a:pt x="3631588" y="884865"/>
                  <a:pt x="3891180" y="271120"/>
                </a:cubicBezTo>
                <a:lnTo>
                  <a:pt x="3922862" y="184560"/>
                </a:lnTo>
                <a:lnTo>
                  <a:pt x="3960294" y="122862"/>
                </a:lnTo>
                <a:cubicBezTo>
                  <a:pt x="4022218" y="47827"/>
                  <a:pt x="4115933" y="0"/>
                  <a:pt x="4220817" y="0"/>
                </a:cubicBezTo>
                <a:lnTo>
                  <a:pt x="5754541" y="0"/>
                </a:lnTo>
                <a:lnTo>
                  <a:pt x="11854379" y="0"/>
                </a:lnTo>
                <a:lnTo>
                  <a:pt x="12191998" y="0"/>
                </a:lnTo>
                <a:lnTo>
                  <a:pt x="12191998" y="337615"/>
                </a:lnTo>
                <a:lnTo>
                  <a:pt x="12191999" y="337620"/>
                </a:lnTo>
                <a:lnTo>
                  <a:pt x="12191999" y="2696891"/>
                </a:lnTo>
                <a:lnTo>
                  <a:pt x="12191998" y="2696897"/>
                </a:lnTo>
                <a:lnTo>
                  <a:pt x="12191998" y="3034511"/>
                </a:lnTo>
                <a:lnTo>
                  <a:pt x="11854379" y="3034511"/>
                </a:lnTo>
                <a:lnTo>
                  <a:pt x="5754541" y="3034511"/>
                </a:lnTo>
                <a:lnTo>
                  <a:pt x="4708479" y="3034511"/>
                </a:lnTo>
                <a:lnTo>
                  <a:pt x="4220817" y="3034511"/>
                </a:lnTo>
                <a:lnTo>
                  <a:pt x="409599" y="3034511"/>
                </a:lnTo>
                <a:lnTo>
                  <a:pt x="0" y="3034511"/>
                </a:lnTo>
                <a:lnTo>
                  <a:pt x="0" y="23306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Tree>
    <p:extLst>
      <p:ext uri="{BB962C8B-B14F-4D97-AF65-F5344CB8AC3E}">
        <p14:creationId xmlns:p14="http://schemas.microsoft.com/office/powerpoint/2010/main" val="2725258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ESEARCH PURPOSES">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E5F7181-3778-187B-3E5D-79CA1D8CB2B8}"/>
              </a:ext>
            </a:extLst>
          </p:cNvPr>
          <p:cNvSpPr/>
          <p:nvPr userDrawn="1"/>
        </p:nvSpPr>
        <p:spPr>
          <a:xfrm>
            <a:off x="0" y="0"/>
            <a:ext cx="12192000" cy="6858000"/>
          </a:xfrm>
          <a:custGeom>
            <a:avLst/>
            <a:gdLst>
              <a:gd name="connsiteX0" fmla="*/ 6096001 w 12192000"/>
              <a:gd name="connsiteY0" fmla="*/ 991169 h 6858000"/>
              <a:gd name="connsiteX1" fmla="*/ 3658169 w 12192000"/>
              <a:gd name="connsiteY1" fmla="*/ 3429001 h 6858000"/>
              <a:gd name="connsiteX2" fmla="*/ 6096001 w 12192000"/>
              <a:gd name="connsiteY2" fmla="*/ 5866833 h 6858000"/>
              <a:gd name="connsiteX3" fmla="*/ 8533833 w 12192000"/>
              <a:gd name="connsiteY3" fmla="*/ 3429001 h 6858000"/>
              <a:gd name="connsiteX4" fmla="*/ 6096001 w 12192000"/>
              <a:gd name="connsiteY4" fmla="*/ 991169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1" y="991169"/>
                </a:moveTo>
                <a:cubicBezTo>
                  <a:pt x="4749624" y="991169"/>
                  <a:pt x="3658169" y="2082624"/>
                  <a:pt x="3658169" y="3429001"/>
                </a:cubicBezTo>
                <a:cubicBezTo>
                  <a:pt x="3658169" y="4775378"/>
                  <a:pt x="4749624" y="5866833"/>
                  <a:pt x="6096001" y="5866833"/>
                </a:cubicBezTo>
                <a:cubicBezTo>
                  <a:pt x="7442378" y="5866833"/>
                  <a:pt x="8533833" y="4775378"/>
                  <a:pt x="8533833" y="3429001"/>
                </a:cubicBezTo>
                <a:cubicBezTo>
                  <a:pt x="8533833" y="2082624"/>
                  <a:pt x="7442378" y="991169"/>
                  <a:pt x="6096001" y="991169"/>
                </a:cubicBezTo>
                <a:close/>
                <a:moveTo>
                  <a:pt x="0" y="0"/>
                </a:moveTo>
                <a:lnTo>
                  <a:pt x="12192000" y="0"/>
                </a:lnTo>
                <a:lnTo>
                  <a:pt x="12192000"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13" name="Oval 12">
            <a:extLst>
              <a:ext uri="{FF2B5EF4-FFF2-40B4-BE49-F238E27FC236}">
                <a16:creationId xmlns:a16="http://schemas.microsoft.com/office/drawing/2014/main" id="{EDF1BB4C-F682-0EDD-E63F-C33232D0C12C}"/>
              </a:ext>
            </a:extLst>
          </p:cNvPr>
          <p:cNvSpPr/>
          <p:nvPr userDrawn="1"/>
        </p:nvSpPr>
        <p:spPr>
          <a:xfrm>
            <a:off x="3606451" y="873000"/>
            <a:ext cx="5112000" cy="5112000"/>
          </a:xfrm>
          <a:prstGeom prst="ellipse">
            <a:avLst/>
          </a:prstGeom>
          <a:noFill/>
          <a:ln w="28575">
            <a:gradFill>
              <a:gsLst>
                <a:gs pos="53000">
                  <a:srgbClr val="92D050"/>
                </a:gs>
                <a:gs pos="100000">
                  <a:schemeClr val="tx1">
                    <a:lumMod val="85000"/>
                    <a:lumOff val="1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771646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PROBLEM STATEM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FBBF0AE-2AA2-47A6-47A8-9A71245D79B2}"/>
              </a:ext>
            </a:extLst>
          </p:cNvPr>
          <p:cNvSpPr/>
          <p:nvPr userDrawn="1"/>
        </p:nvSpPr>
        <p:spPr>
          <a:xfrm>
            <a:off x="6646457" y="-1"/>
            <a:ext cx="5545543" cy="6858001"/>
          </a:xfrm>
          <a:custGeom>
            <a:avLst/>
            <a:gdLst>
              <a:gd name="connsiteX0" fmla="*/ 3037398 w 5545543"/>
              <a:gd name="connsiteY0" fmla="*/ 1600201 h 6858001"/>
              <a:gd name="connsiteX1" fmla="*/ 4866198 w 5545543"/>
              <a:gd name="connsiteY1" fmla="*/ 3429001 h 6858001"/>
              <a:gd name="connsiteX2" fmla="*/ 3037398 w 5545543"/>
              <a:gd name="connsiteY2" fmla="*/ 5257801 h 6858001"/>
              <a:gd name="connsiteX3" fmla="*/ 1208598 w 5545543"/>
              <a:gd name="connsiteY3" fmla="*/ 3429001 h 6858001"/>
              <a:gd name="connsiteX4" fmla="*/ 3037398 w 5545543"/>
              <a:gd name="connsiteY4" fmla="*/ 1600201 h 6858001"/>
              <a:gd name="connsiteX5" fmla="*/ 723130 w 5545543"/>
              <a:gd name="connsiteY5" fmla="*/ 0 h 6858001"/>
              <a:gd name="connsiteX6" fmla="*/ 1322761 w 5545543"/>
              <a:gd name="connsiteY6" fmla="*/ 318821 h 6858001"/>
              <a:gd name="connsiteX7" fmla="*/ 1344317 w 5545543"/>
              <a:gd name="connsiteY7" fmla="*/ 358534 h 6858001"/>
              <a:gd name="connsiteX8" fmla="*/ 1365893 w 5545543"/>
              <a:gd name="connsiteY8" fmla="*/ 318824 h 6858001"/>
              <a:gd name="connsiteX9" fmla="*/ 1966158 w 5545543"/>
              <a:gd name="connsiteY9" fmla="*/ 3 h 6858001"/>
              <a:gd name="connsiteX10" fmla="*/ 1991764 w 5545543"/>
              <a:gd name="connsiteY10" fmla="*/ 1295 h 6858001"/>
              <a:gd name="connsiteX11" fmla="*/ 1991764 w 5545543"/>
              <a:gd name="connsiteY11" fmla="*/ 1 h 6858001"/>
              <a:gd name="connsiteX12" fmla="*/ 5545543 w 5545543"/>
              <a:gd name="connsiteY12" fmla="*/ 1 h 6858001"/>
              <a:gd name="connsiteX13" fmla="*/ 5545543 w 5545543"/>
              <a:gd name="connsiteY13" fmla="*/ 3429001 h 6858001"/>
              <a:gd name="connsiteX14" fmla="*/ 5545543 w 5545543"/>
              <a:gd name="connsiteY14" fmla="*/ 6858001 h 6858001"/>
              <a:gd name="connsiteX15" fmla="*/ 1991764 w 5545543"/>
              <a:gd name="connsiteY15" fmla="*/ 6858001 h 6858001"/>
              <a:gd name="connsiteX16" fmla="*/ 1991764 w 5545543"/>
              <a:gd name="connsiteY16" fmla="*/ 6856707 h 6858001"/>
              <a:gd name="connsiteX17" fmla="*/ 1966158 w 5545543"/>
              <a:gd name="connsiteY17" fmla="*/ 6857999 h 6858001"/>
              <a:gd name="connsiteX18" fmla="*/ 1242263 w 5545543"/>
              <a:gd name="connsiteY18" fmla="*/ 6134870 h 6858001"/>
              <a:gd name="connsiteX19" fmla="*/ 1966158 w 5545543"/>
              <a:gd name="connsiteY19" fmla="*/ 5411741 h 6858001"/>
              <a:gd name="connsiteX20" fmla="*/ 1991764 w 5545543"/>
              <a:gd name="connsiteY20" fmla="*/ 5413033 h 6858001"/>
              <a:gd name="connsiteX21" fmla="*/ 1991764 w 5545543"/>
              <a:gd name="connsiteY21" fmla="*/ 5411742 h 6858001"/>
              <a:gd name="connsiteX22" fmla="*/ 3086098 w 5545543"/>
              <a:gd name="connsiteY22" fmla="*/ 5411742 h 6858001"/>
              <a:gd name="connsiteX23" fmla="*/ 3086098 w 5545543"/>
              <a:gd name="connsiteY23" fmla="*/ 5407317 h 6858001"/>
              <a:gd name="connsiteX24" fmla="*/ 3255191 w 5545543"/>
              <a:gd name="connsiteY24" fmla="*/ 5398778 h 6858001"/>
              <a:gd name="connsiteX25" fmla="*/ 5032747 w 5545543"/>
              <a:gd name="connsiteY25" fmla="*/ 3429001 h 6858001"/>
              <a:gd name="connsiteX26" fmla="*/ 3255191 w 5545543"/>
              <a:gd name="connsiteY26" fmla="*/ 1459224 h 6858001"/>
              <a:gd name="connsiteX27" fmla="*/ 3086098 w 5545543"/>
              <a:gd name="connsiteY27" fmla="*/ 1450685 h 6858001"/>
              <a:gd name="connsiteX28" fmla="*/ 3086098 w 5545543"/>
              <a:gd name="connsiteY28" fmla="*/ 1446260 h 6858001"/>
              <a:gd name="connsiteX29" fmla="*/ 1991764 w 5545543"/>
              <a:gd name="connsiteY29" fmla="*/ 1446260 h 6858001"/>
              <a:gd name="connsiteX30" fmla="*/ 1991764 w 5545543"/>
              <a:gd name="connsiteY30" fmla="*/ 1444969 h 6858001"/>
              <a:gd name="connsiteX31" fmla="*/ 1966158 w 5545543"/>
              <a:gd name="connsiteY31" fmla="*/ 1446261 h 6858001"/>
              <a:gd name="connsiteX32" fmla="*/ 1365893 w 5545543"/>
              <a:gd name="connsiteY32" fmla="*/ 1127440 h 6858001"/>
              <a:gd name="connsiteX33" fmla="*/ 1344315 w 5545543"/>
              <a:gd name="connsiteY33" fmla="*/ 1087728 h 6858001"/>
              <a:gd name="connsiteX34" fmla="*/ 1322761 w 5545543"/>
              <a:gd name="connsiteY34" fmla="*/ 1127439 h 6858001"/>
              <a:gd name="connsiteX35" fmla="*/ 723130 w 5545543"/>
              <a:gd name="connsiteY35" fmla="*/ 1446260 h 6858001"/>
              <a:gd name="connsiteX36" fmla="*/ 0 w 5545543"/>
              <a:gd name="connsiteY36" fmla="*/ 723130 h 6858001"/>
              <a:gd name="connsiteX37" fmla="*/ 723130 w 5545543"/>
              <a:gd name="connsiteY37"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45543" h="6858001">
                <a:moveTo>
                  <a:pt x="3037398" y="1600201"/>
                </a:moveTo>
                <a:cubicBezTo>
                  <a:pt x="4047416" y="1600201"/>
                  <a:pt x="4866198" y="2418983"/>
                  <a:pt x="4866198" y="3429001"/>
                </a:cubicBezTo>
                <a:cubicBezTo>
                  <a:pt x="4866198" y="4439019"/>
                  <a:pt x="4047416" y="5257801"/>
                  <a:pt x="3037398" y="5257801"/>
                </a:cubicBezTo>
                <a:cubicBezTo>
                  <a:pt x="2027380" y="5257801"/>
                  <a:pt x="1208598" y="4439019"/>
                  <a:pt x="1208598" y="3429001"/>
                </a:cubicBezTo>
                <a:cubicBezTo>
                  <a:pt x="1208598" y="2418983"/>
                  <a:pt x="2027380" y="1600201"/>
                  <a:pt x="3037398" y="1600201"/>
                </a:cubicBezTo>
                <a:close/>
                <a:moveTo>
                  <a:pt x="723130" y="0"/>
                </a:moveTo>
                <a:cubicBezTo>
                  <a:pt x="972739" y="0"/>
                  <a:pt x="1192810" y="126467"/>
                  <a:pt x="1322761" y="318821"/>
                </a:cubicBezTo>
                <a:lnTo>
                  <a:pt x="1344317" y="358534"/>
                </a:lnTo>
                <a:lnTo>
                  <a:pt x="1365893" y="318824"/>
                </a:lnTo>
                <a:cubicBezTo>
                  <a:pt x="1495982" y="126470"/>
                  <a:pt x="1716286" y="3"/>
                  <a:pt x="1966158" y="3"/>
                </a:cubicBezTo>
                <a:lnTo>
                  <a:pt x="1991764" y="1295"/>
                </a:lnTo>
                <a:lnTo>
                  <a:pt x="1991764" y="1"/>
                </a:lnTo>
                <a:lnTo>
                  <a:pt x="5545543" y="1"/>
                </a:lnTo>
                <a:lnTo>
                  <a:pt x="5545543" y="3429001"/>
                </a:lnTo>
                <a:lnTo>
                  <a:pt x="5545543" y="6858001"/>
                </a:lnTo>
                <a:lnTo>
                  <a:pt x="1991764" y="6858001"/>
                </a:lnTo>
                <a:lnTo>
                  <a:pt x="1991764" y="6856707"/>
                </a:lnTo>
                <a:lnTo>
                  <a:pt x="1966158" y="6857999"/>
                </a:lnTo>
                <a:cubicBezTo>
                  <a:pt x="1566362" y="6857999"/>
                  <a:pt x="1242263" y="6534243"/>
                  <a:pt x="1242263" y="6134870"/>
                </a:cubicBezTo>
                <a:cubicBezTo>
                  <a:pt x="1242263" y="5735497"/>
                  <a:pt x="1566362" y="5411741"/>
                  <a:pt x="1966158" y="5411741"/>
                </a:cubicBezTo>
                <a:lnTo>
                  <a:pt x="1991764" y="5413033"/>
                </a:lnTo>
                <a:lnTo>
                  <a:pt x="1991764" y="5411742"/>
                </a:lnTo>
                <a:lnTo>
                  <a:pt x="3086098" y="5411742"/>
                </a:lnTo>
                <a:lnTo>
                  <a:pt x="3086098" y="5407317"/>
                </a:lnTo>
                <a:lnTo>
                  <a:pt x="3255191" y="5398778"/>
                </a:lnTo>
                <a:cubicBezTo>
                  <a:pt x="4253618" y="5297383"/>
                  <a:pt x="5032747" y="4454180"/>
                  <a:pt x="5032747" y="3429001"/>
                </a:cubicBezTo>
                <a:cubicBezTo>
                  <a:pt x="5032747" y="2403822"/>
                  <a:pt x="4253618" y="1560619"/>
                  <a:pt x="3255191" y="1459224"/>
                </a:cubicBezTo>
                <a:lnTo>
                  <a:pt x="3086098" y="1450685"/>
                </a:lnTo>
                <a:lnTo>
                  <a:pt x="3086098" y="1446260"/>
                </a:lnTo>
                <a:lnTo>
                  <a:pt x="1991764" y="1446260"/>
                </a:lnTo>
                <a:lnTo>
                  <a:pt x="1991764" y="1444969"/>
                </a:lnTo>
                <a:lnTo>
                  <a:pt x="1966158" y="1446261"/>
                </a:lnTo>
                <a:cubicBezTo>
                  <a:pt x="1716286" y="1446261"/>
                  <a:pt x="1495982" y="1319794"/>
                  <a:pt x="1365893" y="1127440"/>
                </a:cubicBezTo>
                <a:lnTo>
                  <a:pt x="1344315" y="1087728"/>
                </a:lnTo>
                <a:lnTo>
                  <a:pt x="1322761" y="1127439"/>
                </a:lnTo>
                <a:cubicBezTo>
                  <a:pt x="1192810" y="1319793"/>
                  <a:pt x="972739" y="1446260"/>
                  <a:pt x="723130" y="1446260"/>
                </a:cubicBezTo>
                <a:cubicBezTo>
                  <a:pt x="323756" y="1446260"/>
                  <a:pt x="0" y="1122504"/>
                  <a:pt x="0" y="723130"/>
                </a:cubicBezTo>
                <a:cubicBezTo>
                  <a:pt x="0" y="323756"/>
                  <a:pt x="323756" y="0"/>
                  <a:pt x="723130"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1835460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9B86-743A-E9FB-5274-D9C3B408938B}"/>
              </a:ext>
            </a:extLst>
          </p:cNvPr>
          <p:cNvSpPr>
            <a:spLocks noGrp="1"/>
          </p:cNvSpPr>
          <p:nvPr>
            <p:ph type="title"/>
          </p:nvPr>
        </p:nvSpPr>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39E92AFD-C344-EB7A-0FB9-F1B51DD9A63F}"/>
              </a:ext>
            </a:extLst>
          </p:cNvPr>
          <p:cNvSpPr>
            <a:spLocks noGrp="1"/>
          </p:cNvSpPr>
          <p:nvPr>
            <p:ph type="dt" sz="half" idx="10"/>
          </p:nvPr>
        </p:nvSpPr>
        <p:spPr/>
        <p:txBody>
          <a:bodyPr/>
          <a:lstStyle/>
          <a:p>
            <a:fld id="{5305FA32-095C-47AB-9418-2EE988F7366F}" type="datetimeFigureOut">
              <a:rPr lang="en-ID" smtClean="0"/>
              <a:pPr/>
              <a:t>28/01/2024</a:t>
            </a:fld>
            <a:endParaRPr lang="en-ID"/>
          </a:p>
        </p:txBody>
      </p:sp>
      <p:sp>
        <p:nvSpPr>
          <p:cNvPr id="4" name="Footer Placeholder 3">
            <a:extLst>
              <a:ext uri="{FF2B5EF4-FFF2-40B4-BE49-F238E27FC236}">
                <a16:creationId xmlns:a16="http://schemas.microsoft.com/office/drawing/2014/main" id="{BAA45932-B352-049C-561A-445F04547288}"/>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67DED00-0CC9-9BA8-26F5-FC155140383E}"/>
              </a:ext>
            </a:extLst>
          </p:cNvPr>
          <p:cNvSpPr>
            <a:spLocks noGrp="1"/>
          </p:cNvSpPr>
          <p:nvPr>
            <p:ph type="sldNum" sz="quarter" idx="12"/>
          </p:nvPr>
        </p:nvSpPr>
        <p:spPr/>
        <p:txBody>
          <a:bodyPr/>
          <a:lstStyle/>
          <a:p>
            <a:fld id="{6ABF4CEF-2B08-4A21-BDA0-A2DB2597A670}" type="slidenum">
              <a:rPr lang="en-ID" smtClean="0"/>
              <a:pPr/>
              <a:t>‹#›</a:t>
            </a:fld>
            <a:endParaRPr lang="en-ID"/>
          </a:p>
        </p:txBody>
      </p:sp>
    </p:spTree>
    <p:extLst>
      <p:ext uri="{BB962C8B-B14F-4D97-AF65-F5344CB8AC3E}">
        <p14:creationId xmlns:p14="http://schemas.microsoft.com/office/powerpoint/2010/main" val="1104366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C7FE6-7D05-F2A0-F646-337C37355DCB}"/>
              </a:ext>
            </a:extLst>
          </p:cNvPr>
          <p:cNvSpPr>
            <a:spLocks noGrp="1"/>
          </p:cNvSpPr>
          <p:nvPr>
            <p:ph type="dt" sz="half" idx="10"/>
          </p:nvPr>
        </p:nvSpPr>
        <p:spPr/>
        <p:txBody>
          <a:bodyPr/>
          <a:lstStyle/>
          <a:p>
            <a:fld id="{5305FA32-095C-47AB-9418-2EE988F7366F}" type="datetimeFigureOut">
              <a:rPr lang="en-ID" smtClean="0"/>
              <a:pPr/>
              <a:t>28/01/2024</a:t>
            </a:fld>
            <a:endParaRPr lang="en-ID"/>
          </a:p>
        </p:txBody>
      </p:sp>
      <p:sp>
        <p:nvSpPr>
          <p:cNvPr id="3" name="Footer Placeholder 2">
            <a:extLst>
              <a:ext uri="{FF2B5EF4-FFF2-40B4-BE49-F238E27FC236}">
                <a16:creationId xmlns:a16="http://schemas.microsoft.com/office/drawing/2014/main" id="{9E343486-97DA-23C4-54A1-866C1751FDAE}"/>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EE3773C-9F91-4D42-5257-B1C4DA3FD5EE}"/>
              </a:ext>
            </a:extLst>
          </p:cNvPr>
          <p:cNvSpPr>
            <a:spLocks noGrp="1"/>
          </p:cNvSpPr>
          <p:nvPr>
            <p:ph type="sldNum" sz="quarter" idx="12"/>
          </p:nvPr>
        </p:nvSpPr>
        <p:spPr/>
        <p:txBody>
          <a:bodyPr/>
          <a:lstStyle/>
          <a:p>
            <a:fld id="{6ABF4CEF-2B08-4A21-BDA0-A2DB2597A670}" type="slidenum">
              <a:rPr lang="en-ID" smtClean="0"/>
              <a:pPr/>
              <a:t>‹#›</a:t>
            </a:fld>
            <a:endParaRPr lang="en-ID"/>
          </a:p>
        </p:txBody>
      </p:sp>
    </p:spTree>
    <p:extLst>
      <p:ext uri="{BB962C8B-B14F-4D97-AF65-F5344CB8AC3E}">
        <p14:creationId xmlns:p14="http://schemas.microsoft.com/office/powerpoint/2010/main" val="2441674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405F7-65CB-BAF7-64E9-AFCA36D2E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D267CA24-EFB5-C8E4-8E8A-7CCA5578C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2170047B-E8E8-784B-1CAC-E362C677BA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5FA32-095C-47AB-9418-2EE988F7366F}" type="datetimeFigureOut">
              <a:rPr lang="en-ID" smtClean="0"/>
              <a:pPr/>
              <a:t>28/01/2024</a:t>
            </a:fld>
            <a:endParaRPr lang="en-ID"/>
          </a:p>
        </p:txBody>
      </p:sp>
      <p:sp>
        <p:nvSpPr>
          <p:cNvPr id="5" name="Footer Placeholder 4">
            <a:extLst>
              <a:ext uri="{FF2B5EF4-FFF2-40B4-BE49-F238E27FC236}">
                <a16:creationId xmlns:a16="http://schemas.microsoft.com/office/drawing/2014/main" id="{2072FEE2-C33E-BD80-B8E3-2838DCBF0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A8CFCB5-88ED-2D9A-49BC-2CCB65AF3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F4CEF-2B08-4A21-BDA0-A2DB2597A670}" type="slidenum">
              <a:rPr lang="en-ID" smtClean="0"/>
              <a:pPr/>
              <a:t>‹#›</a:t>
            </a:fld>
            <a:endParaRPr lang="en-ID"/>
          </a:p>
        </p:txBody>
      </p:sp>
    </p:spTree>
    <p:extLst>
      <p:ext uri="{BB962C8B-B14F-4D97-AF65-F5344CB8AC3E}">
        <p14:creationId xmlns:p14="http://schemas.microsoft.com/office/powerpoint/2010/main" val="76722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61" r:id="rId7"/>
    <p:sldLayoutId id="2147483654" r:id="rId8"/>
    <p:sldLayoutId id="2147483655" r:id="rId9"/>
    <p:sldLayoutId id="2147483656" r:id="rId10"/>
    <p:sldLayoutId id="2147483657" r:id="rId11"/>
    <p:sldLayoutId id="2147483658" r:id="rId12"/>
    <p:sldLayoutId id="2147483659" r:id="rId13"/>
    <p:sldLayoutId id="2147483662" r:id="rId14"/>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6A1100B5-D617-87F8-B451-DEAD0CEECEF0}"/>
              </a:ext>
            </a:extLst>
          </p:cNvPr>
          <p:cNvPicPr>
            <a:picLocks noChangeAspect="1"/>
          </p:cNvPicPr>
          <p:nvPr/>
        </p:nvPicPr>
        <p:blipFill>
          <a:blip r:embed="rId2" cstate="print"/>
          <a:stretch>
            <a:fillRect/>
          </a:stretch>
        </p:blipFill>
        <p:spPr>
          <a:xfrm>
            <a:off x="839657" y="1763947"/>
            <a:ext cx="10512686" cy="4351338"/>
          </a:xfrm>
          <a:prstGeom prst="rect">
            <a:avLst/>
          </a:prstGeom>
        </p:spPr>
      </p:pic>
      <p:sp>
        <p:nvSpPr>
          <p:cNvPr id="4" name="AutoShape 4" descr="C:\Users\EC\Desktop\cropped-cddfv-1024x112.webp">
            <a:extLst>
              <a:ext uri="{FF2B5EF4-FFF2-40B4-BE49-F238E27FC236}">
                <a16:creationId xmlns:a16="http://schemas.microsoft.com/office/drawing/2014/main" id="{2A631EDE-C6BC-C45A-C61D-817876BCAB76}"/>
              </a:ext>
            </a:extLst>
          </p:cNvPr>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C:\Users\EC\Desktop\cropped-cddfv-1024x112.webp">
            <a:extLst>
              <a:ext uri="{FF2B5EF4-FFF2-40B4-BE49-F238E27FC236}">
                <a16:creationId xmlns:a16="http://schemas.microsoft.com/office/drawing/2014/main" id="{4A77C9F4-A4F4-03F6-7231-26160052D6E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C:\Users\EC\Desktop\cropped-cddfv-1024x112.webp">
            <a:extLst>
              <a:ext uri="{FF2B5EF4-FFF2-40B4-BE49-F238E27FC236}">
                <a16:creationId xmlns:a16="http://schemas.microsoft.com/office/drawing/2014/main" id="{1D203217-ECC3-2081-D3E2-99DE383F29F7}"/>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B2115CD-01C4-46B6-B4E1-BA9E6D9FEB49}"/>
              </a:ext>
            </a:extLst>
          </p:cNvPr>
          <p:cNvPicPr>
            <a:picLocks noChangeAspect="1"/>
          </p:cNvPicPr>
          <p:nvPr/>
        </p:nvPicPr>
        <p:blipFill>
          <a:blip r:embed="rId3" cstate="print"/>
          <a:stretch>
            <a:fillRect/>
          </a:stretch>
        </p:blipFill>
        <p:spPr>
          <a:xfrm>
            <a:off x="1054810" y="257129"/>
            <a:ext cx="9753600" cy="1066800"/>
          </a:xfrm>
          <a:prstGeom prst="rect">
            <a:avLst/>
          </a:prstGeom>
        </p:spPr>
      </p:pic>
      <p:sp>
        <p:nvSpPr>
          <p:cNvPr id="8" name="TextBox 7">
            <a:extLst>
              <a:ext uri="{FF2B5EF4-FFF2-40B4-BE49-F238E27FC236}">
                <a16:creationId xmlns:a16="http://schemas.microsoft.com/office/drawing/2014/main" id="{86AAB793-853C-F3D0-25FC-7465561178A7}"/>
              </a:ext>
            </a:extLst>
          </p:cNvPr>
          <p:cNvSpPr txBox="1"/>
          <p:nvPr/>
        </p:nvSpPr>
        <p:spPr>
          <a:xfrm>
            <a:off x="2080645" y="1913688"/>
            <a:ext cx="11899869" cy="1323439"/>
          </a:xfrm>
          <a:prstGeom prst="rect">
            <a:avLst/>
          </a:prstGeom>
          <a:noFill/>
        </p:spPr>
        <p:txBody>
          <a:bodyPr wrap="square" rtlCol="0">
            <a:spAutoFit/>
          </a:bodyPr>
          <a:lstStyle/>
          <a:p>
            <a:pPr algn="l"/>
            <a:r>
              <a:rPr lang="en-US" sz="4400" b="1" dirty="0">
                <a:latin typeface="Times New Roman" panose="02020603050405020304" pitchFamily="18" charset="0"/>
                <a:cs typeface="Times New Roman" panose="02020603050405020304" pitchFamily="18" charset="0"/>
              </a:rPr>
              <a:t>Music Notes Extraction using FFT</a:t>
            </a:r>
            <a:endParaRPr lang="en-US" sz="4400" b="1" i="0" u="none" strike="noStrike" baseline="0" dirty="0">
              <a:latin typeface="Times New Roman" panose="02020603050405020304" pitchFamily="18" charset="0"/>
              <a:cs typeface="Times New Roman" panose="02020603050405020304" pitchFamily="18" charset="0"/>
            </a:endParaRPr>
          </a:p>
          <a:p>
            <a:pPr algn="l"/>
            <a:endParaRPr lang="en-US"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36C805-BA36-916F-F890-F7C0529AEF89}"/>
              </a:ext>
            </a:extLst>
          </p:cNvPr>
          <p:cNvSpPr txBox="1"/>
          <p:nvPr/>
        </p:nvSpPr>
        <p:spPr>
          <a:xfrm>
            <a:off x="4821275" y="2795416"/>
            <a:ext cx="300317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Under the Guidance of</a:t>
            </a:r>
          </a:p>
          <a:p>
            <a:r>
              <a:rPr lang="en-US" dirty="0">
                <a:latin typeface="Times New Roman" panose="02020603050405020304" pitchFamily="18" charset="0"/>
                <a:cs typeface="Times New Roman" panose="02020603050405020304" pitchFamily="18" charset="0"/>
              </a:rPr>
              <a:t>  Prof. Sadanand Kulkarni</a:t>
            </a:r>
          </a:p>
        </p:txBody>
      </p:sp>
      <p:sp>
        <p:nvSpPr>
          <p:cNvPr id="10" name="Slide Number Placeholder 15">
            <a:extLst>
              <a:ext uri="{FF2B5EF4-FFF2-40B4-BE49-F238E27FC236}">
                <a16:creationId xmlns:a16="http://schemas.microsoft.com/office/drawing/2014/main" id="{F31A6331-C5A8-C501-0CEA-D9280817A200}"/>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664CE2-A199-492D-95BF-8BD1FF457610}" type="slidenum">
              <a:rPr lang="en-US" smtClean="0"/>
              <a:pPr/>
              <a:t>1</a:t>
            </a:fld>
            <a:endParaRPr lang="en-US"/>
          </a:p>
        </p:txBody>
      </p:sp>
      <p:sp>
        <p:nvSpPr>
          <p:cNvPr id="11" name="Google Shape;130;p25">
            <a:extLst>
              <a:ext uri="{FF2B5EF4-FFF2-40B4-BE49-F238E27FC236}">
                <a16:creationId xmlns:a16="http://schemas.microsoft.com/office/drawing/2014/main" id="{6E8127DB-C799-815B-9A84-6FBF5A10C1A9}"/>
              </a:ext>
            </a:extLst>
          </p:cNvPr>
          <p:cNvSpPr/>
          <p:nvPr/>
        </p:nvSpPr>
        <p:spPr>
          <a:xfrm>
            <a:off x="0" y="5714794"/>
            <a:ext cx="12192000" cy="11432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Electronics and Communication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graphicFrame>
        <p:nvGraphicFramePr>
          <p:cNvPr id="12" name="Google Shape;143;p26">
            <a:extLst>
              <a:ext uri="{FF2B5EF4-FFF2-40B4-BE49-F238E27FC236}">
                <a16:creationId xmlns:a16="http://schemas.microsoft.com/office/drawing/2014/main" id="{2E3F01D6-AAF7-C9E9-7C79-7EA2DBB7D0CC}"/>
              </a:ext>
            </a:extLst>
          </p:cNvPr>
          <p:cNvGraphicFramePr/>
          <p:nvPr>
            <p:extLst>
              <p:ext uri="{D42A27DB-BD31-4B8C-83A1-F6EECF244321}">
                <p14:modId xmlns:p14="http://schemas.microsoft.com/office/powerpoint/2010/main" val="2492484769"/>
              </p:ext>
            </p:extLst>
          </p:nvPr>
        </p:nvGraphicFramePr>
        <p:xfrm>
          <a:off x="3520234" y="4184462"/>
          <a:ext cx="5151531" cy="1409800"/>
        </p:xfrm>
        <a:graphic>
          <a:graphicData uri="http://schemas.openxmlformats.org/drawingml/2006/table">
            <a:tbl>
              <a:tblPr firstRow="1" bandRow="1">
                <a:noFill/>
              </a:tblPr>
              <a:tblGrid>
                <a:gridCol w="651634">
                  <a:extLst>
                    <a:ext uri="{9D8B030D-6E8A-4147-A177-3AD203B41FA5}">
                      <a16:colId xmlns:a16="http://schemas.microsoft.com/office/drawing/2014/main" val="20000"/>
                    </a:ext>
                  </a:extLst>
                </a:gridCol>
                <a:gridCol w="1645081">
                  <a:extLst>
                    <a:ext uri="{9D8B030D-6E8A-4147-A177-3AD203B41FA5}">
                      <a16:colId xmlns:a16="http://schemas.microsoft.com/office/drawing/2014/main" val="20001"/>
                    </a:ext>
                  </a:extLst>
                </a:gridCol>
                <a:gridCol w="2854816">
                  <a:extLst>
                    <a:ext uri="{9D8B030D-6E8A-4147-A177-3AD203B41FA5}">
                      <a16:colId xmlns:a16="http://schemas.microsoft.com/office/drawing/2014/main" val="20003"/>
                    </a:ext>
                  </a:extLst>
                </a:gridCol>
              </a:tblGrid>
              <a:tr h="225487">
                <a:tc>
                  <a:txBody>
                    <a:bodyPr/>
                    <a:lstStyle/>
                    <a:p>
                      <a:pPr marL="0" marR="0" lvl="0" indent="0" algn="ctr" rtl="0">
                        <a:spcBef>
                          <a:spcPts val="0"/>
                        </a:spcBef>
                        <a:spcAft>
                          <a:spcPts val="0"/>
                        </a:spcAft>
                        <a:buNone/>
                      </a:pPr>
                      <a:r>
                        <a:rPr lang="en" sz="1400" b="1" u="none" strike="noStrike" cap="none" dirty="0">
                          <a:latin typeface="Times New Roman" panose="02020603050405020304" pitchFamily="18" charset="0"/>
                          <a:cs typeface="Times New Roman" panose="02020603050405020304" pitchFamily="18" charset="0"/>
                        </a:rPr>
                        <a:t>Sl. No. </a:t>
                      </a:r>
                      <a:endParaRPr sz="1400" b="1"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tc>
                  <a:txBody>
                    <a:bodyPr/>
                    <a:lstStyle/>
                    <a:p>
                      <a:pPr marL="0" marR="0" lvl="0" indent="0" algn="ctr" rtl="0">
                        <a:spcBef>
                          <a:spcPts val="0"/>
                        </a:spcBef>
                        <a:spcAft>
                          <a:spcPts val="0"/>
                        </a:spcAft>
                        <a:buNone/>
                      </a:pPr>
                      <a:r>
                        <a:rPr lang="en" sz="1400" b="1" u="none" strike="noStrike" cap="none" dirty="0">
                          <a:latin typeface="Times New Roman" panose="02020603050405020304" pitchFamily="18" charset="0"/>
                          <a:cs typeface="Times New Roman" panose="02020603050405020304" pitchFamily="18" charset="0"/>
                        </a:rPr>
                        <a:t>Name</a:t>
                      </a:r>
                      <a:endParaRPr sz="1400" b="1"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tc>
                  <a:txBody>
                    <a:bodyPr/>
                    <a:lstStyle/>
                    <a:p>
                      <a:pPr marL="0" marR="0" lvl="0" indent="0" algn="ctr" rtl="0">
                        <a:spcBef>
                          <a:spcPts val="0"/>
                        </a:spcBef>
                        <a:spcAft>
                          <a:spcPts val="0"/>
                        </a:spcAft>
                        <a:buNone/>
                      </a:pPr>
                      <a:r>
                        <a:rPr lang="en" sz="1400" b="1" dirty="0">
                          <a:latin typeface="Times New Roman" panose="02020603050405020304" pitchFamily="18" charset="0"/>
                          <a:cs typeface="Times New Roman" panose="02020603050405020304" pitchFamily="18" charset="0"/>
                        </a:rPr>
                        <a:t>SRN</a:t>
                      </a:r>
                      <a:r>
                        <a:rPr lang="en" sz="1400" b="1" u="none" strike="noStrike" cap="none" dirty="0">
                          <a:latin typeface="Times New Roman" panose="02020603050405020304" pitchFamily="18" charset="0"/>
                          <a:cs typeface="Times New Roman" panose="02020603050405020304" pitchFamily="18" charset="0"/>
                        </a:rPr>
                        <a:t>. </a:t>
                      </a:r>
                      <a:endParaRPr sz="1400" b="1"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extLst>
                  <a:ext uri="{0D108BD9-81ED-4DB2-BD59-A6C34878D82A}">
                    <a16:rowId xmlns:a16="http://schemas.microsoft.com/office/drawing/2014/main" val="10001"/>
                  </a:ext>
                </a:extLst>
              </a:tr>
              <a:tr h="201105">
                <a:tc>
                  <a:txBody>
                    <a:bodyPr/>
                    <a:lstStyle/>
                    <a:p>
                      <a:pPr marL="0" marR="0" lvl="0" indent="0" algn="ctr" rtl="0">
                        <a:spcBef>
                          <a:spcPts val="0"/>
                        </a:spcBef>
                        <a:spcAft>
                          <a:spcPts val="0"/>
                        </a:spcAft>
                        <a:buNone/>
                      </a:pPr>
                      <a:r>
                        <a:rPr lang="en" sz="1400" u="none" strike="noStrike" cap="none" dirty="0">
                          <a:latin typeface="Times New Roman" panose="02020603050405020304" pitchFamily="18" charset="0"/>
                          <a:cs typeface="Times New Roman" panose="02020603050405020304" pitchFamily="18" charset="0"/>
                        </a:rPr>
                        <a:t>1</a:t>
                      </a:r>
                      <a:endParaRPr sz="1400"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tc>
                  <a:txBody>
                    <a:bodyPr/>
                    <a:lstStyle/>
                    <a:p>
                      <a:pPr marL="0" marR="0" lvl="0" indent="0" algn="l" rtl="0">
                        <a:spcBef>
                          <a:spcPts val="0"/>
                        </a:spcBef>
                        <a:spcAft>
                          <a:spcPts val="0"/>
                        </a:spcAft>
                        <a:buNone/>
                      </a:pPr>
                      <a:r>
                        <a:rPr lang="en-US" sz="1400" u="none" strike="noStrike" cap="none" dirty="0">
                          <a:latin typeface="Times New Roman" panose="02020603050405020304" pitchFamily="18" charset="0"/>
                          <a:cs typeface="Times New Roman" panose="02020603050405020304" pitchFamily="18" charset="0"/>
                        </a:rPr>
                        <a:t>Chidambar Patil</a:t>
                      </a:r>
                    </a:p>
                  </a:txBody>
                  <a:tcPr marL="68600" marR="68600" marT="34300" marB="34300" anchor="ctr"/>
                </a:tc>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02FE21BEC026</a:t>
                      </a:r>
                      <a:endParaRPr sz="1400"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extLst>
                  <a:ext uri="{0D108BD9-81ED-4DB2-BD59-A6C34878D82A}">
                    <a16:rowId xmlns:a16="http://schemas.microsoft.com/office/drawing/2014/main" val="10002"/>
                  </a:ext>
                </a:extLst>
              </a:tr>
              <a:tr h="225487">
                <a:tc>
                  <a:txBody>
                    <a:bodyPr/>
                    <a:lstStyle/>
                    <a:p>
                      <a:pPr marL="0" marR="0" lvl="0" indent="0" algn="ctr" rtl="0">
                        <a:spcBef>
                          <a:spcPts val="0"/>
                        </a:spcBef>
                        <a:spcAft>
                          <a:spcPts val="0"/>
                        </a:spcAft>
                        <a:buNone/>
                      </a:pPr>
                      <a:r>
                        <a:rPr lang="en" sz="1400" u="none" strike="noStrike" cap="none">
                          <a:latin typeface="Times New Roman" panose="02020603050405020304" pitchFamily="18" charset="0"/>
                          <a:cs typeface="Times New Roman" panose="02020603050405020304" pitchFamily="18" charset="0"/>
                        </a:rPr>
                        <a:t>2</a:t>
                      </a:r>
                      <a:endParaRPr sz="1400" u="none" strike="noStrike" cap="none">
                        <a:latin typeface="Times New Roman" panose="02020603050405020304" pitchFamily="18" charset="0"/>
                        <a:cs typeface="Times New Roman" panose="02020603050405020304" pitchFamily="18" charset="0"/>
                      </a:endParaRPr>
                    </a:p>
                  </a:txBody>
                  <a:tcPr marL="68600" marR="68600" marT="34300" marB="34300" anchor="ctr"/>
                </a:tc>
                <a:tc>
                  <a:txBody>
                    <a:bodyPr/>
                    <a:lstStyle/>
                    <a:p>
                      <a:pPr marL="0" marR="0" lvl="0" indent="0" algn="l" rtl="0">
                        <a:spcBef>
                          <a:spcPts val="0"/>
                        </a:spcBef>
                        <a:spcAft>
                          <a:spcPts val="0"/>
                        </a:spcAft>
                        <a:buNone/>
                      </a:pPr>
                      <a:r>
                        <a:rPr lang="en-US" sz="1400" u="none" strike="noStrike" cap="none" dirty="0">
                          <a:latin typeface="Times New Roman" panose="02020603050405020304" pitchFamily="18" charset="0"/>
                          <a:cs typeface="Times New Roman" panose="02020603050405020304" pitchFamily="18" charset="0"/>
                        </a:rPr>
                        <a:t>K</a:t>
                      </a:r>
                      <a:r>
                        <a:rPr lang="en-IN" sz="1400" u="none" strike="noStrike" cap="none" dirty="0" err="1">
                          <a:latin typeface="Times New Roman" panose="02020603050405020304" pitchFamily="18" charset="0"/>
                          <a:cs typeface="Times New Roman" panose="02020603050405020304" pitchFamily="18" charset="0"/>
                        </a:rPr>
                        <a:t>omal</a:t>
                      </a:r>
                      <a:r>
                        <a:rPr lang="en-IN" sz="1400" u="none" strike="noStrike" cap="none" dirty="0">
                          <a:latin typeface="Times New Roman" panose="02020603050405020304" pitchFamily="18" charset="0"/>
                          <a:cs typeface="Times New Roman" panose="02020603050405020304" pitchFamily="18" charset="0"/>
                        </a:rPr>
                        <a:t> </a:t>
                      </a:r>
                      <a:r>
                        <a:rPr lang="en-IN" sz="1400" u="none" strike="noStrike" cap="none" dirty="0" err="1">
                          <a:latin typeface="Times New Roman" panose="02020603050405020304" pitchFamily="18" charset="0"/>
                          <a:cs typeface="Times New Roman" panose="02020603050405020304" pitchFamily="18" charset="0"/>
                        </a:rPr>
                        <a:t>Melavanki</a:t>
                      </a:r>
                      <a:endParaRPr sz="1400"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02FE21BEC042</a:t>
                      </a:r>
                      <a:endParaRPr sz="1400"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extLst>
                  <a:ext uri="{0D108BD9-81ED-4DB2-BD59-A6C34878D82A}">
                    <a16:rowId xmlns:a16="http://schemas.microsoft.com/office/drawing/2014/main" val="10003"/>
                  </a:ext>
                </a:extLst>
              </a:tr>
              <a:tr h="225487">
                <a:tc>
                  <a:txBody>
                    <a:bodyPr/>
                    <a:lstStyle/>
                    <a:p>
                      <a:pPr marL="0" marR="0" lvl="0" indent="0" algn="ctr" rtl="0">
                        <a:spcBef>
                          <a:spcPts val="0"/>
                        </a:spcBef>
                        <a:spcAft>
                          <a:spcPts val="0"/>
                        </a:spcAft>
                        <a:buNone/>
                      </a:pPr>
                      <a:r>
                        <a:rPr lang="en" sz="1400" u="none" strike="noStrike" cap="none">
                          <a:latin typeface="Times New Roman" panose="02020603050405020304" pitchFamily="18" charset="0"/>
                          <a:cs typeface="Times New Roman" panose="02020603050405020304" pitchFamily="18" charset="0"/>
                        </a:rPr>
                        <a:t>3</a:t>
                      </a:r>
                      <a:endParaRPr sz="1400" u="none" strike="noStrike" cap="none">
                        <a:latin typeface="Times New Roman" panose="02020603050405020304" pitchFamily="18" charset="0"/>
                        <a:cs typeface="Times New Roman" panose="02020603050405020304" pitchFamily="18" charset="0"/>
                      </a:endParaRPr>
                    </a:p>
                  </a:txBody>
                  <a:tcPr marL="68600" marR="68600" marT="34300" marB="34300" anchor="ctr"/>
                </a:tc>
                <a:tc>
                  <a:txBody>
                    <a:bodyPr/>
                    <a:lstStyle/>
                    <a:p>
                      <a:pPr marL="0" marR="0" lvl="0" indent="0" algn="l" rtl="0">
                        <a:spcBef>
                          <a:spcPts val="0"/>
                        </a:spcBef>
                        <a:spcAft>
                          <a:spcPts val="0"/>
                        </a:spcAft>
                        <a:buNone/>
                      </a:pPr>
                      <a:r>
                        <a:rPr lang="en-US" sz="1400" u="none" strike="noStrike" cap="none" dirty="0">
                          <a:latin typeface="Times New Roman" panose="02020603050405020304" pitchFamily="18" charset="0"/>
                          <a:cs typeface="Times New Roman" panose="02020603050405020304" pitchFamily="18" charset="0"/>
                        </a:rPr>
                        <a:t>L</a:t>
                      </a:r>
                      <a:r>
                        <a:rPr lang="en-IN" sz="1400" u="none" strike="noStrike" cap="none" dirty="0" err="1">
                          <a:latin typeface="Times New Roman" panose="02020603050405020304" pitchFamily="18" charset="0"/>
                          <a:cs typeface="Times New Roman" panose="02020603050405020304" pitchFamily="18" charset="0"/>
                        </a:rPr>
                        <a:t>axmi</a:t>
                      </a:r>
                      <a:r>
                        <a:rPr lang="en-IN" sz="1400" u="none" strike="noStrike" cap="none" dirty="0">
                          <a:latin typeface="Times New Roman" panose="02020603050405020304" pitchFamily="18" charset="0"/>
                          <a:cs typeface="Times New Roman" panose="02020603050405020304" pitchFamily="18" charset="0"/>
                        </a:rPr>
                        <a:t> </a:t>
                      </a:r>
                      <a:r>
                        <a:rPr lang="en-IN" sz="1400" u="none" strike="noStrike" cap="none" dirty="0" err="1">
                          <a:latin typeface="Times New Roman" panose="02020603050405020304" pitchFamily="18" charset="0"/>
                          <a:cs typeface="Times New Roman" panose="02020603050405020304" pitchFamily="18" charset="0"/>
                        </a:rPr>
                        <a:t>Kammar</a:t>
                      </a:r>
                      <a:endParaRPr sz="1400"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02FE21BEC044</a:t>
                      </a:r>
                      <a:endParaRPr sz="1400"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extLst>
                  <a:ext uri="{0D108BD9-81ED-4DB2-BD59-A6C34878D82A}">
                    <a16:rowId xmlns:a16="http://schemas.microsoft.com/office/drawing/2014/main" val="10004"/>
                  </a:ext>
                </a:extLst>
              </a:tr>
              <a:tr h="225487">
                <a:tc>
                  <a:txBody>
                    <a:bodyPr/>
                    <a:lstStyle/>
                    <a:p>
                      <a:pPr marL="0" marR="0" lvl="0" indent="0" algn="ctr" rtl="0">
                        <a:spcBef>
                          <a:spcPts val="0"/>
                        </a:spcBef>
                        <a:spcAft>
                          <a:spcPts val="0"/>
                        </a:spcAft>
                        <a:buNone/>
                      </a:pPr>
                      <a:r>
                        <a:rPr lang="en" sz="1400" u="none" strike="noStrike" cap="none">
                          <a:latin typeface="Times New Roman" panose="02020603050405020304" pitchFamily="18" charset="0"/>
                          <a:cs typeface="Times New Roman" panose="02020603050405020304" pitchFamily="18" charset="0"/>
                        </a:rPr>
                        <a:t>4</a:t>
                      </a:r>
                      <a:endParaRPr sz="1400" u="none" strike="noStrike" cap="none">
                        <a:latin typeface="Times New Roman" panose="02020603050405020304" pitchFamily="18" charset="0"/>
                        <a:cs typeface="Times New Roman" panose="02020603050405020304" pitchFamily="18" charset="0"/>
                      </a:endParaRPr>
                    </a:p>
                  </a:txBody>
                  <a:tcPr marL="68600" marR="68600" marT="34300" marB="34300" anchor="ctr"/>
                </a:tc>
                <a:tc>
                  <a:txBody>
                    <a:bodyPr/>
                    <a:lstStyle/>
                    <a:p>
                      <a:pPr marL="0" marR="0" lvl="0" indent="0" algn="l" rtl="0">
                        <a:spcBef>
                          <a:spcPts val="0"/>
                        </a:spcBef>
                        <a:spcAft>
                          <a:spcPts val="0"/>
                        </a:spcAft>
                        <a:buNone/>
                      </a:pPr>
                      <a:r>
                        <a:rPr lang="en-US" sz="1400" u="none" strike="noStrike" cap="none" dirty="0">
                          <a:latin typeface="Times New Roman" panose="02020603050405020304" pitchFamily="18" charset="0"/>
                          <a:cs typeface="Times New Roman" panose="02020603050405020304" pitchFamily="18" charset="0"/>
                        </a:rPr>
                        <a:t>Praveen Magadum</a:t>
                      </a:r>
                    </a:p>
                  </a:txBody>
                  <a:tcPr marL="68600" marR="68600" marT="34300" marB="34300" anchor="ctr"/>
                </a:tc>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02FE21BEC064</a:t>
                      </a:r>
                      <a:endParaRPr sz="1400" u="none" strike="noStrike" cap="none" dirty="0">
                        <a:latin typeface="Times New Roman" panose="02020603050405020304" pitchFamily="18" charset="0"/>
                        <a:cs typeface="Times New Roman" panose="02020603050405020304" pitchFamily="18" charset="0"/>
                      </a:endParaRPr>
                    </a:p>
                  </a:txBody>
                  <a:tcPr marL="68600" marR="68600" marT="34300" marB="34300" anchor="ct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889B8C46-30CE-C6DE-92E1-2132D7B6DADE}"/>
              </a:ext>
            </a:extLst>
          </p:cNvPr>
          <p:cNvSpPr txBox="1"/>
          <p:nvPr/>
        </p:nvSpPr>
        <p:spPr>
          <a:xfrm>
            <a:off x="3421146" y="3795176"/>
            <a:ext cx="6485640" cy="338554"/>
          </a:xfrm>
          <a:prstGeom prst="rect">
            <a:avLst/>
          </a:prstGeom>
          <a:noFill/>
        </p:spPr>
        <p:txBody>
          <a:bodyPr wrap="square">
            <a:spAutoFit/>
          </a:bodyPr>
          <a:lstStyle/>
          <a:p>
            <a:r>
              <a:rPr lang="en" sz="1600" b="1" dirty="0">
                <a:latin typeface="Times New Roman" panose="02020603050405020304" pitchFamily="18" charset="0"/>
                <a:cs typeface="Times New Roman" panose="02020603050405020304" pitchFamily="18" charset="0"/>
              </a:rPr>
              <a:t>TEAM DETAILS:</a:t>
            </a:r>
            <a:endParaRPr lang="en-IN" sz="1600" b="1" dirty="0"/>
          </a:p>
        </p:txBody>
      </p:sp>
    </p:spTree>
    <p:extLst>
      <p:ext uri="{BB962C8B-B14F-4D97-AF65-F5344CB8AC3E}">
        <p14:creationId xmlns:p14="http://schemas.microsoft.com/office/powerpoint/2010/main" val="2804211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4790" y="2197018"/>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10</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24" name="Rectangle 23">
            <a:extLst>
              <a:ext uri="{FF2B5EF4-FFF2-40B4-BE49-F238E27FC236}">
                <a16:creationId xmlns:a16="http://schemas.microsoft.com/office/drawing/2014/main" id="{D88484BB-2374-6054-F0CC-B8436EB54F8C}"/>
              </a:ext>
            </a:extLst>
          </p:cNvPr>
          <p:cNvSpPr/>
          <p:nvPr/>
        </p:nvSpPr>
        <p:spPr>
          <a:xfrm>
            <a:off x="4898106" y="1825812"/>
            <a:ext cx="2156390" cy="3651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Import Audio File</a:t>
            </a:r>
            <a:endParaRPr lang="en-IN" dirty="0">
              <a:latin typeface="Times New Roman" panose="02020603050405020304" pitchFamily="18" charset="0"/>
              <a:cs typeface="Times New Roman" panose="02020603050405020304" pitchFamily="18" charset="0"/>
            </a:endParaRPr>
          </a:p>
        </p:txBody>
      </p:sp>
      <p:sp>
        <p:nvSpPr>
          <p:cNvPr id="25" name="Parallelogram 24">
            <a:extLst>
              <a:ext uri="{FF2B5EF4-FFF2-40B4-BE49-F238E27FC236}">
                <a16:creationId xmlns:a16="http://schemas.microsoft.com/office/drawing/2014/main" id="{18009E6B-3B45-A021-FD5E-3AC1408567E9}"/>
              </a:ext>
            </a:extLst>
          </p:cNvPr>
          <p:cNvSpPr/>
          <p:nvPr/>
        </p:nvSpPr>
        <p:spPr>
          <a:xfrm>
            <a:off x="3935066" y="2525516"/>
            <a:ext cx="4320990" cy="365125"/>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Set the Parameters</a:t>
            </a:r>
            <a:endParaRPr lang="en-IN"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C5464547-F8BA-D741-2804-950F9FA1EA58}"/>
              </a:ext>
            </a:extLst>
          </p:cNvPr>
          <p:cNvSpPr/>
          <p:nvPr/>
        </p:nvSpPr>
        <p:spPr>
          <a:xfrm>
            <a:off x="4329020" y="3305838"/>
            <a:ext cx="3281082" cy="3651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Applying the FFT</a:t>
            </a:r>
            <a:endParaRPr lang="en-IN" dirty="0">
              <a:latin typeface="Times New Roman" panose="02020603050405020304" pitchFamily="18" charset="0"/>
              <a:cs typeface="Times New Roman" panose="02020603050405020304" pitchFamily="18" charset="0"/>
            </a:endParaRPr>
          </a:p>
        </p:txBody>
      </p:sp>
      <p:sp>
        <p:nvSpPr>
          <p:cNvPr id="28" name="Parallelogram 27">
            <a:extLst>
              <a:ext uri="{FF2B5EF4-FFF2-40B4-BE49-F238E27FC236}">
                <a16:creationId xmlns:a16="http://schemas.microsoft.com/office/drawing/2014/main" id="{00B41AFC-A1F5-657E-EB67-0EC22ECE65B4}"/>
              </a:ext>
            </a:extLst>
          </p:cNvPr>
          <p:cNvSpPr/>
          <p:nvPr/>
        </p:nvSpPr>
        <p:spPr>
          <a:xfrm>
            <a:off x="3935066" y="3996141"/>
            <a:ext cx="4320989" cy="365125"/>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Down sampling</a:t>
            </a:r>
            <a:endParaRPr lang="en-IN"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8A15140B-9EB7-96D6-AB31-9BFDB13F10B8}"/>
              </a:ext>
            </a:extLst>
          </p:cNvPr>
          <p:cNvSpPr/>
          <p:nvPr/>
        </p:nvSpPr>
        <p:spPr>
          <a:xfrm>
            <a:off x="4471333" y="4721911"/>
            <a:ext cx="3281082" cy="3651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Applying Threshold to find notes</a:t>
            </a:r>
            <a:endParaRPr lang="en-IN"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3E471961-989B-BA61-4E8C-947DFCB95D57}"/>
              </a:ext>
            </a:extLst>
          </p:cNvPr>
          <p:cNvSpPr/>
          <p:nvPr/>
        </p:nvSpPr>
        <p:spPr>
          <a:xfrm>
            <a:off x="5315630" y="6241037"/>
            <a:ext cx="1559859" cy="3651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2" name="Arrow: Down 31">
            <a:extLst>
              <a:ext uri="{FF2B5EF4-FFF2-40B4-BE49-F238E27FC236}">
                <a16:creationId xmlns:a16="http://schemas.microsoft.com/office/drawing/2014/main" id="{52A5C627-F491-48A9-FA29-855EFCA6DBD7}"/>
              </a:ext>
            </a:extLst>
          </p:cNvPr>
          <p:cNvSpPr/>
          <p:nvPr/>
        </p:nvSpPr>
        <p:spPr>
          <a:xfrm>
            <a:off x="5843561" y="2233522"/>
            <a:ext cx="252000" cy="252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3" name="Arrow: Down 32">
            <a:extLst>
              <a:ext uri="{FF2B5EF4-FFF2-40B4-BE49-F238E27FC236}">
                <a16:creationId xmlns:a16="http://schemas.microsoft.com/office/drawing/2014/main" id="{624FBE0B-4F28-16F5-04CF-503FC77E8807}"/>
              </a:ext>
            </a:extLst>
          </p:cNvPr>
          <p:cNvSpPr/>
          <p:nvPr/>
        </p:nvSpPr>
        <p:spPr>
          <a:xfrm>
            <a:off x="5859874" y="2967918"/>
            <a:ext cx="252000" cy="252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34" name="Arrow: Down 33">
            <a:extLst>
              <a:ext uri="{FF2B5EF4-FFF2-40B4-BE49-F238E27FC236}">
                <a16:creationId xmlns:a16="http://schemas.microsoft.com/office/drawing/2014/main" id="{DA5F22B7-2C19-B821-9C49-6CCFCE5EAC3D}"/>
              </a:ext>
            </a:extLst>
          </p:cNvPr>
          <p:cNvSpPr/>
          <p:nvPr/>
        </p:nvSpPr>
        <p:spPr>
          <a:xfrm>
            <a:off x="5861977" y="3700152"/>
            <a:ext cx="252000" cy="252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37" name="Arrow: Down 36">
            <a:extLst>
              <a:ext uri="{FF2B5EF4-FFF2-40B4-BE49-F238E27FC236}">
                <a16:creationId xmlns:a16="http://schemas.microsoft.com/office/drawing/2014/main" id="{306F5F2D-6956-DC96-808C-4C85627AA77F}"/>
              </a:ext>
            </a:extLst>
          </p:cNvPr>
          <p:cNvSpPr/>
          <p:nvPr/>
        </p:nvSpPr>
        <p:spPr>
          <a:xfrm>
            <a:off x="5897290" y="4407548"/>
            <a:ext cx="252000" cy="252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9" name="Arrow: Down 38">
            <a:extLst>
              <a:ext uri="{FF2B5EF4-FFF2-40B4-BE49-F238E27FC236}">
                <a16:creationId xmlns:a16="http://schemas.microsoft.com/office/drawing/2014/main" id="{D6C33ACB-4541-F43B-7990-0A1164561F9F}"/>
              </a:ext>
            </a:extLst>
          </p:cNvPr>
          <p:cNvSpPr/>
          <p:nvPr/>
        </p:nvSpPr>
        <p:spPr>
          <a:xfrm>
            <a:off x="5924468" y="5868936"/>
            <a:ext cx="252000" cy="252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1" name="Arrow: Down 40">
            <a:extLst>
              <a:ext uri="{FF2B5EF4-FFF2-40B4-BE49-F238E27FC236}">
                <a16:creationId xmlns:a16="http://schemas.microsoft.com/office/drawing/2014/main" id="{A8536EAC-CFCB-5260-3F5C-D650CFDD0676}"/>
              </a:ext>
            </a:extLst>
          </p:cNvPr>
          <p:cNvSpPr/>
          <p:nvPr/>
        </p:nvSpPr>
        <p:spPr>
          <a:xfrm>
            <a:off x="5897290" y="5134705"/>
            <a:ext cx="252000" cy="252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2" name="Parallelogram 41">
            <a:extLst>
              <a:ext uri="{FF2B5EF4-FFF2-40B4-BE49-F238E27FC236}">
                <a16:creationId xmlns:a16="http://schemas.microsoft.com/office/drawing/2014/main" id="{23538462-CB00-D252-A7E3-68EBBA21E865}"/>
              </a:ext>
            </a:extLst>
          </p:cNvPr>
          <p:cNvSpPr/>
          <p:nvPr/>
        </p:nvSpPr>
        <p:spPr>
          <a:xfrm>
            <a:off x="2837528" y="5428119"/>
            <a:ext cx="6767189" cy="365125"/>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Finding the frequency of each notes and play back notes</a:t>
            </a:r>
            <a:endParaRPr lang="en-IN"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C47B569D-F8EC-FB0E-F0F4-D8682075C99F}"/>
              </a:ext>
            </a:extLst>
          </p:cNvPr>
          <p:cNvSpPr txBox="1"/>
          <p:nvPr/>
        </p:nvSpPr>
        <p:spPr>
          <a:xfrm>
            <a:off x="4898106" y="1187862"/>
            <a:ext cx="7051248"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Methodology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59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arn(inVertical)">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circle(in)">
                                      <p:cBhvr>
                                        <p:cTn id="29" dur="20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arn(inVertical)">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barn(inVertical)">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1000"/>
                                        <p:tgtEl>
                                          <p:spTgt spid="29"/>
                                        </p:tgtEl>
                                      </p:cBhvr>
                                    </p:animEffect>
                                    <p:anim calcmode="lin" valueType="num">
                                      <p:cBhvr>
                                        <p:cTn id="59" dur="1000" fill="hold"/>
                                        <p:tgtEl>
                                          <p:spTgt spid="29"/>
                                        </p:tgtEl>
                                        <p:attrNameLst>
                                          <p:attrName>ppt_x</p:attrName>
                                        </p:attrNameLst>
                                      </p:cBhvr>
                                      <p:tavLst>
                                        <p:tav tm="0">
                                          <p:val>
                                            <p:strVal val="#ppt_x"/>
                                          </p:val>
                                        </p:tav>
                                        <p:tav tm="100000">
                                          <p:val>
                                            <p:strVal val="#ppt_x"/>
                                          </p:val>
                                        </p:tav>
                                      </p:tavLst>
                                    </p:anim>
                                    <p:anim calcmode="lin" valueType="num">
                                      <p:cBhvr>
                                        <p:cTn id="6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barn(inVertical)">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barn(inVertical)">
                                      <p:cBhvr>
                                        <p:cTn id="70" dur="500"/>
                                        <p:tgtEl>
                                          <p:spTgt spid="4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arn(inVertical)">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barn(inVertical)">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P spid="30" grpId="0" animBg="1"/>
      <p:bldP spid="32" grpId="0" animBg="1"/>
      <p:bldP spid="33" grpId="0" animBg="1"/>
      <p:bldP spid="34" grpId="0" animBg="1"/>
      <p:bldP spid="37" grpId="0" animBg="1"/>
      <p:bldP spid="39"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4790" y="2197018"/>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a:t>Dept. of ECE</a:t>
            </a:r>
            <a:endParaRPr lang="en-US" dirty="0"/>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11</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4" name="TextBox 3">
            <a:extLst>
              <a:ext uri="{FF2B5EF4-FFF2-40B4-BE49-F238E27FC236}">
                <a16:creationId xmlns:a16="http://schemas.microsoft.com/office/drawing/2014/main" id="{CE045242-EC00-16CA-E02E-41672EE3A55F}"/>
              </a:ext>
            </a:extLst>
          </p:cNvPr>
          <p:cNvSpPr txBox="1"/>
          <p:nvPr/>
        </p:nvSpPr>
        <p:spPr>
          <a:xfrm>
            <a:off x="4628284" y="1509880"/>
            <a:ext cx="705023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Obtained Results</a:t>
            </a:r>
            <a:endParaRPr lang="en-IN" sz="32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CC515E-BC58-7132-0594-8B0974647FAB}"/>
              </a:ext>
            </a:extLst>
          </p:cNvPr>
          <p:cNvSpPr txBox="1"/>
          <p:nvPr/>
        </p:nvSpPr>
        <p:spPr>
          <a:xfrm>
            <a:off x="2901661" y="2870261"/>
            <a:ext cx="7050232"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 </a:t>
            </a:r>
            <a:endParaRPr lang="en-IN" dirty="0"/>
          </a:p>
        </p:txBody>
      </p:sp>
      <p:pic>
        <p:nvPicPr>
          <p:cNvPr id="22" name="Picture 21">
            <a:extLst>
              <a:ext uri="{FF2B5EF4-FFF2-40B4-BE49-F238E27FC236}">
                <a16:creationId xmlns:a16="http://schemas.microsoft.com/office/drawing/2014/main" id="{47994DBC-08BE-B418-6356-524A90A5F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205" y="2134890"/>
            <a:ext cx="9229395" cy="3443489"/>
          </a:xfrm>
          <a:prstGeom prst="rect">
            <a:avLst/>
          </a:prstGeom>
        </p:spPr>
      </p:pic>
      <p:sp>
        <p:nvSpPr>
          <p:cNvPr id="23" name="Arrow: Right 22">
            <a:extLst>
              <a:ext uri="{FF2B5EF4-FFF2-40B4-BE49-F238E27FC236}">
                <a16:creationId xmlns:a16="http://schemas.microsoft.com/office/drawing/2014/main" id="{45910F4C-B8EC-4C91-E107-B7CA52B885B6}"/>
              </a:ext>
            </a:extLst>
          </p:cNvPr>
          <p:cNvSpPr/>
          <p:nvPr/>
        </p:nvSpPr>
        <p:spPr>
          <a:xfrm>
            <a:off x="6263115" y="3741386"/>
            <a:ext cx="409575" cy="342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3278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4790" y="2197018"/>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a:t>Dept. of ECE</a:t>
            </a:r>
            <a:endParaRPr lang="en-US" dirty="0"/>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12</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4" name="TextBox 3">
            <a:extLst>
              <a:ext uri="{FF2B5EF4-FFF2-40B4-BE49-F238E27FC236}">
                <a16:creationId xmlns:a16="http://schemas.microsoft.com/office/drawing/2014/main" id="{CE045242-EC00-16CA-E02E-41672EE3A55F}"/>
              </a:ext>
            </a:extLst>
          </p:cNvPr>
          <p:cNvSpPr txBox="1"/>
          <p:nvPr/>
        </p:nvSpPr>
        <p:spPr>
          <a:xfrm>
            <a:off x="4628284" y="1509880"/>
            <a:ext cx="705023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Obtained Results</a:t>
            </a:r>
            <a:endParaRPr lang="en-IN" sz="32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CC515E-BC58-7132-0594-8B0974647FAB}"/>
              </a:ext>
            </a:extLst>
          </p:cNvPr>
          <p:cNvSpPr txBox="1"/>
          <p:nvPr/>
        </p:nvSpPr>
        <p:spPr>
          <a:xfrm>
            <a:off x="2901661" y="2870261"/>
            <a:ext cx="7050232"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 </a:t>
            </a:r>
            <a:endParaRPr lang="en-IN" dirty="0"/>
          </a:p>
        </p:txBody>
      </p:sp>
      <p:sp>
        <p:nvSpPr>
          <p:cNvPr id="23" name="Arrow: Right 22">
            <a:extLst>
              <a:ext uri="{FF2B5EF4-FFF2-40B4-BE49-F238E27FC236}">
                <a16:creationId xmlns:a16="http://schemas.microsoft.com/office/drawing/2014/main" id="{45910F4C-B8EC-4C91-E107-B7CA52B885B6}"/>
              </a:ext>
            </a:extLst>
          </p:cNvPr>
          <p:cNvSpPr/>
          <p:nvPr/>
        </p:nvSpPr>
        <p:spPr>
          <a:xfrm>
            <a:off x="6385070" y="4005878"/>
            <a:ext cx="409575" cy="342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C733121-2DB3-A58B-6C9E-235E3513E504}"/>
              </a:ext>
            </a:extLst>
          </p:cNvPr>
          <p:cNvPicPr>
            <a:picLocks noChangeAspect="1"/>
          </p:cNvPicPr>
          <p:nvPr/>
        </p:nvPicPr>
        <p:blipFill rotWithShape="1">
          <a:blip r:embed="rId3">
            <a:extLst>
              <a:ext uri="{28A0092B-C50C-407E-A947-70E740481C1C}">
                <a14:useLocalDpi xmlns:a14="http://schemas.microsoft.com/office/drawing/2010/main" val="0"/>
              </a:ext>
            </a:extLst>
          </a:blip>
          <a:srcRect t="17465" b="-1"/>
          <a:stretch/>
        </p:blipFill>
        <p:spPr>
          <a:xfrm>
            <a:off x="1663336" y="2666489"/>
            <a:ext cx="4380326" cy="3036301"/>
          </a:xfrm>
          <a:prstGeom prst="rect">
            <a:avLst/>
          </a:prstGeom>
        </p:spPr>
      </p:pic>
      <p:pic>
        <p:nvPicPr>
          <p:cNvPr id="9" name="Picture 8">
            <a:extLst>
              <a:ext uri="{FF2B5EF4-FFF2-40B4-BE49-F238E27FC236}">
                <a16:creationId xmlns:a16="http://schemas.microsoft.com/office/drawing/2014/main" id="{11AF5784-76AE-BD48-AFE9-0D5144D1DC13}"/>
              </a:ext>
            </a:extLst>
          </p:cNvPr>
          <p:cNvPicPr>
            <a:picLocks noChangeAspect="1"/>
          </p:cNvPicPr>
          <p:nvPr/>
        </p:nvPicPr>
        <p:blipFill rotWithShape="1">
          <a:blip r:embed="rId4">
            <a:extLst>
              <a:ext uri="{28A0092B-C50C-407E-A947-70E740481C1C}">
                <a14:useLocalDpi xmlns:a14="http://schemas.microsoft.com/office/drawing/2010/main" val="0"/>
              </a:ext>
            </a:extLst>
          </a:blip>
          <a:srcRect t="10555" b="9136"/>
          <a:stretch/>
        </p:blipFill>
        <p:spPr>
          <a:xfrm>
            <a:off x="7049714" y="2641637"/>
            <a:ext cx="4555283" cy="3011449"/>
          </a:xfrm>
          <a:prstGeom prst="rect">
            <a:avLst/>
          </a:prstGeom>
        </p:spPr>
      </p:pic>
      <p:sp>
        <p:nvSpPr>
          <p:cNvPr id="11" name="TextBox 10">
            <a:extLst>
              <a:ext uri="{FF2B5EF4-FFF2-40B4-BE49-F238E27FC236}">
                <a16:creationId xmlns:a16="http://schemas.microsoft.com/office/drawing/2014/main" id="{3D2B1EF9-F186-D88B-2EDC-CDC58BE4FD0A}"/>
              </a:ext>
            </a:extLst>
          </p:cNvPr>
          <p:cNvSpPr txBox="1"/>
          <p:nvPr/>
        </p:nvSpPr>
        <p:spPr>
          <a:xfrm>
            <a:off x="1663336" y="5747483"/>
            <a:ext cx="705244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Results of moving threshold to find the notes</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701F9F1-8ABF-EEB0-C25F-D2D5B2F71310}"/>
              </a:ext>
            </a:extLst>
          </p:cNvPr>
          <p:cNvSpPr txBox="1"/>
          <p:nvPr/>
        </p:nvSpPr>
        <p:spPr>
          <a:xfrm>
            <a:off x="7049714" y="5705578"/>
            <a:ext cx="646477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Converted notes stored in an array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277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4790" y="2197018"/>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13</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pic>
        <p:nvPicPr>
          <p:cNvPr id="9" name="Picture 8">
            <a:extLst>
              <a:ext uri="{FF2B5EF4-FFF2-40B4-BE49-F238E27FC236}">
                <a16:creationId xmlns:a16="http://schemas.microsoft.com/office/drawing/2014/main" id="{AF5DB292-33F2-541D-BB4F-7D49666919A8}"/>
              </a:ext>
            </a:extLst>
          </p:cNvPr>
          <p:cNvPicPr>
            <a:picLocks noChangeAspect="1"/>
          </p:cNvPicPr>
          <p:nvPr/>
        </p:nvPicPr>
        <p:blipFill rotWithShape="1">
          <a:blip r:embed="rId3" cstate="print"/>
          <a:srcRect r="19256"/>
          <a:stretch/>
        </p:blipFill>
        <p:spPr>
          <a:xfrm>
            <a:off x="1173862" y="1574458"/>
            <a:ext cx="9844275" cy="4449270"/>
          </a:xfrm>
          <a:prstGeom prst="rect">
            <a:avLst/>
          </a:prstGeom>
        </p:spPr>
      </p:pic>
      <p:sp>
        <p:nvSpPr>
          <p:cNvPr id="11" name="TextBox 10">
            <a:extLst>
              <a:ext uri="{FF2B5EF4-FFF2-40B4-BE49-F238E27FC236}">
                <a16:creationId xmlns:a16="http://schemas.microsoft.com/office/drawing/2014/main" id="{EEEB2D53-B1C6-F98C-97EB-15A7BBE75B97}"/>
              </a:ext>
            </a:extLst>
          </p:cNvPr>
          <p:cNvSpPr txBox="1"/>
          <p:nvPr/>
        </p:nvSpPr>
        <p:spPr>
          <a:xfrm>
            <a:off x="3587461" y="6004602"/>
            <a:ext cx="705023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Converted notes from Audio file which is stored in an array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04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barn(inVertical)">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745895" y="2300713"/>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14</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3" name="TextBox 2">
            <a:extLst>
              <a:ext uri="{FF2B5EF4-FFF2-40B4-BE49-F238E27FC236}">
                <a16:creationId xmlns:a16="http://schemas.microsoft.com/office/drawing/2014/main" id="{8CF7C2C2-AFDD-8A9E-DDA7-A6F92C61E542}"/>
              </a:ext>
            </a:extLst>
          </p:cNvPr>
          <p:cNvSpPr txBox="1"/>
          <p:nvPr/>
        </p:nvSpPr>
        <p:spPr>
          <a:xfrm>
            <a:off x="1219200" y="1448880"/>
            <a:ext cx="489251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11" name="Rectangle 10"/>
          <p:cNvSpPr/>
          <p:nvPr/>
        </p:nvSpPr>
        <p:spPr>
          <a:xfrm>
            <a:off x="1338606" y="2121032"/>
            <a:ext cx="9634194" cy="2862322"/>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itchFamily="18" charset="0"/>
                <a:cs typeface="Times New Roman" pitchFamily="18" charset="0"/>
              </a:rPr>
              <a:t>The application of Fast Fourier Transform (FFT) in digital signal processing for music notes extraction has demonstrated its efficacy in dissecting audio signals into their constituent frequency components. </a:t>
            </a:r>
          </a:p>
          <a:p>
            <a:pPr marL="285750" indent="-285750" algn="just">
              <a:buFont typeface="Wingdings" panose="05000000000000000000" pitchFamily="2" charset="2"/>
              <a:buChar char="Ø"/>
            </a:pPr>
            <a:endParaRPr lang="en-US" dirty="0">
              <a:latin typeface="Times New Roman" pitchFamily="18" charset="0"/>
              <a:cs typeface="Times New Roman" pitchFamily="18" charset="0"/>
            </a:endParaRPr>
          </a:p>
          <a:p>
            <a:pPr marL="285750" indent="-285750" algn="just">
              <a:buFont typeface="Wingdings" panose="05000000000000000000" pitchFamily="2" charset="2"/>
              <a:buChar char="Ø"/>
            </a:pPr>
            <a:r>
              <a:rPr lang="en-US" dirty="0">
                <a:latin typeface="Times New Roman" pitchFamily="18" charset="0"/>
                <a:cs typeface="Times New Roman" pitchFamily="18" charset="0"/>
              </a:rPr>
              <a:t>Through this project, we have successfully employed FFT alongside signal pre-processing techniques to extract musical notes from audio files.</a:t>
            </a:r>
          </a:p>
          <a:p>
            <a:pPr marL="285750" indent="-285750" algn="just">
              <a:buFont typeface="Wingdings" panose="05000000000000000000" pitchFamily="2" charset="2"/>
              <a:buChar char="Ø"/>
            </a:pPr>
            <a:endParaRPr lang="en-US" dirty="0">
              <a:latin typeface="Times New Roman" pitchFamily="18" charset="0"/>
              <a:cs typeface="Times New Roman" pitchFamily="18" charset="0"/>
            </a:endParaRPr>
          </a:p>
          <a:p>
            <a:pPr marL="285750" indent="-285750" algn="just">
              <a:buFont typeface="Wingdings" panose="05000000000000000000" pitchFamily="2" charset="2"/>
              <a:buChar char="Ø"/>
            </a:pPr>
            <a:r>
              <a:rPr lang="en-US" dirty="0">
                <a:latin typeface="Times New Roman" pitchFamily="18" charset="0"/>
                <a:cs typeface="Times New Roman" pitchFamily="18" charset="0"/>
              </a:rPr>
              <a:t> The process involved several key steps: loading the audio file, pre-processing to enhance signal quality, applying FFT for frequency analysis, identifying peaks corresponding to musical notes, and mapping these frequencies to note representations. </a:t>
            </a:r>
          </a:p>
        </p:txBody>
      </p:sp>
    </p:spTree>
    <p:extLst>
      <p:ext uri="{BB962C8B-B14F-4D97-AF65-F5344CB8AC3E}">
        <p14:creationId xmlns:p14="http://schemas.microsoft.com/office/powerpoint/2010/main" val="81295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3827" y="2262271"/>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15</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3" name="TextBox 2">
            <a:extLst>
              <a:ext uri="{FF2B5EF4-FFF2-40B4-BE49-F238E27FC236}">
                <a16:creationId xmlns:a16="http://schemas.microsoft.com/office/drawing/2014/main" id="{96557343-99FE-5014-57ED-E9E5648D41FE}"/>
              </a:ext>
            </a:extLst>
          </p:cNvPr>
          <p:cNvSpPr txBox="1"/>
          <p:nvPr/>
        </p:nvSpPr>
        <p:spPr>
          <a:xfrm>
            <a:off x="4411745" y="3167406"/>
            <a:ext cx="501506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86967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pPr/>
              <a:t>2</a:t>
            </a:fld>
            <a:endParaRPr lang="en-US"/>
          </a:p>
        </p:txBody>
      </p:sp>
      <p:pic>
        <p:nvPicPr>
          <p:cNvPr id="11" name="Content Placeholder 10"/>
          <p:cNvPicPr>
            <a:picLocks noGrp="1" noChangeAspect="1"/>
          </p:cNvPicPr>
          <p:nvPr>
            <p:ph sz="half" idx="2"/>
          </p:nvPr>
        </p:nvPicPr>
        <p:blipFill>
          <a:blip r:embed="rId2" cstate="print"/>
          <a:stretch>
            <a:fillRect/>
          </a:stretch>
        </p:blipFill>
        <p:spPr>
          <a:xfrm>
            <a:off x="1463675" y="136525"/>
            <a:ext cx="9874250" cy="1038860"/>
          </a:xfrm>
          <a:prstGeom prst="rect">
            <a:avLst/>
          </a:prstGeom>
        </p:spPr>
      </p:pic>
      <p:graphicFrame>
        <p:nvGraphicFramePr>
          <p:cNvPr id="2" name="Table 1">
            <a:extLst>
              <a:ext uri="{FF2B5EF4-FFF2-40B4-BE49-F238E27FC236}">
                <a16:creationId xmlns:a16="http://schemas.microsoft.com/office/drawing/2014/main" id="{6B4159E7-D471-2FF7-4612-E13D771DFA45}"/>
              </a:ext>
            </a:extLst>
          </p:cNvPr>
          <p:cNvGraphicFramePr>
            <a:graphicFrameLocks noGrp="1"/>
          </p:cNvGraphicFramePr>
          <p:nvPr>
            <p:extLst>
              <p:ext uri="{D42A27DB-BD31-4B8C-83A1-F6EECF244321}">
                <p14:modId xmlns:p14="http://schemas.microsoft.com/office/powerpoint/2010/main" val="3720681334"/>
              </p:ext>
            </p:extLst>
          </p:nvPr>
        </p:nvGraphicFramePr>
        <p:xfrm>
          <a:off x="1571251" y="2123419"/>
          <a:ext cx="9049497" cy="4150656"/>
        </p:xfrm>
        <a:graphic>
          <a:graphicData uri="http://schemas.openxmlformats.org/drawingml/2006/table">
            <a:tbl>
              <a:tblPr firstRow="1" bandRow="1">
                <a:tableStyleId>{FABFCF23-3B69-468F-B69F-88F6DE6A72F2}</a:tableStyleId>
              </a:tblPr>
              <a:tblGrid>
                <a:gridCol w="1909710">
                  <a:extLst>
                    <a:ext uri="{9D8B030D-6E8A-4147-A177-3AD203B41FA5}">
                      <a16:colId xmlns:a16="http://schemas.microsoft.com/office/drawing/2014/main" val="853825928"/>
                    </a:ext>
                  </a:extLst>
                </a:gridCol>
                <a:gridCol w="7139787">
                  <a:extLst>
                    <a:ext uri="{9D8B030D-6E8A-4147-A177-3AD203B41FA5}">
                      <a16:colId xmlns:a16="http://schemas.microsoft.com/office/drawing/2014/main" val="281449508"/>
                    </a:ext>
                  </a:extLst>
                </a:gridCol>
              </a:tblGrid>
              <a:tr h="518832">
                <a:tc>
                  <a:txBody>
                    <a:bodyPr/>
                    <a:lstStyle/>
                    <a:p>
                      <a:pPr algn="ctr"/>
                      <a:r>
                        <a:rPr lang="en-US" dirty="0">
                          <a:latin typeface="Times New Roman" panose="02020603050405020304" pitchFamily="18" charset="0"/>
                          <a:cs typeface="Times New Roman" panose="02020603050405020304" pitchFamily="18" charset="0"/>
                        </a:rPr>
                        <a:t>   SI. NO</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3" algn="l"/>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2821059"/>
                  </a:ext>
                </a:extLst>
              </a:tr>
              <a:tr h="518832">
                <a:tc>
                  <a:txBody>
                    <a:bodyPr/>
                    <a:lstStyle/>
                    <a:p>
                      <a:pPr algn="ctr"/>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3" algn="l"/>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407601"/>
                  </a:ext>
                </a:extLst>
              </a:tr>
              <a:tr h="518832">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3" algn="l"/>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910898"/>
                  </a:ext>
                </a:extLst>
              </a:tr>
              <a:tr h="518832">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Fast Fourier Transform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306571"/>
                  </a:ext>
                </a:extLst>
              </a:tr>
              <a:tr h="518832">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3" algn="l"/>
                      <a:r>
                        <a:rPr lang="en-US" dirty="0">
                          <a:latin typeface="Times New Roman" panose="02020603050405020304" pitchFamily="18" charset="0"/>
                          <a:cs typeface="Times New Roman" panose="02020603050405020304" pitchFamily="18" charset="0"/>
                        </a:rPr>
                        <a:t>Block Diagram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076097"/>
                  </a:ext>
                </a:extLst>
              </a:tr>
              <a:tr h="518832">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3" algn="l"/>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3152072"/>
                  </a:ext>
                </a:extLst>
              </a:tr>
              <a:tr h="518832">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3" algn="l"/>
                      <a:r>
                        <a:rPr lang="en-US" dirty="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2410914"/>
                  </a:ext>
                </a:extLst>
              </a:tr>
              <a:tr h="518832">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3" algn="l"/>
                      <a:r>
                        <a:rPr lang="en-US" dirty="0">
                          <a:latin typeface="Times New Roman" panose="02020603050405020304" pitchFamily="18" charset="0"/>
                          <a:cs typeface="Times New Roman" panose="02020603050405020304" pitchFamily="18" charset="0"/>
                        </a:rPr>
                        <a:t>Obtained Results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757167"/>
                  </a:ext>
                </a:extLst>
              </a:tr>
            </a:tbl>
          </a:graphicData>
        </a:graphic>
      </p:graphicFrame>
      <p:sp>
        <p:nvSpPr>
          <p:cNvPr id="13" name="TextBox 12">
            <a:extLst>
              <a:ext uri="{FF2B5EF4-FFF2-40B4-BE49-F238E27FC236}">
                <a16:creationId xmlns:a16="http://schemas.microsoft.com/office/drawing/2014/main" id="{72115BB9-8B18-66A8-CCEC-F0DBC91CC653}"/>
              </a:ext>
            </a:extLst>
          </p:cNvPr>
          <p:cNvSpPr txBox="1"/>
          <p:nvPr/>
        </p:nvSpPr>
        <p:spPr>
          <a:xfrm>
            <a:off x="-412376" y="1387792"/>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CONTENTS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745895" y="2300713"/>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3266724"/>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Develop a system that extracts musical notes from an audio signal using the Fast Fourier Transform (FFT) technique.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3</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Tree>
    <p:extLst>
      <p:ext uri="{BB962C8B-B14F-4D97-AF65-F5344CB8AC3E}">
        <p14:creationId xmlns:p14="http://schemas.microsoft.com/office/powerpoint/2010/main" val="3264690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745895" y="2300713"/>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4</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3" name="TextBox 2">
            <a:extLst>
              <a:ext uri="{FF2B5EF4-FFF2-40B4-BE49-F238E27FC236}">
                <a16:creationId xmlns:a16="http://schemas.microsoft.com/office/drawing/2014/main" id="{8CF7C2C2-AFDD-8A9E-DDA7-A6F92C61E542}"/>
              </a:ext>
            </a:extLst>
          </p:cNvPr>
          <p:cNvSpPr txBox="1"/>
          <p:nvPr/>
        </p:nvSpPr>
        <p:spPr>
          <a:xfrm>
            <a:off x="1219200" y="1448880"/>
            <a:ext cx="489251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A1787385-3ABD-629D-50C3-8FC5F3F1401A}"/>
              </a:ext>
            </a:extLst>
          </p:cNvPr>
          <p:cNvSpPr txBox="1"/>
          <p:nvPr/>
        </p:nvSpPr>
        <p:spPr>
          <a:xfrm>
            <a:off x="923827" y="2324302"/>
            <a:ext cx="10429973" cy="3416320"/>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 </a:t>
            </a:r>
            <a:r>
              <a:rPr lang="en-US" dirty="0">
                <a:solidFill>
                  <a:srgbClr val="000000"/>
                </a:solidFill>
                <a:latin typeface="Times New Roman" panose="02020603050405020304" pitchFamily="18" charset="0"/>
                <a:cs typeface="Times New Roman" panose="02020603050405020304" pitchFamily="18" charset="0"/>
              </a:rPr>
              <a:t>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ong contains two things, vocal and background music, where the characteristics of the voice is dependent   on the singer and in the case of background music, it involves a mixture of different musical instruments like piano, guitar, drum, etc. </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Extracting the characteristic of a song becomes more important for various objectives like learning, teaching, and composing. This project takes the song as an input, extracts the features, and detects and identifies the notes, each with a duration. </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algorithm involves signal preprocessing, windowing, FFT computation, and post-processing. </a:t>
            </a:r>
          </a:p>
          <a:p>
            <a:endParaRPr lang="en-US"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algorithm's versatility allows it to handle different instruments and styles, making it applicable across diverse audio signals</a:t>
            </a:r>
            <a:r>
              <a:rPr lang="en-US" b="0" i="0" dirty="0">
                <a:effectLst/>
                <a:latin typeface="Söhne"/>
              </a:rPr>
              <a:t>.</a:t>
            </a:r>
            <a:endParaRPr lang="en-IN" dirty="0"/>
          </a:p>
        </p:txBody>
      </p:sp>
    </p:spTree>
    <p:extLst>
      <p:ext uri="{BB962C8B-B14F-4D97-AF65-F5344CB8AC3E}">
        <p14:creationId xmlns:p14="http://schemas.microsoft.com/office/powerpoint/2010/main" val="81295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3827" y="2262271"/>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5</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3" name="TextBox 2">
            <a:extLst>
              <a:ext uri="{FF2B5EF4-FFF2-40B4-BE49-F238E27FC236}">
                <a16:creationId xmlns:a16="http://schemas.microsoft.com/office/drawing/2014/main" id="{8CF7C2C2-AFDD-8A9E-DDA7-A6F92C61E542}"/>
              </a:ext>
            </a:extLst>
          </p:cNvPr>
          <p:cNvSpPr txBox="1"/>
          <p:nvPr/>
        </p:nvSpPr>
        <p:spPr>
          <a:xfrm>
            <a:off x="1011828" y="1400459"/>
            <a:ext cx="975360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Fast Fourier Transform</a:t>
            </a:r>
          </a:p>
        </p:txBody>
      </p:sp>
      <p:sp>
        <p:nvSpPr>
          <p:cNvPr id="4" name="TextBox 3">
            <a:extLst>
              <a:ext uri="{FF2B5EF4-FFF2-40B4-BE49-F238E27FC236}">
                <a16:creationId xmlns:a16="http://schemas.microsoft.com/office/drawing/2014/main" id="{A1787385-3ABD-629D-50C3-8FC5F3F1401A}"/>
              </a:ext>
            </a:extLst>
          </p:cNvPr>
          <p:cNvSpPr txBox="1"/>
          <p:nvPr/>
        </p:nvSpPr>
        <p:spPr>
          <a:xfrm>
            <a:off x="922864" y="2467981"/>
            <a:ext cx="5855007" cy="286232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Fast Fourier Transform (FFT) in Digital Signal Processing (DSP) is an algorithmic technique used to efficiently compute the Discrete Fourier Transform (DFT) of a sequence, typically a digital signal.</a:t>
            </a: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FFT allows us to convert a signal from its time-domain representation into its frequency-domain representation.</a:t>
            </a: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FFTs are used for fault analysis, quality control, and condition monitoring of machines or systems.</a:t>
            </a:r>
            <a:endParaRPr lang="en-IN" dirty="0">
              <a:latin typeface="Times New Roman" panose="02020603050405020304" pitchFamily="18" charset="0"/>
              <a:cs typeface="Times New Roman" panose="02020603050405020304" pitchFamily="18" charset="0"/>
            </a:endParaRPr>
          </a:p>
        </p:txBody>
      </p:sp>
      <p:pic>
        <p:nvPicPr>
          <p:cNvPr id="1026" name="Picture 2" descr="FFT Time Frequency View">
            <a:extLst>
              <a:ext uri="{FF2B5EF4-FFF2-40B4-BE49-F238E27FC236}">
                <a16:creationId xmlns:a16="http://schemas.microsoft.com/office/drawing/2014/main" id="{33F27784-2939-352C-7927-00DCF30B18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6327" y="2046790"/>
            <a:ext cx="4590872" cy="321361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9378A1-D327-80C7-CE38-FDA3CCB496FC}"/>
              </a:ext>
            </a:extLst>
          </p:cNvPr>
          <p:cNvSpPr txBox="1"/>
          <p:nvPr/>
        </p:nvSpPr>
        <p:spPr>
          <a:xfrm>
            <a:off x="7556976" y="5303652"/>
            <a:ext cx="7051248"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a) View of signal in the time and frequency domain</a:t>
            </a:r>
            <a:endParaRPr lang="en-IN" sz="1400" dirty="0"/>
          </a:p>
        </p:txBody>
      </p:sp>
    </p:spTree>
    <p:extLst>
      <p:ext uri="{BB962C8B-B14F-4D97-AF65-F5344CB8AC3E}">
        <p14:creationId xmlns:p14="http://schemas.microsoft.com/office/powerpoint/2010/main" val="389211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barn(inVertical)">
                                      <p:cBhvr>
                                        <p:cTn id="36" dur="500"/>
                                        <p:tgtEl>
                                          <p:spTgt spid="10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down)">
                                      <p:cBhvr>
                                        <p:cTn id="4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3827" y="2262271"/>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6</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9" name="TextBox 8">
            <a:extLst>
              <a:ext uri="{FF2B5EF4-FFF2-40B4-BE49-F238E27FC236}">
                <a16:creationId xmlns:a16="http://schemas.microsoft.com/office/drawing/2014/main" id="{5B438171-6721-6D37-8BC0-8C2576CC9471}"/>
              </a:ext>
            </a:extLst>
          </p:cNvPr>
          <p:cNvSpPr txBox="1"/>
          <p:nvPr/>
        </p:nvSpPr>
        <p:spPr>
          <a:xfrm>
            <a:off x="4303568" y="1260758"/>
            <a:ext cx="7050232" cy="954107"/>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Literature Survey</a:t>
            </a:r>
          </a:p>
          <a:p>
            <a:pPr algn="l"/>
            <a:r>
              <a:rPr lang="en-IN" sz="2800" dirty="0">
                <a:latin typeface="Times New Roman" panose="02020603050405020304" pitchFamily="18" charset="0"/>
                <a:cs typeface="Times New Roman" panose="02020603050405020304" pitchFamily="18" charset="0"/>
              </a:rPr>
              <a:t> </a:t>
            </a:r>
          </a:p>
        </p:txBody>
      </p:sp>
      <p:graphicFrame>
        <p:nvGraphicFramePr>
          <p:cNvPr id="10" name="Table 9">
            <a:extLst>
              <a:ext uri="{FF2B5EF4-FFF2-40B4-BE49-F238E27FC236}">
                <a16:creationId xmlns:a16="http://schemas.microsoft.com/office/drawing/2014/main" id="{DF899812-7BF1-AAB4-B150-83F9875E4AF5}"/>
              </a:ext>
            </a:extLst>
          </p:cNvPr>
          <p:cNvGraphicFramePr>
            <a:graphicFrameLocks noGrp="1"/>
          </p:cNvGraphicFramePr>
          <p:nvPr>
            <p:extLst>
              <p:ext uri="{D42A27DB-BD31-4B8C-83A1-F6EECF244321}">
                <p14:modId xmlns:p14="http://schemas.microsoft.com/office/powerpoint/2010/main" val="813649926"/>
              </p:ext>
            </p:extLst>
          </p:nvPr>
        </p:nvGraphicFramePr>
        <p:xfrm>
          <a:off x="1013560" y="1920592"/>
          <a:ext cx="10340240" cy="4760829"/>
        </p:xfrm>
        <a:graphic>
          <a:graphicData uri="http://schemas.openxmlformats.org/drawingml/2006/table">
            <a:tbl>
              <a:tblPr firstRow="1" bandRow="1">
                <a:tableStyleId>{5C22544A-7EE6-4342-B048-85BDC9FD1C3A}</a:tableStyleId>
              </a:tblPr>
              <a:tblGrid>
                <a:gridCol w="854193">
                  <a:extLst>
                    <a:ext uri="{9D8B030D-6E8A-4147-A177-3AD203B41FA5}">
                      <a16:colId xmlns:a16="http://schemas.microsoft.com/office/drawing/2014/main" val="4055044866"/>
                    </a:ext>
                  </a:extLst>
                </a:gridCol>
                <a:gridCol w="2744940">
                  <a:extLst>
                    <a:ext uri="{9D8B030D-6E8A-4147-A177-3AD203B41FA5}">
                      <a16:colId xmlns:a16="http://schemas.microsoft.com/office/drawing/2014/main" val="2989072523"/>
                    </a:ext>
                  </a:extLst>
                </a:gridCol>
                <a:gridCol w="2614724">
                  <a:extLst>
                    <a:ext uri="{9D8B030D-6E8A-4147-A177-3AD203B41FA5}">
                      <a16:colId xmlns:a16="http://schemas.microsoft.com/office/drawing/2014/main" val="2808898103"/>
                    </a:ext>
                  </a:extLst>
                </a:gridCol>
                <a:gridCol w="2090164">
                  <a:extLst>
                    <a:ext uri="{9D8B030D-6E8A-4147-A177-3AD203B41FA5}">
                      <a16:colId xmlns:a16="http://schemas.microsoft.com/office/drawing/2014/main" val="3238245179"/>
                    </a:ext>
                  </a:extLst>
                </a:gridCol>
                <a:gridCol w="2036219">
                  <a:extLst>
                    <a:ext uri="{9D8B030D-6E8A-4147-A177-3AD203B41FA5}">
                      <a16:colId xmlns:a16="http://schemas.microsoft.com/office/drawing/2014/main" val="2302915191"/>
                    </a:ext>
                  </a:extLst>
                </a:gridCol>
              </a:tblGrid>
              <a:tr h="675634">
                <a:tc>
                  <a:txBody>
                    <a:bodyPr/>
                    <a:lstStyle/>
                    <a:p>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No.</a:t>
                      </a:r>
                    </a:p>
                  </a:txBody>
                  <a:tcPr/>
                </a:tc>
                <a:tc>
                  <a:txBody>
                    <a:bodyPr/>
                    <a:lstStyle/>
                    <a:p>
                      <a:r>
                        <a:rPr lang="en-US" dirty="0">
                          <a:latin typeface="Times New Roman" panose="02020603050405020304" pitchFamily="18" charset="0"/>
                          <a:cs typeface="Times New Roman" panose="02020603050405020304" pitchFamily="18" charset="0"/>
                        </a:rPr>
                        <a:t>Paper Title</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Methods</a:t>
                      </a:r>
                    </a:p>
                  </a:txBody>
                  <a:tcPr/>
                </a:tc>
                <a:tc>
                  <a:txBody>
                    <a:bodyPr/>
                    <a:lstStyle/>
                    <a:p>
                      <a:r>
                        <a:rPr lang="en-US" dirty="0">
                          <a:latin typeface="Times New Roman" panose="02020603050405020304" pitchFamily="18" charset="0"/>
                          <a:cs typeface="Times New Roman" panose="02020603050405020304" pitchFamily="18" charset="0"/>
                        </a:rPr>
                        <a:t>Limitations </a:t>
                      </a:r>
                    </a:p>
                  </a:txBody>
                  <a:tcPr/>
                </a:tc>
                <a:extLst>
                  <a:ext uri="{0D108BD9-81ED-4DB2-BD59-A6C34878D82A}">
                    <a16:rowId xmlns:a16="http://schemas.microsoft.com/office/drawing/2014/main" val="1125741779"/>
                  </a:ext>
                </a:extLst>
              </a:tr>
              <a:tr h="1067675">
                <a:tc>
                  <a:txBody>
                    <a:bodyPr/>
                    <a:lstStyle/>
                    <a:p>
                      <a:r>
                        <a:rPr lang="en-US">
                          <a:latin typeface="Times New Roman" panose="02020603050405020304" pitchFamily="18" charset="0"/>
                          <a:cs typeface="Times New Roman" panose="02020603050405020304" pitchFamily="18" charset="0"/>
                        </a:rPr>
                        <a:t>1 </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Musical Notes Identification using Digital Signal Processing.</a:t>
                      </a:r>
                      <a:r>
                        <a:rPr lang="en-US" sz="1400" baseline="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2015)</a:t>
                      </a:r>
                    </a:p>
                  </a:txBody>
                  <a:tcPr/>
                </a:tc>
                <a:tc>
                  <a:txBody>
                    <a:bodyPr/>
                    <a:lstStyle/>
                    <a:p>
                      <a:pPr algn="just"/>
                      <a:r>
                        <a:rPr lang="en-US" sz="1400" dirty="0">
                          <a:latin typeface="Times New Roman" panose="02020603050405020304" pitchFamily="18" charset="0"/>
                          <a:cs typeface="Times New Roman" panose="02020603050405020304" pitchFamily="18" charset="0"/>
                        </a:rPr>
                        <a:t>In this Paper , the frequencies of a piano song is detected, corresponding notes are identified with duration. </a:t>
                      </a:r>
                    </a:p>
                  </a:txBody>
                  <a:tcPr/>
                </a:tc>
                <a:tc>
                  <a:txBody>
                    <a:bodyPr/>
                    <a:lstStyle/>
                    <a:p>
                      <a:r>
                        <a:rPr lang="en-US" sz="1400" dirty="0">
                          <a:latin typeface="Times New Roman" panose="02020603050405020304" pitchFamily="18" charset="0"/>
                          <a:cs typeface="Times New Roman" panose="02020603050405020304" pitchFamily="18" charset="0"/>
                        </a:rPr>
                        <a:t>Fast Fourier Transform</a:t>
                      </a:r>
                    </a:p>
                  </a:txBody>
                  <a:tcPr/>
                </a:tc>
                <a:tc>
                  <a:txBody>
                    <a:bodyPr/>
                    <a:lstStyle/>
                    <a:p>
                      <a:r>
                        <a:rPr lang="en-US" sz="1400" dirty="0">
                          <a:latin typeface="Times New Roman" panose="02020603050405020304" pitchFamily="18" charset="0"/>
                          <a:cs typeface="Times New Roman" panose="02020603050405020304" pitchFamily="18" charset="0"/>
                        </a:rPr>
                        <a:t>The method used here for note identification is not </a:t>
                      </a:r>
                      <a:r>
                        <a:rPr lang="en-US" sz="1400" dirty="0" err="1">
                          <a:latin typeface="Times New Roman" panose="02020603050405020304" pitchFamily="18" charset="0"/>
                          <a:cs typeface="Times New Roman" panose="02020603050405020304" pitchFamily="18" charset="0"/>
                        </a:rPr>
                        <a:t>optimised</a:t>
                      </a:r>
                      <a:r>
                        <a:rPr lang="en-US" sz="1400" dirty="0">
                          <a:latin typeface="Times New Roman" panose="02020603050405020304" pitchFamily="18" charset="0"/>
                          <a:cs typeface="Times New Roman" panose="02020603050405020304" pitchFamily="18" charset="0"/>
                        </a:rPr>
                        <a:t> than previously used methods.</a:t>
                      </a:r>
                    </a:p>
                  </a:txBody>
                  <a:tcPr/>
                </a:tc>
                <a:extLst>
                  <a:ext uri="{0D108BD9-81ED-4DB2-BD59-A6C34878D82A}">
                    <a16:rowId xmlns:a16="http://schemas.microsoft.com/office/drawing/2014/main" val="728112024"/>
                  </a:ext>
                </a:extLst>
              </a:tr>
              <a:tr h="15799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Automatic Music Transcription: An Overview. </a:t>
                      </a:r>
                      <a:r>
                        <a:rPr lang="en-US" sz="1400" baseline="0" dirty="0">
                          <a:latin typeface="Times New Roman" panose="02020603050405020304" pitchFamily="18" charset="0"/>
                          <a:cs typeface="Times New Roman" panose="02020603050405020304" pitchFamily="18" charset="0"/>
                        </a:rPr>
                        <a:t> (2019)</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 this paper, we provide a high-level overview of Automatic Music Transcription, linking AMT to other problems found in the wider field of digital signal processing.</a:t>
                      </a:r>
                    </a:p>
                  </a:txBody>
                  <a:tcPr/>
                </a:tc>
                <a:tc>
                  <a:txBody>
                    <a:bodyPr/>
                    <a:lstStyle/>
                    <a:p>
                      <a:r>
                        <a:rPr lang="en-US" sz="1400" dirty="0">
                          <a:latin typeface="Times New Roman" panose="02020603050405020304" pitchFamily="18" charset="0"/>
                          <a:cs typeface="Times New Roman" panose="02020603050405020304" pitchFamily="18" charset="0"/>
                        </a:rPr>
                        <a:t>Recurrent Neural Networks</a:t>
                      </a:r>
                    </a:p>
                  </a:txBody>
                  <a:tcPr/>
                </a:tc>
                <a:tc>
                  <a:txBody>
                    <a:bodyPr/>
                    <a:lstStyle/>
                    <a:p>
                      <a:r>
                        <a:rPr lang="en-US" sz="1400" dirty="0">
                          <a:latin typeface="Times New Roman" panose="02020603050405020304" pitchFamily="18" charset="0"/>
                          <a:cs typeface="Times New Roman" panose="02020603050405020304" pitchFamily="18" charset="0"/>
                        </a:rPr>
                        <a:t>Challenges of Creation of a “complete” music transcription system and towards unlocking the full potential of music signal processing technologies</a:t>
                      </a:r>
                    </a:p>
                  </a:txBody>
                  <a:tcPr/>
                </a:tc>
                <a:extLst>
                  <a:ext uri="{0D108BD9-81ED-4DB2-BD59-A6C34878D82A}">
                    <a16:rowId xmlns:a16="http://schemas.microsoft.com/office/drawing/2014/main" val="2684753469"/>
                  </a:ext>
                </a:extLst>
              </a:tr>
              <a:tr h="1428023">
                <a:tc>
                  <a:txBody>
                    <a:bodyPr/>
                    <a:lstStyle/>
                    <a:p>
                      <a:r>
                        <a:rPr lang="en-US">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Features extraction for music notes recognition using hidden </a:t>
                      </a:r>
                      <a:r>
                        <a:rPr lang="en-US" sz="1400" dirty="0" err="1">
                          <a:latin typeface="Times New Roman" panose="02020603050405020304" pitchFamily="18" charset="0"/>
                          <a:cs typeface="Times New Roman" panose="02020603050405020304" pitchFamily="18" charset="0"/>
                        </a:rPr>
                        <a:t>markov</a:t>
                      </a:r>
                      <a:r>
                        <a:rPr lang="en-US" sz="1400" dirty="0">
                          <a:latin typeface="Times New Roman" panose="02020603050405020304" pitchFamily="18" charset="0"/>
                          <a:cs typeface="Times New Roman" panose="02020603050405020304" pitchFamily="18" charset="0"/>
                        </a:rPr>
                        <a:t> model.</a:t>
                      </a:r>
                      <a:r>
                        <a:rPr lang="en-US" sz="1400" baseline="0" dirty="0">
                          <a:latin typeface="Times New Roman" panose="02020603050405020304" pitchFamily="18" charset="0"/>
                          <a:cs typeface="Times New Roman" panose="02020603050405020304" pitchFamily="18" charset="0"/>
                        </a:rPr>
                        <a:t> (2007)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shows how a suitable parameterization and adequate HMMs topology make a robust recognition system of musical notes.</a:t>
                      </a:r>
                    </a:p>
                  </a:txBody>
                  <a:tcPr/>
                </a:tc>
                <a:tc>
                  <a:txBody>
                    <a:bodyPr/>
                    <a:lstStyle/>
                    <a:p>
                      <a:r>
                        <a:rPr lang="en-IN" sz="1400" dirty="0">
                          <a:latin typeface="Times New Roman" panose="02020603050405020304" pitchFamily="18" charset="0"/>
                          <a:cs typeface="Times New Roman" panose="02020603050405020304" pitchFamily="18" charset="0"/>
                        </a:rPr>
                        <a:t>Hidden </a:t>
                      </a:r>
                      <a:r>
                        <a:rPr lang="en-IN" sz="1400" dirty="0" err="1">
                          <a:latin typeface="Times New Roman" panose="02020603050405020304" pitchFamily="18" charset="0"/>
                          <a:cs typeface="Times New Roman" panose="02020603050405020304" pitchFamily="18" charset="0"/>
                        </a:rPr>
                        <a:t>markov</a:t>
                      </a:r>
                      <a:r>
                        <a:rPr lang="en-IN" sz="1400" dirty="0">
                          <a:latin typeface="Times New Roman" panose="02020603050405020304" pitchFamily="18" charset="0"/>
                          <a:cs typeface="Times New Roman" panose="02020603050405020304" pitchFamily="18" charset="0"/>
                        </a:rPr>
                        <a:t> models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 suitable adequate models have led to a robust basic recognition of musical notes in cases of multi-instrumental recognition conditions</a:t>
                      </a:r>
                      <a:r>
                        <a:rPr lang="en-US"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833811480"/>
                  </a:ext>
                </a:extLst>
              </a:tr>
            </a:tbl>
          </a:graphicData>
        </a:graphic>
      </p:graphicFrame>
    </p:spTree>
    <p:extLst>
      <p:ext uri="{BB962C8B-B14F-4D97-AF65-F5344CB8AC3E}">
        <p14:creationId xmlns:p14="http://schemas.microsoft.com/office/powerpoint/2010/main" val="2641217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745895" y="2300713"/>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7</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3" name="TextBox 2">
            <a:extLst>
              <a:ext uri="{FF2B5EF4-FFF2-40B4-BE49-F238E27FC236}">
                <a16:creationId xmlns:a16="http://schemas.microsoft.com/office/drawing/2014/main" id="{8CF7C2C2-AFDD-8A9E-DDA7-A6F92C61E542}"/>
              </a:ext>
            </a:extLst>
          </p:cNvPr>
          <p:cNvSpPr txBox="1"/>
          <p:nvPr/>
        </p:nvSpPr>
        <p:spPr>
          <a:xfrm>
            <a:off x="3771507" y="1290794"/>
            <a:ext cx="876378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Characteristics of Audio signals</a:t>
            </a:r>
          </a:p>
        </p:txBody>
      </p:sp>
      <p:sp>
        <p:nvSpPr>
          <p:cNvPr id="9" name="TextBox 8">
            <a:extLst>
              <a:ext uri="{FF2B5EF4-FFF2-40B4-BE49-F238E27FC236}">
                <a16:creationId xmlns:a16="http://schemas.microsoft.com/office/drawing/2014/main" id="{3B0535A1-0D35-D49F-957C-5042F9ECEBC6}"/>
              </a:ext>
            </a:extLst>
          </p:cNvPr>
          <p:cNvSpPr txBox="1"/>
          <p:nvPr/>
        </p:nvSpPr>
        <p:spPr>
          <a:xfrm>
            <a:off x="1313793" y="2095550"/>
            <a:ext cx="7052440" cy="4278094"/>
          </a:xfrm>
          <a:prstGeom prst="rect">
            <a:avLst/>
          </a:prstGeom>
          <a:noFill/>
        </p:spPr>
        <p:txBody>
          <a:bodyPr wrap="square">
            <a:spAutoFit/>
          </a:bodyPr>
          <a:lstStyle/>
          <a:p>
            <a:pPr marL="342900" indent="-342900" algn="just">
              <a:buFont typeface="+mj-lt"/>
              <a:buAutoNum type="arabicPeriod"/>
            </a:pPr>
            <a:r>
              <a:rPr lang="en-US" sz="1600" b="1" i="0" dirty="0">
                <a:solidFill>
                  <a:srgbClr val="1F1F1F"/>
                </a:solidFill>
                <a:effectLst/>
                <a:latin typeface="Times New Roman" panose="02020603050405020304" pitchFamily="18" charset="0"/>
                <a:cs typeface="Times New Roman" panose="02020603050405020304" pitchFamily="18" charset="0"/>
              </a:rPr>
              <a:t>Time-varying: </a:t>
            </a:r>
            <a:r>
              <a:rPr lang="en-US" sz="1600" b="0" i="0" dirty="0">
                <a:solidFill>
                  <a:srgbClr val="1F1F1F"/>
                </a:solidFill>
                <a:effectLst/>
                <a:latin typeface="Times New Roman" panose="02020603050405020304" pitchFamily="18" charset="0"/>
                <a:cs typeface="Times New Roman" panose="02020603050405020304" pitchFamily="18" charset="0"/>
              </a:rPr>
              <a:t>Audio signals represent sound pressure variations over time, constantly changing with the sound itself.</a:t>
            </a:r>
          </a:p>
          <a:p>
            <a:pPr marL="342900" indent="-342900" algn="just">
              <a:buFont typeface="+mj-lt"/>
              <a:buAutoNum type="arabicPeriod"/>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i="0" dirty="0">
                <a:solidFill>
                  <a:srgbClr val="1F1F1F"/>
                </a:solidFill>
                <a:effectLst/>
                <a:latin typeface="Times New Roman" panose="02020603050405020304" pitchFamily="18" charset="0"/>
                <a:cs typeface="Times New Roman" panose="02020603050405020304" pitchFamily="18" charset="0"/>
              </a:rPr>
              <a:t>Frequency content: </a:t>
            </a:r>
            <a:r>
              <a:rPr lang="en-US" sz="1600" b="0" i="0" dirty="0">
                <a:solidFill>
                  <a:srgbClr val="1F1F1F"/>
                </a:solidFill>
                <a:effectLst/>
                <a:latin typeface="Times New Roman" panose="02020603050405020304" pitchFamily="18" charset="0"/>
                <a:cs typeface="Times New Roman" panose="02020603050405020304" pitchFamily="18" charset="0"/>
              </a:rPr>
              <a:t>Human hearing typically perceives frequencies between 20 Hz and 20 kHz. DSP techniques often analyze and manipulate specific frequency ranges within this spectrum.</a:t>
            </a:r>
          </a:p>
          <a:p>
            <a:pPr marL="342900" indent="-342900" algn="just">
              <a:buFont typeface="+mj-lt"/>
              <a:buAutoNum type="arabicPeriod"/>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i="0" dirty="0">
                <a:solidFill>
                  <a:srgbClr val="1F1F1F"/>
                </a:solidFill>
                <a:effectLst/>
                <a:latin typeface="Times New Roman" panose="02020603050405020304" pitchFamily="18" charset="0"/>
                <a:cs typeface="Times New Roman" panose="02020603050405020304" pitchFamily="18" charset="0"/>
              </a:rPr>
              <a:t>Non-stationary behavior: </a:t>
            </a:r>
            <a:r>
              <a:rPr lang="en-US" sz="1600" b="0" i="0" dirty="0">
                <a:solidFill>
                  <a:srgbClr val="1F1F1F"/>
                </a:solidFill>
                <a:effectLst/>
                <a:latin typeface="Times New Roman" panose="02020603050405020304" pitchFamily="18" charset="0"/>
                <a:cs typeface="Times New Roman" panose="02020603050405020304" pitchFamily="18" charset="0"/>
              </a:rPr>
              <a:t>The frequency content and amplitude of audio signals often change over time, requiring time-frequency analysis techniques in DSP.</a:t>
            </a:r>
          </a:p>
          <a:p>
            <a:pPr marL="342900" indent="-342900" algn="just">
              <a:buFont typeface="+mj-lt"/>
              <a:buAutoNum type="arabicPeriod"/>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i="0" dirty="0">
                <a:solidFill>
                  <a:srgbClr val="1F1F1F"/>
                </a:solidFill>
                <a:effectLst/>
                <a:latin typeface="Times New Roman" panose="02020603050405020304" pitchFamily="18" charset="0"/>
                <a:cs typeface="Times New Roman" panose="02020603050405020304" pitchFamily="18" charset="0"/>
              </a:rPr>
              <a:t>Non-linearity: </a:t>
            </a:r>
            <a:r>
              <a:rPr lang="en-US" sz="1600" b="0" i="0" dirty="0">
                <a:solidFill>
                  <a:srgbClr val="1F1F1F"/>
                </a:solidFill>
                <a:effectLst/>
                <a:latin typeface="Times New Roman" panose="02020603050405020304" pitchFamily="18" charset="0"/>
                <a:cs typeface="Times New Roman" panose="02020603050405020304" pitchFamily="18" charset="0"/>
              </a:rPr>
              <a:t>Real-world sounds often exhibit non-linear behavior, requiring specialized DSP algorithms for accurate manipulation and synthesis.</a:t>
            </a:r>
          </a:p>
          <a:p>
            <a:pPr marL="342900" indent="-342900" algn="just">
              <a:buFont typeface="+mj-lt"/>
              <a:buAutoNum type="arabicPeriod"/>
            </a:pPr>
            <a:endParaRPr lang="en-US" sz="1600" b="1" i="0" dirty="0">
              <a:solidFill>
                <a:srgbClr val="1F1F1F"/>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i="0" dirty="0">
                <a:solidFill>
                  <a:srgbClr val="1F1F1F"/>
                </a:solidFill>
                <a:effectLst/>
                <a:latin typeface="Times New Roman" panose="02020603050405020304" pitchFamily="18" charset="0"/>
                <a:cs typeface="Times New Roman" panose="02020603050405020304" pitchFamily="18" charset="0"/>
              </a:rPr>
              <a:t>Sampling and quantization: </a:t>
            </a:r>
            <a:r>
              <a:rPr lang="en-US" sz="1600" b="0" i="0" dirty="0">
                <a:solidFill>
                  <a:srgbClr val="1F1F1F"/>
                </a:solidFill>
                <a:effectLst/>
                <a:latin typeface="Times New Roman" panose="02020603050405020304" pitchFamily="18" charset="0"/>
                <a:cs typeface="Times New Roman" panose="02020603050405020304" pitchFamily="18" charset="0"/>
              </a:rPr>
              <a:t>To digitize audio, continuous analog signals are sampled at discrete points in time and quantized to discrete values, introducing trade-offs in fidelity and data size.</a:t>
            </a:r>
          </a:p>
        </p:txBody>
      </p:sp>
      <p:pic>
        <p:nvPicPr>
          <p:cNvPr id="11" name="Picture 10">
            <a:extLst>
              <a:ext uri="{FF2B5EF4-FFF2-40B4-BE49-F238E27FC236}">
                <a16:creationId xmlns:a16="http://schemas.microsoft.com/office/drawing/2014/main" id="{11458863-2563-BBCB-98B3-FC14431B348C}"/>
              </a:ext>
            </a:extLst>
          </p:cNvPr>
          <p:cNvPicPr>
            <a:picLocks noChangeAspect="1"/>
          </p:cNvPicPr>
          <p:nvPr/>
        </p:nvPicPr>
        <p:blipFill>
          <a:blip r:embed="rId3"/>
          <a:stretch>
            <a:fillRect/>
          </a:stretch>
        </p:blipFill>
        <p:spPr>
          <a:xfrm>
            <a:off x="8153400" y="2300713"/>
            <a:ext cx="3949263" cy="2961947"/>
          </a:xfrm>
          <a:prstGeom prst="rect">
            <a:avLst/>
          </a:prstGeom>
        </p:spPr>
      </p:pic>
    </p:spTree>
    <p:extLst>
      <p:ext uri="{BB962C8B-B14F-4D97-AF65-F5344CB8AC3E}">
        <p14:creationId xmlns:p14="http://schemas.microsoft.com/office/powerpoint/2010/main" val="81295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3827" y="2262271"/>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8</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4" name="TextBox 3">
            <a:extLst>
              <a:ext uri="{FF2B5EF4-FFF2-40B4-BE49-F238E27FC236}">
                <a16:creationId xmlns:a16="http://schemas.microsoft.com/office/drawing/2014/main" id="{A1787385-3ABD-629D-50C3-8FC5F3F1401A}"/>
              </a:ext>
            </a:extLst>
          </p:cNvPr>
          <p:cNvSpPr txBox="1"/>
          <p:nvPr/>
        </p:nvSpPr>
        <p:spPr>
          <a:xfrm>
            <a:off x="2857984" y="2116522"/>
            <a:ext cx="7401308" cy="1046440"/>
          </a:xfrm>
          <a:prstGeom prst="rect">
            <a:avLst/>
          </a:prstGeom>
          <a:noFill/>
        </p:spPr>
        <p:txBody>
          <a:bodyPr wrap="square" rtlCol="0">
            <a:spAutoFit/>
          </a:bodyPr>
          <a:lstStyle/>
          <a:p>
            <a:pPr algn="l"/>
            <a:r>
              <a:rPr lang="en-US" sz="4400" b="1" dirty="0">
                <a:latin typeface="Times New Roman" panose="02020603050405020304" pitchFamily="18" charset="0"/>
                <a:cs typeface="Times New Roman" panose="02020603050405020304" pitchFamily="18" charset="0"/>
              </a:rPr>
              <a:t>Dataset used for project</a:t>
            </a:r>
            <a:endParaRPr lang="en-US" sz="4400" b="1" i="0" dirty="0">
              <a:effectLst/>
              <a:latin typeface="Times New Roman" panose="02020603050405020304" pitchFamily="18" charset="0"/>
              <a:cs typeface="Times New Roman" panose="02020603050405020304" pitchFamily="18" charset="0"/>
            </a:endParaRPr>
          </a:p>
          <a:p>
            <a:pPr algn="l"/>
            <a:r>
              <a:rPr lang="en-IN" dirty="0"/>
              <a:t> </a:t>
            </a:r>
          </a:p>
        </p:txBody>
      </p:sp>
      <p:sp>
        <p:nvSpPr>
          <p:cNvPr id="13" name="TextBox 12">
            <a:extLst>
              <a:ext uri="{FF2B5EF4-FFF2-40B4-BE49-F238E27FC236}">
                <a16:creationId xmlns:a16="http://schemas.microsoft.com/office/drawing/2014/main" id="{14A04A60-216C-03C8-FAC4-6D884992B85D}"/>
              </a:ext>
            </a:extLst>
          </p:cNvPr>
          <p:cNvSpPr txBox="1"/>
          <p:nvPr/>
        </p:nvSpPr>
        <p:spPr>
          <a:xfrm>
            <a:off x="3240070" y="3201375"/>
            <a:ext cx="8021425" cy="1200329"/>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191919"/>
                </a:solidFill>
                <a:effectLst/>
                <a:latin typeface="Times New Roman" panose="02020603050405020304" pitchFamily="18" charset="0"/>
                <a:cs typeface="Times New Roman" panose="02020603050405020304" pitchFamily="18" charset="0"/>
              </a:rPr>
              <a:t>The data used in this project </a:t>
            </a:r>
            <a:r>
              <a:rPr lang="en-US" dirty="0">
                <a:solidFill>
                  <a:srgbClr val="191919"/>
                </a:solidFill>
                <a:latin typeface="Times New Roman" panose="02020603050405020304" pitchFamily="18" charset="0"/>
                <a:cs typeface="Times New Roman" panose="02020603050405020304" pitchFamily="18" charset="0"/>
              </a:rPr>
              <a:t>is</a:t>
            </a:r>
            <a:r>
              <a:rPr lang="en-US" b="0" i="0" dirty="0">
                <a:solidFill>
                  <a:srgbClr val="191919"/>
                </a:solidFill>
                <a:effectLst/>
                <a:latin typeface="Times New Roman" panose="02020603050405020304" pitchFamily="18" charset="0"/>
                <a:cs typeface="Times New Roman" panose="02020603050405020304" pitchFamily="18" charset="0"/>
              </a:rPr>
              <a:t> mentioned below:</a:t>
            </a:r>
          </a:p>
          <a:p>
            <a:pPr marL="857250" lvl="1" indent="-400050">
              <a:buFont typeface="+mj-lt"/>
              <a:buAutoNum type="romanUcPeriod"/>
            </a:pPr>
            <a:r>
              <a:rPr lang="en-US" dirty="0">
                <a:solidFill>
                  <a:srgbClr val="191919"/>
                </a:solidFill>
                <a:latin typeface="Times New Roman" panose="02020603050405020304" pitchFamily="18" charset="0"/>
                <a:cs typeface="Times New Roman" panose="02020603050405020304" pitchFamily="18" charset="0"/>
              </a:rPr>
              <a:t> Fur Elise Slow Piano Dataset</a:t>
            </a:r>
          </a:p>
          <a:p>
            <a:pPr marL="857250" lvl="1" indent="-400050">
              <a:buFont typeface="+mj-lt"/>
              <a:buAutoNum type="romanUcPeriod"/>
            </a:pPr>
            <a:r>
              <a:rPr lang="en-US" b="0" i="0" dirty="0">
                <a:solidFill>
                  <a:srgbClr val="191919"/>
                </a:solidFill>
                <a:effectLst/>
                <a:latin typeface="Times New Roman" panose="02020603050405020304" pitchFamily="18" charset="0"/>
                <a:cs typeface="Times New Roman" panose="02020603050405020304" pitchFamily="18" charset="0"/>
              </a:rPr>
              <a:t> Raw Music file</a:t>
            </a:r>
          </a:p>
          <a:p>
            <a:pPr marL="857250" lvl="1" indent="-400050">
              <a:buFont typeface="+mj-lt"/>
              <a:buAutoNum type="romanUcPeriod"/>
            </a:pPr>
            <a:endParaRPr lang="en-US" b="0" i="0" dirty="0">
              <a:solidFill>
                <a:srgbClr val="19191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37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460312" y="2659559"/>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4790" y="2197018"/>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9</a:t>
            </a:fld>
            <a:endParaRPr lang="en-US"/>
          </a:p>
        </p:txBody>
      </p:sp>
      <p:pic>
        <p:nvPicPr>
          <p:cNvPr id="2" name="Picture 1">
            <a:extLst>
              <a:ext uri="{FF2B5EF4-FFF2-40B4-BE49-F238E27FC236}">
                <a16:creationId xmlns:a16="http://schemas.microsoft.com/office/drawing/2014/main" id="{E3C1699B-A8A0-4750-99AC-76306B876056}"/>
              </a:ext>
            </a:extLst>
          </p:cNvPr>
          <p:cNvPicPr>
            <a:picLocks noChangeAspect="1"/>
          </p:cNvPicPr>
          <p:nvPr/>
        </p:nvPicPr>
        <p:blipFill>
          <a:blip r:embed="rId2" cstate="print"/>
          <a:stretch>
            <a:fillRect/>
          </a:stretch>
        </p:blipFill>
        <p:spPr>
          <a:xfrm>
            <a:off x="1219200" y="176579"/>
            <a:ext cx="9753600" cy="1066800"/>
          </a:xfrm>
          <a:prstGeom prst="rect">
            <a:avLst/>
          </a:prstGeom>
        </p:spPr>
      </p:pic>
      <p:sp>
        <p:nvSpPr>
          <p:cNvPr id="3" name="TextBox 2">
            <a:extLst>
              <a:ext uri="{FF2B5EF4-FFF2-40B4-BE49-F238E27FC236}">
                <a16:creationId xmlns:a16="http://schemas.microsoft.com/office/drawing/2014/main" id="{8CF7C2C2-AFDD-8A9E-DDA7-A6F92C61E542}"/>
              </a:ext>
            </a:extLst>
          </p:cNvPr>
          <p:cNvSpPr txBox="1"/>
          <p:nvPr/>
        </p:nvSpPr>
        <p:spPr>
          <a:xfrm>
            <a:off x="4377965" y="1413096"/>
            <a:ext cx="975360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Block Diagram</a:t>
            </a:r>
          </a:p>
        </p:txBody>
      </p:sp>
      <p:sp>
        <p:nvSpPr>
          <p:cNvPr id="9" name="Rectangle 8">
            <a:extLst>
              <a:ext uri="{FF2B5EF4-FFF2-40B4-BE49-F238E27FC236}">
                <a16:creationId xmlns:a16="http://schemas.microsoft.com/office/drawing/2014/main" id="{72BE482A-F443-346F-D4EA-0EAED8B0A1E0}"/>
              </a:ext>
            </a:extLst>
          </p:cNvPr>
          <p:cNvSpPr/>
          <p:nvPr/>
        </p:nvSpPr>
        <p:spPr>
          <a:xfrm>
            <a:off x="1645446" y="2504901"/>
            <a:ext cx="1989056" cy="95187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Import Audio Signal</a:t>
            </a:r>
          </a:p>
        </p:txBody>
      </p:sp>
      <p:sp>
        <p:nvSpPr>
          <p:cNvPr id="10" name="Rectangle 9">
            <a:extLst>
              <a:ext uri="{FF2B5EF4-FFF2-40B4-BE49-F238E27FC236}">
                <a16:creationId xmlns:a16="http://schemas.microsoft.com/office/drawing/2014/main" id="{E23FB323-158D-E0C2-DC25-FCF5CB86140C}"/>
              </a:ext>
            </a:extLst>
          </p:cNvPr>
          <p:cNvSpPr/>
          <p:nvPr/>
        </p:nvSpPr>
        <p:spPr>
          <a:xfrm>
            <a:off x="4650239" y="2504901"/>
            <a:ext cx="1989056" cy="95187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Preprocessing</a:t>
            </a:r>
          </a:p>
        </p:txBody>
      </p:sp>
      <p:sp>
        <p:nvSpPr>
          <p:cNvPr id="11" name="Rectangle 10">
            <a:extLst>
              <a:ext uri="{FF2B5EF4-FFF2-40B4-BE49-F238E27FC236}">
                <a16:creationId xmlns:a16="http://schemas.microsoft.com/office/drawing/2014/main" id="{98BEA341-A368-6D8B-F911-E8BBBF5FE3B4}"/>
              </a:ext>
            </a:extLst>
          </p:cNvPr>
          <p:cNvSpPr/>
          <p:nvPr/>
        </p:nvSpPr>
        <p:spPr>
          <a:xfrm>
            <a:off x="4650239" y="4652784"/>
            <a:ext cx="1989056" cy="95187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Recognised Notes</a:t>
            </a:r>
          </a:p>
        </p:txBody>
      </p:sp>
      <p:sp>
        <p:nvSpPr>
          <p:cNvPr id="12" name="Rectangle 11">
            <a:extLst>
              <a:ext uri="{FF2B5EF4-FFF2-40B4-BE49-F238E27FC236}">
                <a16:creationId xmlns:a16="http://schemas.microsoft.com/office/drawing/2014/main" id="{5D08FD57-F511-D562-4FA4-101EEB9A74EE}"/>
              </a:ext>
            </a:extLst>
          </p:cNvPr>
          <p:cNvSpPr/>
          <p:nvPr/>
        </p:nvSpPr>
        <p:spPr>
          <a:xfrm>
            <a:off x="8143146" y="4663887"/>
            <a:ext cx="1989056" cy="95187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Classification</a:t>
            </a:r>
          </a:p>
        </p:txBody>
      </p:sp>
      <p:sp>
        <p:nvSpPr>
          <p:cNvPr id="13" name="Rectangle 12">
            <a:extLst>
              <a:ext uri="{FF2B5EF4-FFF2-40B4-BE49-F238E27FC236}">
                <a16:creationId xmlns:a16="http://schemas.microsoft.com/office/drawing/2014/main" id="{0C2ED363-B65F-4E5D-DF33-48EB560AE4A3}"/>
              </a:ext>
            </a:extLst>
          </p:cNvPr>
          <p:cNvSpPr/>
          <p:nvPr/>
        </p:nvSpPr>
        <p:spPr>
          <a:xfrm>
            <a:off x="8086132" y="2504901"/>
            <a:ext cx="1989056" cy="95187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Feature Extraction</a:t>
            </a:r>
          </a:p>
        </p:txBody>
      </p:sp>
      <p:sp>
        <p:nvSpPr>
          <p:cNvPr id="14" name="Arrow: Right 13">
            <a:extLst>
              <a:ext uri="{FF2B5EF4-FFF2-40B4-BE49-F238E27FC236}">
                <a16:creationId xmlns:a16="http://schemas.microsoft.com/office/drawing/2014/main" id="{37E653D5-751A-FED4-57C8-95D4945C1A8E}"/>
              </a:ext>
            </a:extLst>
          </p:cNvPr>
          <p:cNvSpPr/>
          <p:nvPr/>
        </p:nvSpPr>
        <p:spPr>
          <a:xfrm>
            <a:off x="3785330" y="2844029"/>
            <a:ext cx="792124" cy="438411"/>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8BE9FD0A-E7CD-2837-CC46-B9E40977904A}"/>
              </a:ext>
            </a:extLst>
          </p:cNvPr>
          <p:cNvSpPr/>
          <p:nvPr/>
        </p:nvSpPr>
        <p:spPr>
          <a:xfrm>
            <a:off x="6910904" y="2860526"/>
            <a:ext cx="880818" cy="438411"/>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6" name="Arrow: Down 15">
            <a:extLst>
              <a:ext uri="{FF2B5EF4-FFF2-40B4-BE49-F238E27FC236}">
                <a16:creationId xmlns:a16="http://schemas.microsoft.com/office/drawing/2014/main" id="{05F2CF09-0B84-D9F2-59AC-CD52E8982C50}"/>
              </a:ext>
            </a:extLst>
          </p:cNvPr>
          <p:cNvSpPr/>
          <p:nvPr/>
        </p:nvSpPr>
        <p:spPr>
          <a:xfrm>
            <a:off x="8811491" y="3731952"/>
            <a:ext cx="530119" cy="794344"/>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id="{59401714-9819-DE42-2289-E7D9CF33CB34}"/>
              </a:ext>
            </a:extLst>
          </p:cNvPr>
          <p:cNvSpPr/>
          <p:nvPr/>
        </p:nvSpPr>
        <p:spPr>
          <a:xfrm>
            <a:off x="6834958" y="4911411"/>
            <a:ext cx="900341" cy="43841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03315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arn(inVertical)">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1000"/>
                                        <p:tgtEl>
                                          <p:spTgt spid="11"/>
                                        </p:tgtEl>
                                      </p:cBhvr>
                                    </p:animEffect>
                                    <p:anim calcmode="lin" valueType="num">
                                      <p:cBhvr>
                                        <p:cTn id="69" dur="1000" fill="hold"/>
                                        <p:tgtEl>
                                          <p:spTgt spid="11"/>
                                        </p:tgtEl>
                                        <p:attrNameLst>
                                          <p:attrName>ppt_x</p:attrName>
                                        </p:attrNameLst>
                                      </p:cBhvr>
                                      <p:tavLst>
                                        <p:tav tm="0">
                                          <p:val>
                                            <p:strVal val="#ppt_x"/>
                                          </p:val>
                                        </p:tav>
                                        <p:tav tm="100000">
                                          <p:val>
                                            <p:strVal val="#ppt_x"/>
                                          </p:val>
                                        </p:tav>
                                      </p:tavLst>
                                    </p:anim>
                                    <p:anim calcmode="lin" valueType="num">
                                      <p:cBhvr>
                                        <p:cTn id="7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3393</TotalTime>
  <Words>937</Words>
  <Application>Microsoft Office PowerPoint</Application>
  <PresentationFormat>Widescreen</PresentationFormat>
  <Paragraphs>187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Bahnschrift SemiBold Condensed</vt:lpstr>
      <vt:lpstr>BigNoodleTitling</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Muhamad Erdi</dc:creator>
  <cp:lastModifiedBy>ASUS</cp:lastModifiedBy>
  <cp:revision>112</cp:revision>
  <dcterms:created xsi:type="dcterms:W3CDTF">2023-02-10T04:21:58Z</dcterms:created>
  <dcterms:modified xsi:type="dcterms:W3CDTF">2024-01-28T16:23:45Z</dcterms:modified>
</cp:coreProperties>
</file>