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59" r:id="rId4"/>
    <p:sldId id="260" r:id="rId5"/>
    <p:sldId id="271" r:id="rId6"/>
    <p:sldId id="272" r:id="rId7"/>
    <p:sldId id="264" r:id="rId8"/>
    <p:sldId id="274" r:id="rId9"/>
    <p:sldId id="276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37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gdepinto/emotion-classification-from-audio-files?fbclid=IwAR2T4hhtWWfKdU4FwLS8LOAnF5sBwnmfc6PQHTGidzL%20aLl1uUVOvicx7TV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-flair.training/blogs/python-mini-project-speech-emotion-recognition/" TargetMode="External"/><Relationship Id="rId4" Type="http://schemas.openxmlformats.org/officeDocument/2006/relationships/hyperlink" Target="http://www.elra.info/en/catalogues/catalogue-language-resourc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371" y="1180340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05" y="183698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08218" y="1904212"/>
            <a:ext cx="1014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system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71467" y="1454649"/>
            <a:ext cx="419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CB774-E316-C208-8DEB-A81DBB4AFE73}"/>
              </a:ext>
            </a:extLst>
          </p:cNvPr>
          <p:cNvSpPr txBox="1"/>
          <p:nvPr/>
        </p:nvSpPr>
        <p:spPr>
          <a:xfrm>
            <a:off x="4855509" y="26070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Prof . D.A Torse </a:t>
            </a:r>
          </a:p>
        </p:txBody>
      </p:sp>
      <p:sp>
        <p:nvSpPr>
          <p:cNvPr id="2" name="Google Shape;130;p25">
            <a:extLst>
              <a:ext uri="{FF2B5EF4-FFF2-40B4-BE49-F238E27FC236}">
                <a16:creationId xmlns:a16="http://schemas.microsoft.com/office/drawing/2014/main" id="{E30BADAE-5045-9CBD-D410-1697FCE31C3E}"/>
              </a:ext>
            </a:extLst>
          </p:cNvPr>
          <p:cNvSpPr/>
          <p:nvPr/>
        </p:nvSpPr>
        <p:spPr>
          <a:xfrm>
            <a:off x="0" y="5737564"/>
            <a:ext cx="12192000" cy="1143206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Electronics and Communication  Engineering, 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5" name="Google Shape;143;p26">
            <a:extLst>
              <a:ext uri="{FF2B5EF4-FFF2-40B4-BE49-F238E27FC236}">
                <a16:creationId xmlns:a16="http://schemas.microsoft.com/office/drawing/2014/main" id="{B097CE9D-610B-2A0E-54E4-31BA2EECD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044507"/>
              </p:ext>
            </p:extLst>
          </p:nvPr>
        </p:nvGraphicFramePr>
        <p:xfrm>
          <a:off x="3591948" y="4018371"/>
          <a:ext cx="5151531" cy="1409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 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SRN</a:t>
                      </a:r>
                      <a:r>
                        <a:rPr lang="en" sz="14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sz="14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Chidambar Patil</a:t>
                      </a: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02FE21BEC026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omal</a:t>
                      </a:r>
                      <a:r>
                        <a:rPr lang="en-I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Melavanki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02FE21BEC042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axmi</a:t>
                      </a:r>
                      <a:r>
                        <a:rPr lang="en-IN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Kammar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02FE21BEC044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Magadum</a:t>
                      </a: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02FE21BEC064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42C9A6-951F-81C3-9E5F-298D2417D592}"/>
              </a:ext>
            </a:extLst>
          </p:cNvPr>
          <p:cNvSpPr txBox="1"/>
          <p:nvPr/>
        </p:nvSpPr>
        <p:spPr>
          <a:xfrm>
            <a:off x="3475409" y="349964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2595282" y="-348991"/>
            <a:ext cx="93636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References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E0356-CAC4-7149-7372-B9F81A102919}"/>
              </a:ext>
            </a:extLst>
          </p:cNvPr>
          <p:cNvSpPr txBox="1"/>
          <p:nvPr/>
        </p:nvSpPr>
        <p:spPr>
          <a:xfrm>
            <a:off x="1971208" y="2436456"/>
            <a:ext cx="92177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2110"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+mj-lt"/>
              <a:buAutoNum type="arabicParenR"/>
            </a:pPr>
            <a:r>
              <a:rPr lang="en-US" sz="1400" u="sng" spc="0" dirty="0"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https://github.com/marcogdepinto/emotion-classification-from-audio-files?fbclid=IwAR2T4hhtWWfKdU4FwLS8LOAnF5sBwnmfc6PQHTGidzL aLl1uUVOvicx7TVw</a:t>
            </a:r>
            <a:endParaRPr lang="en-US" sz="1400" u="sng" spc="0" dirty="0"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+mj-lt"/>
              <a:buAutoNum type="arabicParenR"/>
            </a:pPr>
            <a:endParaRPr lang="en-US" sz="1600" u="sng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+mj-lt"/>
              <a:buAutoNum type="arabicParenR"/>
            </a:pP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http://www.elra.info/en/catalogues/catalogue-language-resources/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+mj-lt"/>
              <a:buAutoNum type="arabicParenR"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SzPts val="1000"/>
              <a:buFont typeface="+mj-lt"/>
              <a:buAutoNum type="arabicParenR"/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https://data-flair.training/blogs/python-mini-project-speech-emotion-recognition/</a:t>
            </a:r>
            <a:endParaRPr lang="en-US" sz="1600" u="sng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SzPts val="1000"/>
            </a:pPr>
            <a:endParaRPr lang="en-US" sz="1600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SzPts val="1000"/>
            </a:pPr>
            <a:r>
              <a:rPr lang="en-US" sz="1600" u="sng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1600" u="sng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  </a:t>
            </a:r>
          </a:p>
          <a:p>
            <a:pPr algn="just">
              <a:buSzPts val="1000"/>
            </a:pPr>
            <a:endParaRPr lang="en-US" sz="1600" u="sng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000"/>
            </a:pPr>
            <a:r>
              <a:rPr lang="en-IN" sz="1200" u="sng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https://github.com/Praveenm15/MACHINE-LEARNING-/blob/main/speech%20emotion%20recognition%20using%20CRNN%20and%20Dl</a:t>
            </a:r>
          </a:p>
          <a:p>
            <a:pPr marL="342900" lvl="0" indent="-342900" algn="just">
              <a:buSzPts val="1000"/>
              <a:buFont typeface="Calibri" panose="020F0502020204030204" pitchFamily="34" charset="0"/>
              <a:buAutoNum type="arabicParenR"/>
            </a:pPr>
            <a:endParaRPr lang="en-IN" sz="2400" u="sng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6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Thanking You 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3675" y="136525"/>
            <a:ext cx="9874250" cy="103886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159E7-D471-2FF7-4612-E13D771D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07192"/>
              </p:ext>
            </p:extLst>
          </p:nvPr>
        </p:nvGraphicFramePr>
        <p:xfrm>
          <a:off x="1571251" y="2123419"/>
          <a:ext cx="9049497" cy="363182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09710">
                  <a:extLst>
                    <a:ext uri="{9D8B030D-6E8A-4147-A177-3AD203B41FA5}">
                      <a16:colId xmlns:a16="http://schemas.microsoft.com/office/drawing/2014/main" val="853825928"/>
                    </a:ext>
                  </a:extLst>
                </a:gridCol>
                <a:gridCol w="7139787">
                  <a:extLst>
                    <a:ext uri="{9D8B030D-6E8A-4147-A177-3AD203B41FA5}">
                      <a16:colId xmlns:a16="http://schemas.microsoft.com/office/drawing/2014/main" val="281449508"/>
                    </a:ext>
                  </a:extLst>
                </a:gridCol>
              </a:tblGrid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SI.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21059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407601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10898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preparation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306571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076097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Diagram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52072"/>
                  </a:ext>
                </a:extLst>
              </a:tr>
              <a:tr h="5188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3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 / Libraries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4109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115BB9-8B18-66A8-CCEC-F0DBC91CC653}"/>
              </a:ext>
            </a:extLst>
          </p:cNvPr>
          <p:cNvSpPr txBox="1"/>
          <p:nvPr/>
        </p:nvSpPr>
        <p:spPr>
          <a:xfrm>
            <a:off x="-412376" y="13877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1038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79D4FE-F860-4DB2-F2DD-9AA2D1C4B769}"/>
              </a:ext>
            </a:extLst>
          </p:cNvPr>
          <p:cNvSpPr txBox="1">
            <a:spLocks/>
          </p:cNvSpPr>
          <p:nvPr/>
        </p:nvSpPr>
        <p:spPr>
          <a:xfrm>
            <a:off x="443230" y="1780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1A32CD-A668-53E4-53E5-1B21530A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2953789"/>
            <a:ext cx="1120824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speech emotion recognition system using a Convolutional Recurrent Neural Network (CRNN) and deep learning algorithms which will be trained on a dataset of speech utterances labeled with their corresponding emotions.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90847DB-C681-015B-75FE-A46DC0CBD5E7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Dept. of ECE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990600" y="-89929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F7AD-1C92-C193-4195-7E7FD2D9FAE3}"/>
              </a:ext>
            </a:extLst>
          </p:cNvPr>
          <p:cNvSpPr txBox="1"/>
          <p:nvPr/>
        </p:nvSpPr>
        <p:spPr>
          <a:xfrm>
            <a:off x="902375" y="2131751"/>
            <a:ext cx="6095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(SER) is the task of identifying the emotional state of a speaker from their speech signal.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has a wide range of applications, including customer service, education, and healthcare.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 systems rely on hand-crafted features and machine learning algorithms. However, deep learning algorithms have recently shown promising results for SER.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Convolutional Recurrent Neural Networks (CRNNs) have been shown to be effective at learning both local and temporal features from speech signals.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CB9B61D-723F-4228-CBDB-DAFEF7CA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56" y="2270803"/>
            <a:ext cx="4554443" cy="26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1223683" y="-105757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F7AD-1C92-C193-4195-7E7FD2D9FAE3}"/>
              </a:ext>
            </a:extLst>
          </p:cNvPr>
          <p:cNvSpPr txBox="1"/>
          <p:nvPr/>
        </p:nvSpPr>
        <p:spPr>
          <a:xfrm>
            <a:off x="1071281" y="2334830"/>
            <a:ext cx="54908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used in this project was combined from </a:t>
            </a:r>
            <a:r>
              <a:rPr 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data sources as mentioned below: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TESS (Toronto Emotional Speech Set)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RAVDESS speech dataset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ecordings were made of the set portraying each of seven emotions (anger, disgust, fear, happiness, pleasant surprise, sadness, and neutral).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audio files were recorded at a 16 kHz sampling rate, saved in wav format, with mono-channel and 16 bits per sample.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AD27A-9789-0B2D-7A98-C31F77A99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80" y="2281425"/>
            <a:ext cx="5426820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0275" y="6356350"/>
            <a:ext cx="2743200" cy="365125"/>
          </a:xfrm>
        </p:spPr>
        <p:txBody>
          <a:bodyPr/>
          <a:lstStyle/>
          <a:p>
            <a:fld id="{14664CE2-A199-492D-95BF-8BD1FF4576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4750" y="203825"/>
            <a:ext cx="9874250" cy="618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1085289" y="776814"/>
            <a:ext cx="2844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C3A7E-57DC-F1A9-C94B-399CC3D7B158}"/>
              </a:ext>
            </a:extLst>
          </p:cNvPr>
          <p:cNvSpPr/>
          <p:nvPr/>
        </p:nvSpPr>
        <p:spPr>
          <a:xfrm>
            <a:off x="5187593" y="1044135"/>
            <a:ext cx="1559859" cy="365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speech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A45DE08-B0B8-C7C4-880B-5E5DFD502BB6}"/>
              </a:ext>
            </a:extLst>
          </p:cNvPr>
          <p:cNvSpPr/>
          <p:nvPr/>
        </p:nvSpPr>
        <p:spPr>
          <a:xfrm>
            <a:off x="3951380" y="1774478"/>
            <a:ext cx="4320990" cy="365125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7C424-9A50-CAD7-9C1F-EAF72FE8F080}"/>
              </a:ext>
            </a:extLst>
          </p:cNvPr>
          <p:cNvSpPr/>
          <p:nvPr/>
        </p:nvSpPr>
        <p:spPr>
          <a:xfrm>
            <a:off x="4431198" y="2552492"/>
            <a:ext cx="3281082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5D0CB8-05B3-AB3C-7FC2-8042E6066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72062"/>
              </p:ext>
            </p:extLst>
          </p:nvPr>
        </p:nvGraphicFramePr>
        <p:xfrm>
          <a:off x="4703424" y="3321978"/>
          <a:ext cx="2779806" cy="1463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79806">
                  <a:extLst>
                    <a:ext uri="{9D8B030D-6E8A-4147-A177-3AD203B41FA5}">
                      <a16:colId xmlns:a16="http://schemas.microsoft.com/office/drawing/2014/main" val="1771933030"/>
                    </a:ext>
                  </a:extLst>
                </a:gridCol>
              </a:tblGrid>
              <a:tr h="25177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mLFLB1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71093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mLFLB2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61741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mLFLB3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09506"/>
                  </a:ext>
                </a:extLst>
              </a:tr>
              <a:tr h="251770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mLFLB4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150"/>
                  </a:ext>
                </a:extLst>
              </a:tr>
            </a:tbl>
          </a:graphicData>
        </a:graphic>
      </p:graphicFrame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05022C7-7C9A-F9FB-FB2E-CE474CB3C5C3}"/>
              </a:ext>
            </a:extLst>
          </p:cNvPr>
          <p:cNvSpPr/>
          <p:nvPr/>
        </p:nvSpPr>
        <p:spPr>
          <a:xfrm>
            <a:off x="3929706" y="5319444"/>
            <a:ext cx="4320989" cy="365125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E43EA-EF82-F7B9-6676-99BA55DC8DF9}"/>
              </a:ext>
            </a:extLst>
          </p:cNvPr>
          <p:cNvSpPr/>
          <p:nvPr/>
        </p:nvSpPr>
        <p:spPr>
          <a:xfrm>
            <a:off x="5243361" y="6254811"/>
            <a:ext cx="1559859" cy="365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A0E50A-B88A-12E5-C8AB-053C1100342D}"/>
              </a:ext>
            </a:extLst>
          </p:cNvPr>
          <p:cNvSpPr/>
          <p:nvPr/>
        </p:nvSpPr>
        <p:spPr>
          <a:xfrm>
            <a:off x="2497230" y="3318634"/>
            <a:ext cx="770964" cy="1463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CRNN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56A3B10-F0D8-79EA-D1F3-5CC0EC1765B6}"/>
              </a:ext>
            </a:extLst>
          </p:cNvPr>
          <p:cNvSpPr/>
          <p:nvPr/>
        </p:nvSpPr>
        <p:spPr>
          <a:xfrm>
            <a:off x="5809290" y="1471708"/>
            <a:ext cx="252000" cy="252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9ABF502-45DA-0096-D97A-4C0BC15589FD}"/>
              </a:ext>
            </a:extLst>
          </p:cNvPr>
          <p:cNvSpPr/>
          <p:nvPr/>
        </p:nvSpPr>
        <p:spPr>
          <a:xfrm>
            <a:off x="5813445" y="2231253"/>
            <a:ext cx="252000" cy="252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C384A32-E8DF-1C99-4304-A3576068098A}"/>
              </a:ext>
            </a:extLst>
          </p:cNvPr>
          <p:cNvSpPr/>
          <p:nvPr/>
        </p:nvSpPr>
        <p:spPr>
          <a:xfrm>
            <a:off x="5838200" y="3006527"/>
            <a:ext cx="252000" cy="252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FFBAF5E-1975-7890-C5DC-2A8A2F479BEC}"/>
              </a:ext>
            </a:extLst>
          </p:cNvPr>
          <p:cNvSpPr/>
          <p:nvPr/>
        </p:nvSpPr>
        <p:spPr>
          <a:xfrm>
            <a:off x="5819739" y="4962838"/>
            <a:ext cx="252000" cy="252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07F9877-2250-411A-0655-9E2FEE79CAE6}"/>
              </a:ext>
            </a:extLst>
          </p:cNvPr>
          <p:cNvSpPr/>
          <p:nvPr/>
        </p:nvSpPr>
        <p:spPr>
          <a:xfrm>
            <a:off x="5868680" y="5838916"/>
            <a:ext cx="221521" cy="3651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B1394C6-BA1A-1EE0-29F0-685B55AF50F4}"/>
              </a:ext>
            </a:extLst>
          </p:cNvPr>
          <p:cNvSpPr/>
          <p:nvPr/>
        </p:nvSpPr>
        <p:spPr>
          <a:xfrm>
            <a:off x="3496605" y="3807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80" y="197485"/>
            <a:ext cx="9874250" cy="631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69A56-FCD0-013A-74A3-CF8300AF98F2}"/>
              </a:ext>
            </a:extLst>
          </p:cNvPr>
          <p:cNvSpPr txBox="1"/>
          <p:nvPr/>
        </p:nvSpPr>
        <p:spPr>
          <a:xfrm>
            <a:off x="3622369" y="8641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project </a:t>
            </a:r>
            <a:endParaRPr lang="en-IN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C922E2-3897-B9AD-BA0A-C26DEFB3BF24}"/>
              </a:ext>
            </a:extLst>
          </p:cNvPr>
          <p:cNvSpPr/>
          <p:nvPr/>
        </p:nvSpPr>
        <p:spPr>
          <a:xfrm>
            <a:off x="6399716" y="1712771"/>
            <a:ext cx="1597886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98EB04-FD05-71EB-4008-5322D09A6274}"/>
              </a:ext>
            </a:extLst>
          </p:cNvPr>
          <p:cNvSpPr/>
          <p:nvPr/>
        </p:nvSpPr>
        <p:spPr>
          <a:xfrm>
            <a:off x="9345878" y="2759031"/>
            <a:ext cx="1654106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classifications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7FC101-65CB-3D61-751B-B4E58D1F3AFB}"/>
              </a:ext>
            </a:extLst>
          </p:cNvPr>
          <p:cNvSpPr/>
          <p:nvPr/>
        </p:nvSpPr>
        <p:spPr>
          <a:xfrm>
            <a:off x="2323917" y="4456129"/>
            <a:ext cx="142124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 for emotion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90D9E-8B96-5607-34EE-17B20386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2" y="2627171"/>
            <a:ext cx="1584449" cy="139271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733D94-B708-E80A-9417-B68235EEBD63}"/>
              </a:ext>
            </a:extLst>
          </p:cNvPr>
          <p:cNvSpPr/>
          <p:nvPr/>
        </p:nvSpPr>
        <p:spPr>
          <a:xfrm>
            <a:off x="3910671" y="2759031"/>
            <a:ext cx="1421240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F5588-8113-4C4C-4B1B-D52C06F3C81A}"/>
              </a:ext>
            </a:extLst>
          </p:cNvPr>
          <p:cNvSpPr/>
          <p:nvPr/>
        </p:nvSpPr>
        <p:spPr>
          <a:xfrm>
            <a:off x="6399716" y="3984877"/>
            <a:ext cx="1597886" cy="914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E54971-0E32-665E-DB1B-47E9670C6715}"/>
              </a:ext>
            </a:extLst>
          </p:cNvPr>
          <p:cNvSpPr/>
          <p:nvPr/>
        </p:nvSpPr>
        <p:spPr>
          <a:xfrm>
            <a:off x="2323917" y="3119718"/>
            <a:ext cx="1421239" cy="309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5A1B2BB2-A9C1-8828-051F-696B5C6D6B2B}"/>
              </a:ext>
            </a:extLst>
          </p:cNvPr>
          <p:cNvSpPr/>
          <p:nvPr/>
        </p:nvSpPr>
        <p:spPr>
          <a:xfrm>
            <a:off x="2859046" y="3529211"/>
            <a:ext cx="288000" cy="70821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7C14AFB5-94E2-03DC-5523-F4B51F9C056A}"/>
              </a:ext>
            </a:extLst>
          </p:cNvPr>
          <p:cNvSpPr/>
          <p:nvPr/>
        </p:nvSpPr>
        <p:spPr>
          <a:xfrm>
            <a:off x="4621291" y="1995845"/>
            <a:ext cx="1680897" cy="63132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636DCED9-F337-56F8-FFDA-F91BB6A028A5}"/>
              </a:ext>
            </a:extLst>
          </p:cNvPr>
          <p:cNvSpPr/>
          <p:nvPr/>
        </p:nvSpPr>
        <p:spPr>
          <a:xfrm>
            <a:off x="7037294" y="2873123"/>
            <a:ext cx="340659" cy="8003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84B09DA5-A1F5-2817-2E12-8421AE41C8CF}"/>
              </a:ext>
            </a:extLst>
          </p:cNvPr>
          <p:cNvSpPr/>
          <p:nvPr/>
        </p:nvSpPr>
        <p:spPr>
          <a:xfrm flipV="1">
            <a:off x="4649270" y="3915167"/>
            <a:ext cx="1680897" cy="63132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3D0AB-B3F7-A20A-BA38-3BBC284670F4}"/>
              </a:ext>
            </a:extLst>
          </p:cNvPr>
          <p:cNvSpPr txBox="1"/>
          <p:nvPr/>
        </p:nvSpPr>
        <p:spPr>
          <a:xfrm>
            <a:off x="-1658470" y="39978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Audio signal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35AAF-15AC-D17C-D7B1-5734B3193F9E}"/>
              </a:ext>
            </a:extLst>
          </p:cNvPr>
          <p:cNvSpPr txBox="1"/>
          <p:nvPr/>
        </p:nvSpPr>
        <p:spPr>
          <a:xfrm>
            <a:off x="-460590" y="2942967"/>
            <a:ext cx="6927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80CE8-21FC-5D59-146A-6AF285A039CB}"/>
              </a:ext>
            </a:extLst>
          </p:cNvPr>
          <p:cNvSpPr txBox="1"/>
          <p:nvPr/>
        </p:nvSpPr>
        <p:spPr>
          <a:xfrm rot="16200000">
            <a:off x="2080015" y="3134777"/>
            <a:ext cx="6927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F19105-2858-AEDA-A3C6-681F918A056F}"/>
              </a:ext>
            </a:extLst>
          </p:cNvPr>
          <p:cNvSpPr txBox="1"/>
          <p:nvPr/>
        </p:nvSpPr>
        <p:spPr>
          <a:xfrm rot="16200000">
            <a:off x="4048024" y="3230124"/>
            <a:ext cx="6927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Parameters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3946651-E981-B52F-E66E-7DACA18AA639}"/>
              </a:ext>
            </a:extLst>
          </p:cNvPr>
          <p:cNvSpPr/>
          <p:nvPr/>
        </p:nvSpPr>
        <p:spPr>
          <a:xfrm>
            <a:off x="9924215" y="3813531"/>
            <a:ext cx="230832" cy="3786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5EA3CD-C22F-A101-8E56-069FF62E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881" y="4442077"/>
            <a:ext cx="2095500" cy="218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E666103D-A507-1404-57AA-9186D723E37C}"/>
              </a:ext>
            </a:extLst>
          </p:cNvPr>
          <p:cNvSpPr/>
          <p:nvPr/>
        </p:nvSpPr>
        <p:spPr>
          <a:xfrm flipV="1">
            <a:off x="8300931" y="2015171"/>
            <a:ext cx="1872000" cy="61200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2" grpId="0" animBg="1"/>
      <p:bldP spid="3" grpId="0" animBg="1"/>
      <p:bldP spid="4" grpId="0" animBg="1"/>
      <p:bldP spid="19" grpId="0" animBg="1"/>
      <p:bldP spid="20" grpId="0" animBg="1"/>
      <p:bldP spid="23" grpId="0" animBg="1"/>
      <p:bldP spid="33" grpId="0" animBg="1"/>
      <p:bldP spid="37" grpId="0" animBg="1"/>
      <p:bldP spid="39" grpId="0"/>
      <p:bldP spid="43" grpId="0"/>
      <p:bldP spid="47" grpId="0"/>
      <p:bldP spid="48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2595282" y="-348991"/>
            <a:ext cx="93636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/ Libraries involved in Project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4A62AF-F8F0-1032-4F0A-315EE38A3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68908"/>
              </p:ext>
            </p:extLst>
          </p:nvPr>
        </p:nvGraphicFramePr>
        <p:xfrm>
          <a:off x="1902012" y="2354713"/>
          <a:ext cx="8878047" cy="3703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8536">
                  <a:extLst>
                    <a:ext uri="{9D8B030D-6E8A-4147-A177-3AD203B41FA5}">
                      <a16:colId xmlns:a16="http://schemas.microsoft.com/office/drawing/2014/main" val="1174773166"/>
                    </a:ext>
                  </a:extLst>
                </a:gridCol>
                <a:gridCol w="6769511">
                  <a:extLst>
                    <a:ext uri="{9D8B030D-6E8A-4147-A177-3AD203B41FA5}">
                      <a16:colId xmlns:a16="http://schemas.microsoft.com/office/drawing/2014/main" val="187146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2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perform data manipulation and analysis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7000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perform a wide variety of mathematical operations on arrays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1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matplotlib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data visualization and graphical plotting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0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handle files using system commands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seaborn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on top of matplotlib with similar functionalities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librosa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analyze sound files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Librosa.display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display sound data as images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8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display and hear the audio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manipulate warnings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5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809" y="259695"/>
            <a:ext cx="9874250" cy="1038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2F3F-B450-BF54-0AC8-E4BDF65D7126}"/>
              </a:ext>
            </a:extLst>
          </p:cNvPr>
          <p:cNvSpPr txBox="1"/>
          <p:nvPr/>
        </p:nvSpPr>
        <p:spPr>
          <a:xfrm>
            <a:off x="4693023" y="-498148"/>
            <a:ext cx="93636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66FC9-86B1-1252-F60D-AB8E4842B483}"/>
              </a:ext>
            </a:extLst>
          </p:cNvPr>
          <p:cNvSpPr txBox="1"/>
          <p:nvPr/>
        </p:nvSpPr>
        <p:spPr>
          <a:xfrm>
            <a:off x="1027729" y="5279315"/>
            <a:ext cx="470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tabLst>
                <a:tab pos="913765" algn="l"/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Train Accuracy and validation accuracy</a:t>
            </a:r>
            <a:endParaRPr lang="en-IN" sz="20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54DA-060E-6646-245A-F3762CA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82" y="2243858"/>
            <a:ext cx="4456058" cy="284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D8778-08C3-263F-A834-84C6F51BFFAB}"/>
              </a:ext>
            </a:extLst>
          </p:cNvPr>
          <p:cNvSpPr txBox="1"/>
          <p:nvPr/>
        </p:nvSpPr>
        <p:spPr>
          <a:xfrm>
            <a:off x="7416800" y="5229176"/>
            <a:ext cx="703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tabLst>
                <a:tab pos="913765" algn="l"/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 loss and Validation Loss</a:t>
            </a:r>
            <a:endParaRPr lang="en-IN" sz="20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EE53E-6B90-F2B3-DB39-9E6FD7B3F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89" y="2243858"/>
            <a:ext cx="3925570" cy="3002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3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574</Words>
  <Application>Microsoft Office PowerPoint</Application>
  <PresentationFormat>Widescreen</PresentationFormat>
  <Paragraphs>137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ASUS</cp:lastModifiedBy>
  <cp:revision>48</cp:revision>
  <dcterms:created xsi:type="dcterms:W3CDTF">2023-10-31T09:29:00Z</dcterms:created>
  <dcterms:modified xsi:type="dcterms:W3CDTF">2024-01-11T03:07:57Z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9873D06746474C198AE1EF65595A1751_13</vt:lpwstr>
  </property>
  <property fmtid="{D5CDD505-2E9C-101B-9397-08002B2CF9AE}" pid="3" name="KSOProductBuildVer">
    <vt:lpwstr>1033-12.2.0.13266</vt:lpwstr>
  </property>
</Properties>
</file>